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charts/chart5.xml" ContentType="application/vnd.openxmlformats-officedocument.drawingml.chart+xml"/>
  <Override PartName="/ppt/notesSlides/notesSlide9.xml" ContentType="application/vnd.openxmlformats-officedocument.presentationml.notesSlide+xml"/>
  <Override PartName="/ppt/charts/chart6.xml" ContentType="application/vnd.openxmlformats-officedocument.drawingml.chart+xml"/>
  <Override PartName="/ppt/notesSlides/notesSlide10.xml" ContentType="application/vnd.openxmlformats-officedocument.presentationml.notesSlide+xml"/>
  <Override PartName="/ppt/charts/chart7.xml" ContentType="application/vnd.openxmlformats-officedocument.drawingml.chart+xml"/>
  <Override PartName="/ppt/notesSlides/notesSlide11.xml" ContentType="application/vnd.openxmlformats-officedocument.presentationml.notesSlide+xml"/>
  <Override PartName="/ppt/charts/chart8.xml" ContentType="application/vnd.openxmlformats-officedocument.drawingml.chart+xml"/>
  <Override PartName="/ppt/notesSlides/notesSlide12.xml" ContentType="application/vnd.openxmlformats-officedocument.presentationml.notesSlide+xml"/>
  <Override PartName="/ppt/charts/chart9.xml" ContentType="application/vnd.openxmlformats-officedocument.drawingml.chart+xml"/>
  <Override PartName="/ppt/notesSlides/notesSlide13.xml" ContentType="application/vnd.openxmlformats-officedocument.presentationml.notesSlide+xml"/>
  <Override PartName="/ppt/charts/chart10.xml" ContentType="application/vnd.openxmlformats-officedocument.drawingml.chart+xml"/>
  <Override PartName="/ppt/notesSlides/notesSlide14.xml" ContentType="application/vnd.openxmlformats-officedocument.presentationml.notesSlide+xml"/>
  <Override PartName="/ppt/charts/chart11.xml" ContentType="application/vnd.openxmlformats-officedocument.drawingml.chart+xml"/>
  <Override PartName="/ppt/notesSlides/notesSlide15.xml" ContentType="application/vnd.openxmlformats-officedocument.presentationml.notesSlide+xml"/>
  <Override PartName="/ppt/charts/chart12.xml" ContentType="application/vnd.openxmlformats-officedocument.drawingml.chart+xml"/>
  <Override PartName="/ppt/notesSlides/notesSlide16.xml" ContentType="application/vnd.openxmlformats-officedocument.presentationml.notesSlide+xml"/>
  <Override PartName="/ppt/charts/chart13.xml" ContentType="application/vnd.openxmlformats-officedocument.drawingml.chart+xml"/>
  <Override PartName="/ppt/notesSlides/notesSlide17.xml" ContentType="application/vnd.openxmlformats-officedocument.presentationml.notesSlide+xml"/>
  <Override PartName="/ppt/charts/chart14.xml" ContentType="application/vnd.openxmlformats-officedocument.drawingml.chart+xml"/>
  <Override PartName="/ppt/notesSlides/notesSlide18.xml" ContentType="application/vnd.openxmlformats-officedocument.presentationml.notesSlide+xml"/>
  <Override PartName="/ppt/charts/chart15.xml" ContentType="application/vnd.openxmlformats-officedocument.drawingml.chart+xml"/>
  <Override PartName="/ppt/notesSlides/notesSlide19.xml" ContentType="application/vnd.openxmlformats-officedocument.presentationml.notesSlide+xml"/>
  <Override PartName="/ppt/charts/chart16.xml" ContentType="application/vnd.openxmlformats-officedocument.drawingml.chart+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5"/>
  </p:sldMasterIdLst>
  <p:notesMasterIdLst>
    <p:notesMasterId r:id="rId26"/>
  </p:notesMasterIdLst>
  <p:handoutMasterIdLst>
    <p:handoutMasterId r:id="rId27"/>
  </p:handoutMasterIdLst>
  <p:sldIdLst>
    <p:sldId id="257" r:id="rId6"/>
    <p:sldId id="527" r:id="rId7"/>
    <p:sldId id="297" r:id="rId8"/>
    <p:sldId id="587" r:id="rId9"/>
    <p:sldId id="588" r:id="rId10"/>
    <p:sldId id="436" r:id="rId11"/>
    <p:sldId id="533" r:id="rId12"/>
    <p:sldId id="534" r:id="rId13"/>
    <p:sldId id="535" r:id="rId14"/>
    <p:sldId id="536" r:id="rId15"/>
    <p:sldId id="537" r:id="rId16"/>
    <p:sldId id="538" r:id="rId17"/>
    <p:sldId id="540" r:id="rId18"/>
    <p:sldId id="541" r:id="rId19"/>
    <p:sldId id="542" r:id="rId20"/>
    <p:sldId id="543" r:id="rId21"/>
    <p:sldId id="544" r:id="rId22"/>
    <p:sldId id="548" r:id="rId23"/>
    <p:sldId id="549" r:id="rId24"/>
    <p:sldId id="525" r:id="rId25"/>
  </p:sldIdLst>
  <p:sldSz cx="9144000" cy="6858000" type="screen4x3"/>
  <p:notesSz cx="6858000" cy="9661525"/>
  <p:defaultTextStyle>
    <a:defPPr>
      <a:defRPr lang="pt-PT"/>
    </a:defPPr>
    <a:lvl1pPr algn="l" rtl="0" eaLnBrk="0" fontAlgn="base" hangingPunct="0">
      <a:spcBef>
        <a:spcPct val="0"/>
      </a:spcBef>
      <a:spcAft>
        <a:spcPct val="0"/>
      </a:spcAft>
      <a:defRPr sz="2000" b="1" kern="1200">
        <a:solidFill>
          <a:schemeClr val="tx1"/>
        </a:solidFill>
        <a:latin typeface="Trebuchet MS" panose="020B0603020202020204" pitchFamily="34" charset="0"/>
        <a:ea typeface="+mn-ea"/>
        <a:cs typeface="+mn-cs"/>
      </a:defRPr>
    </a:lvl1pPr>
    <a:lvl2pPr marL="457200" algn="l" rtl="0" eaLnBrk="0" fontAlgn="base" hangingPunct="0">
      <a:spcBef>
        <a:spcPct val="0"/>
      </a:spcBef>
      <a:spcAft>
        <a:spcPct val="0"/>
      </a:spcAft>
      <a:defRPr sz="2000" b="1" kern="1200">
        <a:solidFill>
          <a:schemeClr val="tx1"/>
        </a:solidFill>
        <a:latin typeface="Trebuchet MS" panose="020B0603020202020204" pitchFamily="34" charset="0"/>
        <a:ea typeface="+mn-ea"/>
        <a:cs typeface="+mn-cs"/>
      </a:defRPr>
    </a:lvl2pPr>
    <a:lvl3pPr marL="914400" algn="l" rtl="0" eaLnBrk="0" fontAlgn="base" hangingPunct="0">
      <a:spcBef>
        <a:spcPct val="0"/>
      </a:spcBef>
      <a:spcAft>
        <a:spcPct val="0"/>
      </a:spcAft>
      <a:defRPr sz="2000" b="1" kern="1200">
        <a:solidFill>
          <a:schemeClr val="tx1"/>
        </a:solidFill>
        <a:latin typeface="Trebuchet MS" panose="020B0603020202020204" pitchFamily="34" charset="0"/>
        <a:ea typeface="+mn-ea"/>
        <a:cs typeface="+mn-cs"/>
      </a:defRPr>
    </a:lvl3pPr>
    <a:lvl4pPr marL="1371600" algn="l" rtl="0" eaLnBrk="0" fontAlgn="base" hangingPunct="0">
      <a:spcBef>
        <a:spcPct val="0"/>
      </a:spcBef>
      <a:spcAft>
        <a:spcPct val="0"/>
      </a:spcAft>
      <a:defRPr sz="2000" b="1" kern="1200">
        <a:solidFill>
          <a:schemeClr val="tx1"/>
        </a:solidFill>
        <a:latin typeface="Trebuchet MS" panose="020B0603020202020204" pitchFamily="34" charset="0"/>
        <a:ea typeface="+mn-ea"/>
        <a:cs typeface="+mn-cs"/>
      </a:defRPr>
    </a:lvl4pPr>
    <a:lvl5pPr marL="1828800" algn="l" rtl="0" eaLnBrk="0" fontAlgn="base" hangingPunct="0">
      <a:spcBef>
        <a:spcPct val="0"/>
      </a:spcBef>
      <a:spcAft>
        <a:spcPct val="0"/>
      </a:spcAft>
      <a:defRPr sz="2000" b="1" kern="1200">
        <a:solidFill>
          <a:schemeClr val="tx1"/>
        </a:solidFill>
        <a:latin typeface="Trebuchet MS" panose="020B0603020202020204" pitchFamily="34" charset="0"/>
        <a:ea typeface="+mn-ea"/>
        <a:cs typeface="+mn-cs"/>
      </a:defRPr>
    </a:lvl5pPr>
    <a:lvl6pPr marL="2286000" algn="l" defTabSz="914400" rtl="0" eaLnBrk="1" latinLnBrk="0" hangingPunct="1">
      <a:defRPr sz="2000" b="1" kern="1200">
        <a:solidFill>
          <a:schemeClr val="tx1"/>
        </a:solidFill>
        <a:latin typeface="Trebuchet MS" panose="020B0603020202020204" pitchFamily="34" charset="0"/>
        <a:ea typeface="+mn-ea"/>
        <a:cs typeface="+mn-cs"/>
      </a:defRPr>
    </a:lvl6pPr>
    <a:lvl7pPr marL="2743200" algn="l" defTabSz="914400" rtl="0" eaLnBrk="1" latinLnBrk="0" hangingPunct="1">
      <a:defRPr sz="2000" b="1" kern="1200">
        <a:solidFill>
          <a:schemeClr val="tx1"/>
        </a:solidFill>
        <a:latin typeface="Trebuchet MS" panose="020B0603020202020204" pitchFamily="34" charset="0"/>
        <a:ea typeface="+mn-ea"/>
        <a:cs typeface="+mn-cs"/>
      </a:defRPr>
    </a:lvl7pPr>
    <a:lvl8pPr marL="3200400" algn="l" defTabSz="914400" rtl="0" eaLnBrk="1" latinLnBrk="0" hangingPunct="1">
      <a:defRPr sz="2000" b="1" kern="1200">
        <a:solidFill>
          <a:schemeClr val="tx1"/>
        </a:solidFill>
        <a:latin typeface="Trebuchet MS" panose="020B0603020202020204" pitchFamily="34" charset="0"/>
        <a:ea typeface="+mn-ea"/>
        <a:cs typeface="+mn-cs"/>
      </a:defRPr>
    </a:lvl8pPr>
    <a:lvl9pPr marL="3657600" algn="l" defTabSz="914400" rtl="0" eaLnBrk="1" latinLnBrk="0" hangingPunct="1">
      <a:defRPr sz="2000" b="1"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gda" initials="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0358"/>
    <a:srgbClr val="CFDBE7"/>
    <a:srgbClr val="B4B4B4"/>
    <a:srgbClr val="C10055"/>
    <a:srgbClr val="9F0251"/>
    <a:srgbClr val="F7DBE8"/>
    <a:srgbClr val="CD0067"/>
    <a:srgbClr val="336699"/>
    <a:srgbClr val="FFFFFF"/>
    <a:srgbClr val="FBF2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9314" autoAdjust="0"/>
  </p:normalViewPr>
  <p:slideViewPr>
    <p:cSldViewPr snapToGrid="0">
      <p:cViewPr varScale="1">
        <p:scale>
          <a:sx n="86" d="100"/>
          <a:sy n="86" d="100"/>
        </p:scale>
        <p:origin x="1382" y="7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62" d="100"/>
          <a:sy n="62" d="100"/>
        </p:scale>
        <p:origin x="3226"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2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83086792197528125"/>
        </c:manualLayout>
      </c:layout>
      <c:barChart>
        <c:barDir val="bar"/>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spPr>
              <a:noFill/>
              <a:ln>
                <a:noFill/>
              </a:ln>
              <a:effectLst/>
            </c:spPr>
            <c:txPr>
              <a:bodyPr wrap="square" lIns="38100" tIns="19050" rIns="38100" bIns="19050" anchor="ctr">
                <a:spAutoFit/>
              </a:bodyPr>
              <a:lstStyle/>
              <a:p>
                <a:pPr>
                  <a:defRPr sz="800"/>
                </a:pPr>
                <a:endParaRPr lang="pl-P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Sheet1!$B$1:$O$1</c:f>
              <c:strCache>
                <c:ptCount val="14"/>
                <c:pt idx="0">
                  <c:v>W banku będziemy obsługiwani przez sztuczną inteligencję (roboty i inne boty)</c:v>
                </c:pt>
                <c:pt idx="1">
                  <c:v>W przyszłym roku do powszechnego użycia wejdą inteligentne ubrania</c:v>
                </c:pt>
                <c:pt idx="2">
                  <c:v>Zaczną znikać oddziały banków</c:v>
                </c:pt>
                <c:pt idx="3">
                  <c:v>W powszechnym użyciu będą kryptowaluty (np. Bitcoin)</c:v>
                </c:pt>
                <c:pt idx="4">
                  <c:v>Funkcje banków przejmą sklepy spożywcze, sieciowe kawiarnie lub operatorzy telekomunikacyjni (będą prowadziły rachunki bankowe i udzielały kredytów)</c:v>
                </c:pt>
                <c:pt idx="5">
                  <c:v>Zaczną pojawiać się oddziały, w których obsługa będzie w pełni automatyczna</c:v>
                </c:pt>
                <c:pt idx="6">
                  <c:v>Wypłaty z bankomatów lub logowanie do bankowości internetowej/mobilnej będą możliwe za pomocą odcisku palca, rozpoznawania Pana/i głosu, lub tęczówki oka</c:v>
                </c:pt>
                <c:pt idx="7">
                  <c:v>Do banku będzie można się zalogować się przy pomocy Facebooka lub innego portalu społecznościowego</c:v>
                </c:pt>
                <c:pt idx="8">
                  <c:v>Możliwe będzie kupowanie rzeczy na kredyt bezpośrednio z reklamy przez zeskanowanie jej smartfonem</c:v>
                </c:pt>
                <c:pt idx="9">
                  <c:v>Będę brał kredyty/zakładał lokaty w bankomacie lub za pomocą aplikacji mobilnej</c:v>
                </c:pt>
                <c:pt idx="10">
                  <c:v>Banki będą oferowały wirtualnego doradcę, który będzie stale badał nasze wpływy i wydatki oraz doradzał najlepsze inwestycje, sposoby oszczędzania, wzięcia pożyczki czy kredytu (robo- doradztwo)</c:v>
                </c:pt>
                <c:pt idx="11">
                  <c:v>Pojawi się możliwość załatwienia spraw w banku za pomocą wirtualnej rzeczywistości</c:v>
                </c:pt>
                <c:pt idx="12">
                  <c:v>Podpis papierowy zostanie zastąpiony elektronicznym</c:v>
                </c:pt>
                <c:pt idx="13">
                  <c:v>Z banku będę otrzymywał oferty dotyczące swoich konkretnych potrzeb we właściwym czasie i lokalizacji (np. kredyt, kiedy kończy mi się gotówka lub kiedy kupuję w sklepie pralkę lub szukam mieszkania)</c:v>
                </c:pt>
              </c:strCache>
            </c:strRef>
          </c:cat>
          <c:val>
            <c:numRef>
              <c:f>Sheet1!$B$2:$O$2</c:f>
              <c:numCache>
                <c:formatCode>General</c:formatCode>
                <c:ptCount val="14"/>
                <c:pt idx="0">
                  <c:v>1</c:v>
                </c:pt>
                <c:pt idx="1">
                  <c:v>1</c:v>
                </c:pt>
                <c:pt idx="2">
                  <c:v>3</c:v>
                </c:pt>
                <c:pt idx="3">
                  <c:v>4</c:v>
                </c:pt>
                <c:pt idx="4">
                  <c:v>3</c:v>
                </c:pt>
                <c:pt idx="5">
                  <c:v>1</c:v>
                </c:pt>
                <c:pt idx="6">
                  <c:v>5</c:v>
                </c:pt>
                <c:pt idx="7">
                  <c:v>8</c:v>
                </c:pt>
                <c:pt idx="8">
                  <c:v>6</c:v>
                </c:pt>
                <c:pt idx="9">
                  <c:v>8</c:v>
                </c:pt>
                <c:pt idx="10">
                  <c:v>7</c:v>
                </c:pt>
                <c:pt idx="11">
                  <c:v>13</c:v>
                </c:pt>
                <c:pt idx="12">
                  <c:v>18</c:v>
                </c:pt>
                <c:pt idx="13">
                  <c:v>24</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Sheet1!$B$1:$O$1</c:f>
              <c:strCache>
                <c:ptCount val="14"/>
                <c:pt idx="0">
                  <c:v>W banku będziemy obsługiwani przez sztuczną inteligencję (roboty i inne boty)</c:v>
                </c:pt>
                <c:pt idx="1">
                  <c:v>W przyszłym roku do powszechnego użycia wejdą inteligentne ubrania</c:v>
                </c:pt>
                <c:pt idx="2">
                  <c:v>Zaczną znikać oddziały banków</c:v>
                </c:pt>
                <c:pt idx="3">
                  <c:v>W powszechnym użyciu będą kryptowaluty (np. Bitcoin)</c:v>
                </c:pt>
                <c:pt idx="4">
                  <c:v>Funkcje banków przejmą sklepy spożywcze, sieciowe kawiarnie lub operatorzy telekomunikacyjni (będą prowadziły rachunki bankowe i udzielały kredytów)</c:v>
                </c:pt>
                <c:pt idx="5">
                  <c:v>Zaczną pojawiać się oddziały, w których obsługa będzie w pełni automatyczna</c:v>
                </c:pt>
                <c:pt idx="6">
                  <c:v>Wypłaty z bankomatów lub logowanie do bankowości internetowej/mobilnej będą możliwe za pomocą odcisku palca, rozpoznawania Pana/i głosu, lub tęczówki oka</c:v>
                </c:pt>
                <c:pt idx="7">
                  <c:v>Do banku będzie można się zalogować się przy pomocy Facebooka lub innego portalu społecznościowego</c:v>
                </c:pt>
                <c:pt idx="8">
                  <c:v>Możliwe będzie kupowanie rzeczy na kredyt bezpośrednio z reklamy przez zeskanowanie jej smartfonem</c:v>
                </c:pt>
                <c:pt idx="9">
                  <c:v>Będę brał kredyty/zakładał lokaty w bankomacie lub za pomocą aplikacji mobilnej</c:v>
                </c:pt>
                <c:pt idx="10">
                  <c:v>Banki będą oferowały wirtualnego doradcę, który będzie stale badał nasze wpływy i wydatki oraz doradzał najlepsze inwestycje, sposoby oszczędzania, wzięcia pożyczki czy kredytu (robo- doradztwo)</c:v>
                </c:pt>
                <c:pt idx="11">
                  <c:v>Pojawi się możliwość załatwienia spraw w banku za pomocą wirtualnej rzeczywistości</c:v>
                </c:pt>
                <c:pt idx="12">
                  <c:v>Podpis papierowy zostanie zastąpiony elektronicznym</c:v>
                </c:pt>
                <c:pt idx="13">
                  <c:v>Z banku będę otrzymywał oferty dotyczące swoich konkretnych potrzeb we właściwym czasie i lokalizacji (np. kredyt, kiedy kończy mi się gotówka lub kiedy kupuję w sklepie pralkę lub szukam mieszkania)</c:v>
                </c:pt>
              </c:strCache>
            </c:strRef>
          </c:cat>
          <c:val>
            <c:numRef>
              <c:f>Sheet1!$B$3:$O$3</c:f>
              <c:numCache>
                <c:formatCode>General</c:formatCode>
                <c:ptCount val="14"/>
                <c:pt idx="0">
                  <c:v>7</c:v>
                </c:pt>
                <c:pt idx="1">
                  <c:v>13</c:v>
                </c:pt>
                <c:pt idx="2">
                  <c:v>16</c:v>
                </c:pt>
                <c:pt idx="3">
                  <c:v>21</c:v>
                </c:pt>
                <c:pt idx="4">
                  <c:v>25</c:v>
                </c:pt>
                <c:pt idx="5">
                  <c:v>33</c:v>
                </c:pt>
                <c:pt idx="6">
                  <c:v>34</c:v>
                </c:pt>
                <c:pt idx="7">
                  <c:v>34</c:v>
                </c:pt>
                <c:pt idx="8">
                  <c:v>37</c:v>
                </c:pt>
                <c:pt idx="9">
                  <c:v>37</c:v>
                </c:pt>
                <c:pt idx="10">
                  <c:v>39</c:v>
                </c:pt>
                <c:pt idx="11">
                  <c:v>40</c:v>
                </c:pt>
                <c:pt idx="12">
                  <c:v>44</c:v>
                </c:pt>
                <c:pt idx="13">
                  <c:v>39</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Sheet1!$B$1:$O$1</c:f>
              <c:strCache>
                <c:ptCount val="14"/>
                <c:pt idx="0">
                  <c:v>W banku będziemy obsługiwani przez sztuczną inteligencję (roboty i inne boty)</c:v>
                </c:pt>
                <c:pt idx="1">
                  <c:v>W przyszłym roku do powszechnego użycia wejdą inteligentne ubrania</c:v>
                </c:pt>
                <c:pt idx="2">
                  <c:v>Zaczną znikać oddziały banków</c:v>
                </c:pt>
                <c:pt idx="3">
                  <c:v>W powszechnym użyciu będą kryptowaluty (np. Bitcoin)</c:v>
                </c:pt>
                <c:pt idx="4">
                  <c:v>Funkcje banków przejmą sklepy spożywcze, sieciowe kawiarnie lub operatorzy telekomunikacyjni (będą prowadziły rachunki bankowe i udzielały kredytów)</c:v>
                </c:pt>
                <c:pt idx="5">
                  <c:v>Zaczną pojawiać się oddziały, w których obsługa będzie w pełni automatyczna</c:v>
                </c:pt>
                <c:pt idx="6">
                  <c:v>Wypłaty z bankomatów lub logowanie do bankowości internetowej/mobilnej będą możliwe za pomocą odcisku palca, rozpoznawania Pana/i głosu, lub tęczówki oka</c:v>
                </c:pt>
                <c:pt idx="7">
                  <c:v>Do banku będzie można się zalogować się przy pomocy Facebooka lub innego portalu społecznościowego</c:v>
                </c:pt>
                <c:pt idx="8">
                  <c:v>Możliwe będzie kupowanie rzeczy na kredyt bezpośrednio z reklamy przez zeskanowanie jej smartfonem</c:v>
                </c:pt>
                <c:pt idx="9">
                  <c:v>Będę brał kredyty/zakładał lokaty w bankomacie lub za pomocą aplikacji mobilnej</c:v>
                </c:pt>
                <c:pt idx="10">
                  <c:v>Banki będą oferowały wirtualnego doradcę, który będzie stale badał nasze wpływy i wydatki oraz doradzał najlepsze inwestycje, sposoby oszczędzania, wzięcia pożyczki czy kredytu (robo- doradztwo)</c:v>
                </c:pt>
                <c:pt idx="11">
                  <c:v>Pojawi się możliwość załatwienia spraw w banku za pomocą wirtualnej rzeczywistości</c:v>
                </c:pt>
                <c:pt idx="12">
                  <c:v>Podpis papierowy zostanie zastąpiony elektronicznym</c:v>
                </c:pt>
                <c:pt idx="13">
                  <c:v>Z banku będę otrzymywał oferty dotyczące swoich konkretnych potrzeb we właściwym czasie i lokalizacji (np. kredyt, kiedy kończy mi się gotówka lub kiedy kupuję w sklepie pralkę lub szukam mieszkania)</c:v>
                </c:pt>
              </c:strCache>
            </c:strRef>
          </c:cat>
          <c:val>
            <c:numRef>
              <c:f>Sheet1!$B$4:$O$4</c:f>
              <c:numCache>
                <c:formatCode>General</c:formatCode>
                <c:ptCount val="14"/>
                <c:pt idx="0">
                  <c:v>54</c:v>
                </c:pt>
                <c:pt idx="1">
                  <c:v>56</c:v>
                </c:pt>
                <c:pt idx="2">
                  <c:v>47</c:v>
                </c:pt>
                <c:pt idx="3">
                  <c:v>37</c:v>
                </c:pt>
                <c:pt idx="4">
                  <c:v>44</c:v>
                </c:pt>
                <c:pt idx="5">
                  <c:v>50</c:v>
                </c:pt>
                <c:pt idx="6">
                  <c:v>43</c:v>
                </c:pt>
                <c:pt idx="7">
                  <c:v>30</c:v>
                </c:pt>
                <c:pt idx="8">
                  <c:v>39</c:v>
                </c:pt>
                <c:pt idx="9">
                  <c:v>32</c:v>
                </c:pt>
                <c:pt idx="10">
                  <c:v>36</c:v>
                </c:pt>
                <c:pt idx="11">
                  <c:v>31</c:v>
                </c:pt>
                <c:pt idx="12">
                  <c:v>26</c:v>
                </c:pt>
                <c:pt idx="13">
                  <c:v>21</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Sheet1!$B$1:$O$1</c:f>
              <c:strCache>
                <c:ptCount val="14"/>
                <c:pt idx="0">
                  <c:v>W banku będziemy obsługiwani przez sztuczną inteligencję (roboty i inne boty)</c:v>
                </c:pt>
                <c:pt idx="1">
                  <c:v>W przyszłym roku do powszechnego użycia wejdą inteligentne ubrania</c:v>
                </c:pt>
                <c:pt idx="2">
                  <c:v>Zaczną znikać oddziały banków</c:v>
                </c:pt>
                <c:pt idx="3">
                  <c:v>W powszechnym użyciu będą kryptowaluty (np. Bitcoin)</c:v>
                </c:pt>
                <c:pt idx="4">
                  <c:v>Funkcje banków przejmą sklepy spożywcze, sieciowe kawiarnie lub operatorzy telekomunikacyjni (będą prowadziły rachunki bankowe i udzielały kredytów)</c:v>
                </c:pt>
                <c:pt idx="5">
                  <c:v>Zaczną pojawiać się oddziały, w których obsługa będzie w pełni automatyczna</c:v>
                </c:pt>
                <c:pt idx="6">
                  <c:v>Wypłaty z bankomatów lub logowanie do bankowości internetowej/mobilnej będą możliwe za pomocą odcisku palca, rozpoznawania Pana/i głosu, lub tęczówki oka</c:v>
                </c:pt>
                <c:pt idx="7">
                  <c:v>Do banku będzie można się zalogować się przy pomocy Facebooka lub innego portalu społecznościowego</c:v>
                </c:pt>
                <c:pt idx="8">
                  <c:v>Możliwe będzie kupowanie rzeczy na kredyt bezpośrednio z reklamy przez zeskanowanie jej smartfonem</c:v>
                </c:pt>
                <c:pt idx="9">
                  <c:v>Będę brał kredyty/zakładał lokaty w bankomacie lub za pomocą aplikacji mobilnej</c:v>
                </c:pt>
                <c:pt idx="10">
                  <c:v>Banki będą oferowały wirtualnego doradcę, który będzie stale badał nasze wpływy i wydatki oraz doradzał najlepsze inwestycje, sposoby oszczędzania, wzięcia pożyczki czy kredytu (robo- doradztwo)</c:v>
                </c:pt>
                <c:pt idx="11">
                  <c:v>Pojawi się możliwość załatwienia spraw w banku za pomocą wirtualnej rzeczywistości</c:v>
                </c:pt>
                <c:pt idx="12">
                  <c:v>Podpis papierowy zostanie zastąpiony elektronicznym</c:v>
                </c:pt>
                <c:pt idx="13">
                  <c:v>Z banku będę otrzymywał oferty dotyczące swoich konkretnych potrzeb we właściwym czasie i lokalizacji (np. kredyt, kiedy kończy mi się gotówka lub kiedy kupuję w sklepie pralkę lub szukam mieszkania)</c:v>
                </c:pt>
              </c:strCache>
            </c:strRef>
          </c:cat>
          <c:val>
            <c:numRef>
              <c:f>Sheet1!$B$5:$O$5</c:f>
              <c:numCache>
                <c:formatCode>General</c:formatCode>
                <c:ptCount val="14"/>
                <c:pt idx="0">
                  <c:v>35</c:v>
                </c:pt>
                <c:pt idx="1">
                  <c:v>27</c:v>
                </c:pt>
                <c:pt idx="2">
                  <c:v>28</c:v>
                </c:pt>
                <c:pt idx="3">
                  <c:v>23</c:v>
                </c:pt>
                <c:pt idx="4">
                  <c:v>25</c:v>
                </c:pt>
                <c:pt idx="5">
                  <c:v>14</c:v>
                </c:pt>
                <c:pt idx="6">
                  <c:v>14</c:v>
                </c:pt>
                <c:pt idx="7">
                  <c:v>25</c:v>
                </c:pt>
                <c:pt idx="8">
                  <c:v>15</c:v>
                </c:pt>
                <c:pt idx="9">
                  <c:v>19</c:v>
                </c:pt>
                <c:pt idx="10">
                  <c:v>14</c:v>
                </c:pt>
                <c:pt idx="11">
                  <c:v>12</c:v>
                </c:pt>
                <c:pt idx="12">
                  <c:v>10</c:v>
                </c:pt>
                <c:pt idx="13">
                  <c:v>10</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Sheet1!$B$1:$O$1</c:f>
              <c:strCache>
                <c:ptCount val="14"/>
                <c:pt idx="0">
                  <c:v>W banku będziemy obsługiwani przez sztuczną inteligencję (roboty i inne boty)</c:v>
                </c:pt>
                <c:pt idx="1">
                  <c:v>W przyszłym roku do powszechnego użycia wejdą inteligentne ubrania</c:v>
                </c:pt>
                <c:pt idx="2">
                  <c:v>Zaczną znikać oddziały banków</c:v>
                </c:pt>
                <c:pt idx="3">
                  <c:v>W powszechnym użyciu będą kryptowaluty (np. Bitcoin)</c:v>
                </c:pt>
                <c:pt idx="4">
                  <c:v>Funkcje banków przejmą sklepy spożywcze, sieciowe kawiarnie lub operatorzy telekomunikacyjni (będą prowadziły rachunki bankowe i udzielały kredytów)</c:v>
                </c:pt>
                <c:pt idx="5">
                  <c:v>Zaczną pojawiać się oddziały, w których obsługa będzie w pełni automatyczna</c:v>
                </c:pt>
                <c:pt idx="6">
                  <c:v>Wypłaty z bankomatów lub logowanie do bankowości internetowej/mobilnej będą możliwe za pomocą odcisku palca, rozpoznawania Pana/i głosu, lub tęczówki oka</c:v>
                </c:pt>
                <c:pt idx="7">
                  <c:v>Do banku będzie można się zalogować się przy pomocy Facebooka lub innego portalu społecznościowego</c:v>
                </c:pt>
                <c:pt idx="8">
                  <c:v>Możliwe będzie kupowanie rzeczy na kredyt bezpośrednio z reklamy przez zeskanowanie jej smartfonem</c:v>
                </c:pt>
                <c:pt idx="9">
                  <c:v>Będę brał kredyty/zakładał lokaty w bankomacie lub za pomocą aplikacji mobilnej</c:v>
                </c:pt>
                <c:pt idx="10">
                  <c:v>Banki będą oferowały wirtualnego doradcę, który będzie stale badał nasze wpływy i wydatki oraz doradzał najlepsze inwestycje, sposoby oszczędzania, wzięcia pożyczki czy kredytu (robo- doradztwo)</c:v>
                </c:pt>
                <c:pt idx="11">
                  <c:v>Pojawi się możliwość załatwienia spraw w banku za pomocą wirtualnej rzeczywistości</c:v>
                </c:pt>
                <c:pt idx="12">
                  <c:v>Podpis papierowy zostanie zastąpiony elektronicznym</c:v>
                </c:pt>
                <c:pt idx="13">
                  <c:v>Z banku będę otrzymywał oferty dotyczące swoich konkretnych potrzeb we właściwym czasie i lokalizacji (np. kredyt, kiedy kończy mi się gotówka lub kiedy kupuję w sklepie pralkę lub szukam mieszkania)</c:v>
                </c:pt>
              </c:strCache>
            </c:strRef>
          </c:cat>
          <c:val>
            <c:numRef>
              <c:f>Sheet1!$B$6:$O$6</c:f>
              <c:numCache>
                <c:formatCode>General</c:formatCode>
                <c:ptCount val="14"/>
                <c:pt idx="0">
                  <c:v>3</c:v>
                </c:pt>
                <c:pt idx="1">
                  <c:v>4</c:v>
                </c:pt>
                <c:pt idx="2">
                  <c:v>6</c:v>
                </c:pt>
                <c:pt idx="3">
                  <c:v>15</c:v>
                </c:pt>
                <c:pt idx="4">
                  <c:v>3</c:v>
                </c:pt>
                <c:pt idx="5">
                  <c:v>2</c:v>
                </c:pt>
                <c:pt idx="6">
                  <c:v>4</c:v>
                </c:pt>
                <c:pt idx="7">
                  <c:v>3</c:v>
                </c:pt>
                <c:pt idx="8">
                  <c:v>4</c:v>
                </c:pt>
                <c:pt idx="9">
                  <c:v>4</c:v>
                </c:pt>
                <c:pt idx="10">
                  <c:v>4</c:v>
                </c:pt>
                <c:pt idx="11">
                  <c:v>4</c:v>
                </c:pt>
                <c:pt idx="12">
                  <c:v>2</c:v>
                </c:pt>
                <c:pt idx="13">
                  <c:v>7</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161346688"/>
        <c:axId val="161348224"/>
      </c:barChart>
      <c:catAx>
        <c:axId val="161346688"/>
        <c:scaling>
          <c:orientation val="minMax"/>
        </c:scaling>
        <c:delete val="0"/>
        <c:axPos val="l"/>
        <c:numFmt formatCode="General" sourceLinked="1"/>
        <c:majorTickMark val="none"/>
        <c:minorTickMark val="none"/>
        <c:tickLblPos val="nextTo"/>
        <c:spPr>
          <a:ln w="12699">
            <a:solidFill>
              <a:schemeClr val="bg2"/>
            </a:solidFill>
            <a:prstDash val="solid"/>
          </a:ln>
        </c:spPr>
        <c:txPr>
          <a:bodyPr rot="0" vert="horz"/>
          <a:lstStyle/>
          <a:p>
            <a:pPr>
              <a:defRPr sz="700" b="1" i="0" u="none" strike="noStrike" baseline="0">
                <a:solidFill>
                  <a:schemeClr val="tx1"/>
                </a:solidFill>
                <a:latin typeface="Trebuchet MS"/>
                <a:ea typeface="Trebuchet MS"/>
                <a:cs typeface="Trebuchet MS"/>
              </a:defRPr>
            </a:pPr>
            <a:endParaRPr lang="pl-PL"/>
          </a:p>
        </c:txPr>
        <c:crossAx val="161348224"/>
        <c:crosses val="autoZero"/>
        <c:auto val="1"/>
        <c:lblAlgn val="ctr"/>
        <c:lblOffset val="100"/>
        <c:noMultiLvlLbl val="0"/>
      </c:catAx>
      <c:valAx>
        <c:axId val="161348224"/>
        <c:scaling>
          <c:orientation val="minMax"/>
          <c:max val="100"/>
        </c:scaling>
        <c:delete val="0"/>
        <c:axPos val="b"/>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161346688"/>
        <c:crosses val="autoZero"/>
        <c:crossBetween val="between"/>
      </c:valAx>
      <c:spPr>
        <a:noFill/>
        <a:ln w="25397">
          <a:noFill/>
        </a:ln>
      </c:spPr>
    </c:plotArea>
    <c:legend>
      <c:legendPos val="b"/>
      <c:layout>
        <c:manualLayout>
          <c:xMode val="edge"/>
          <c:yMode val="edge"/>
          <c:x val="0.18547799258096273"/>
          <c:y val="0.90321453722411349"/>
          <c:w val="0.63796893711258817"/>
          <c:h val="7.5205758469437861E-2"/>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75536077618577013"/>
        </c:manualLayout>
      </c:layout>
      <c:barChart>
        <c:barDir val="col"/>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dLbl>
              <c:idx val="0"/>
              <c:layout>
                <c:manualLayout>
                  <c:x val="-2.6809651474530832E-3"/>
                  <c:y val="-7.832566725709493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813-4950-9FB3-6DDCF9054B63}"/>
                </c:ext>
              </c:extLst>
            </c:dLbl>
            <c:dLbl>
              <c:idx val="1"/>
              <c:layout>
                <c:manualLayout>
                  <c:x val="-5.3619302949062643E-3"/>
                  <c:y val="-3.6760719452238833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813-4950-9FB3-6DDCF9054B63}"/>
                </c:ext>
              </c:extLst>
            </c:dLbl>
            <c:dLbl>
              <c:idx val="2"/>
              <c:layout>
                <c:manualLayout>
                  <c:x val="0"/>
                  <c:y val="-3.0004152110038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813-4950-9FB3-6DDCF9054B63}"/>
                </c:ext>
              </c:extLst>
            </c:dLbl>
            <c:dLbl>
              <c:idx val="6"/>
              <c:layout>
                <c:manualLayout>
                  <c:x val="-1.0508327879926636E-2"/>
                  <c:y val="-3.65676595587126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813-4950-9FB3-6DDCF9054B63}"/>
                </c:ext>
              </c:extLst>
            </c:dLbl>
            <c:dLbl>
              <c:idx val="7"/>
              <c:layout>
                <c:manualLayout>
                  <c:x val="-1.0723860589812432E-2"/>
                  <c:y val="-4.40361683164915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813-4950-9FB3-6DDCF9054B63}"/>
                </c:ext>
              </c:extLst>
            </c:dLbl>
            <c:dLbl>
              <c:idx val="8"/>
              <c:layout>
                <c:manualLayout>
                  <c:x val="8.0428954423592495E-3"/>
                  <c:y val="-1.044903615509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Sheet1!$B$2:$C$2</c:f>
              <c:numCache>
                <c:formatCode>0.0</c:formatCode>
                <c:ptCount val="2"/>
                <c:pt idx="0">
                  <c:v>1.1000000000000001</c:v>
                </c:pt>
                <c:pt idx="1">
                  <c:v>27.5</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13-4950-9FB3-6DDCF9054B63}"/>
                </c:ext>
              </c:extLst>
            </c:dLbl>
            <c:dLbl>
              <c:idx val="1"/>
              <c:layout>
                <c:manualLayout>
                  <c:x val="-5.3619302949061663E-3"/>
                  <c:y val="-3.3587132161398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13-4950-9FB3-6DDCF9054B63}"/>
                </c:ext>
              </c:extLst>
            </c:dLbl>
            <c:dLbl>
              <c:idx val="2"/>
              <c:layout>
                <c:manualLayout>
                  <c:x val="0"/>
                  <c:y val="3.642352580258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13-4950-9FB3-6DDCF9054B63}"/>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813-4950-9FB3-6DDCF9054B63}"/>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813-4950-9FB3-6DDCF9054B63}"/>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13-4950-9FB3-6DDCF9054B63}"/>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13-4950-9FB3-6DDCF9054B63}"/>
                </c:ext>
              </c:extLst>
            </c:dLbl>
            <c:dLbl>
              <c:idx val="7"/>
              <c:layout>
                <c:manualLayout>
                  <c:x val="-7.4554052057165775E-3"/>
                  <c:y val="5.93381483704948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813-4950-9FB3-6DDCF9054B63}"/>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813-4950-9FB3-6DDCF9054B63}"/>
                </c:ext>
              </c:extLst>
            </c:dLbl>
            <c:dLbl>
              <c:idx val="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Sheet1!$B$3:$C$3</c:f>
              <c:numCache>
                <c:formatCode>0.0</c:formatCode>
                <c:ptCount val="2"/>
                <c:pt idx="0">
                  <c:v>12.5</c:v>
                </c:pt>
                <c:pt idx="1">
                  <c:v>43.4</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D00-45AE-9E4B-791C9DD5966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D00-45AE-9E4B-791C9DD596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Sheet1!$B$4:$C$4</c:f>
              <c:numCache>
                <c:formatCode>0.0</c:formatCode>
                <c:ptCount val="2"/>
                <c:pt idx="0">
                  <c:v>55.8</c:v>
                </c:pt>
                <c:pt idx="1">
                  <c:v>12</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Sheet1!$B$5:$C$5</c:f>
              <c:numCache>
                <c:formatCode>0.0</c:formatCode>
                <c:ptCount val="2"/>
                <c:pt idx="0">
                  <c:v>26.8</c:v>
                </c:pt>
                <c:pt idx="1">
                  <c:v>9.3000000000000007</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Sheet1!$B$6:$C$6</c:f>
              <c:numCache>
                <c:formatCode>0.0</c:formatCode>
                <c:ptCount val="2"/>
                <c:pt idx="0">
                  <c:v>3.8</c:v>
                </c:pt>
                <c:pt idx="1">
                  <c:v>7.8</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360044800"/>
        <c:axId val="360067072"/>
      </c:barChart>
      <c:catAx>
        <c:axId val="360044800"/>
        <c:scaling>
          <c:orientation val="minMax"/>
        </c:scaling>
        <c:delete val="0"/>
        <c:axPos val="t"/>
        <c:numFmt formatCode="General" sourceLinked="1"/>
        <c:majorTickMark val="none"/>
        <c:minorTickMark val="none"/>
        <c:tickLblPos val="nextTo"/>
        <c:spPr>
          <a:ln w="12699">
            <a:solidFill>
              <a:schemeClr val="bg2"/>
            </a:solidFill>
            <a:prstDash val="solid"/>
          </a:ln>
        </c:spPr>
        <c:txPr>
          <a:bodyPr rot="0" vert="horz"/>
          <a:lstStyle/>
          <a:p>
            <a:pPr>
              <a:defRPr sz="800" b="1" i="0" u="none" strike="noStrike" baseline="0">
                <a:solidFill>
                  <a:schemeClr val="tx1"/>
                </a:solidFill>
                <a:latin typeface="Trebuchet MS"/>
                <a:ea typeface="Trebuchet MS"/>
                <a:cs typeface="Trebuchet MS"/>
              </a:defRPr>
            </a:pPr>
            <a:endParaRPr lang="pl-PL"/>
          </a:p>
        </c:txPr>
        <c:crossAx val="360067072"/>
        <c:crosses val="autoZero"/>
        <c:auto val="1"/>
        <c:lblAlgn val="ctr"/>
        <c:lblOffset val="100"/>
        <c:noMultiLvlLbl val="0"/>
      </c:catAx>
      <c:valAx>
        <c:axId val="360067072"/>
        <c:scaling>
          <c:orientation val="maxMin"/>
          <c:max val="100"/>
        </c:scaling>
        <c:delete val="0"/>
        <c:axPos val="l"/>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360044800"/>
        <c:crosses val="autoZero"/>
        <c:crossBetween val="between"/>
      </c:valAx>
      <c:spPr>
        <a:noFill/>
        <a:ln w="25397">
          <a:noFill/>
        </a:ln>
      </c:spPr>
    </c:plotArea>
    <c:legend>
      <c:legendPos val="b"/>
      <c:layout>
        <c:manualLayout>
          <c:xMode val="edge"/>
          <c:yMode val="edge"/>
          <c:x val="0.17893458022840977"/>
          <c:y val="0.84332951621306407"/>
          <c:w val="0.71987882881931986"/>
          <c:h val="0.13315949127395726"/>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75536077618577013"/>
        </c:manualLayout>
      </c:layout>
      <c:barChart>
        <c:barDir val="col"/>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dLbl>
              <c:idx val="0"/>
              <c:layout>
                <c:manualLayout>
                  <c:x val="-2.6809651474530832E-3"/>
                  <c:y val="-7.832566725709493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813-4950-9FB3-6DDCF9054B63}"/>
                </c:ext>
              </c:extLst>
            </c:dLbl>
            <c:dLbl>
              <c:idx val="1"/>
              <c:layout>
                <c:manualLayout>
                  <c:x val="-5.3619302949062643E-3"/>
                  <c:y val="-3.6760719452238833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813-4950-9FB3-6DDCF9054B63}"/>
                </c:ext>
              </c:extLst>
            </c:dLbl>
            <c:dLbl>
              <c:idx val="2"/>
              <c:layout>
                <c:manualLayout>
                  <c:x val="0"/>
                  <c:y val="-3.0004152110038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813-4950-9FB3-6DDCF9054B63}"/>
                </c:ext>
              </c:extLst>
            </c:dLbl>
            <c:dLbl>
              <c:idx val="6"/>
              <c:layout>
                <c:manualLayout>
                  <c:x val="-1.0508327879926636E-2"/>
                  <c:y val="-3.65676595587126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813-4950-9FB3-6DDCF9054B63}"/>
                </c:ext>
              </c:extLst>
            </c:dLbl>
            <c:dLbl>
              <c:idx val="7"/>
              <c:layout>
                <c:manualLayout>
                  <c:x val="-1.0723860589812432E-2"/>
                  <c:y val="-4.40361683164915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813-4950-9FB3-6DDCF9054B63}"/>
                </c:ext>
              </c:extLst>
            </c:dLbl>
            <c:dLbl>
              <c:idx val="8"/>
              <c:layout>
                <c:manualLayout>
                  <c:x val="8.0428954423592495E-3"/>
                  <c:y val="-1.044903615509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Sheet1!$B$2:$C$2</c:f>
              <c:numCache>
                <c:formatCode>0.0</c:formatCode>
                <c:ptCount val="2"/>
                <c:pt idx="0">
                  <c:v>18.5</c:v>
                </c:pt>
                <c:pt idx="1">
                  <c:v>62.1</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13-4950-9FB3-6DDCF9054B63}"/>
                </c:ext>
              </c:extLst>
            </c:dLbl>
            <c:dLbl>
              <c:idx val="1"/>
              <c:layout>
                <c:manualLayout>
                  <c:x val="-5.3619302949061663E-3"/>
                  <c:y val="-3.3587132161398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13-4950-9FB3-6DDCF9054B63}"/>
                </c:ext>
              </c:extLst>
            </c:dLbl>
            <c:dLbl>
              <c:idx val="2"/>
              <c:layout>
                <c:manualLayout>
                  <c:x val="0"/>
                  <c:y val="3.642352580258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13-4950-9FB3-6DDCF9054B63}"/>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813-4950-9FB3-6DDCF9054B63}"/>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813-4950-9FB3-6DDCF9054B63}"/>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13-4950-9FB3-6DDCF9054B63}"/>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13-4950-9FB3-6DDCF9054B63}"/>
                </c:ext>
              </c:extLst>
            </c:dLbl>
            <c:dLbl>
              <c:idx val="7"/>
              <c:layout>
                <c:manualLayout>
                  <c:x val="-7.4554052057165775E-3"/>
                  <c:y val="5.93381483704948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813-4950-9FB3-6DDCF9054B63}"/>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813-4950-9FB3-6DDCF9054B63}"/>
                </c:ext>
              </c:extLst>
            </c:dLbl>
            <c:dLbl>
              <c:idx val="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Sheet1!$B$3:$C$3</c:f>
              <c:numCache>
                <c:formatCode>0.0</c:formatCode>
                <c:ptCount val="2"/>
                <c:pt idx="0">
                  <c:v>44</c:v>
                </c:pt>
                <c:pt idx="1">
                  <c:v>27.3</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D00-45AE-9E4B-791C9DD5966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D00-45AE-9E4B-791C9DD596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Sheet1!$B$4:$C$4</c:f>
              <c:numCache>
                <c:formatCode>0.0</c:formatCode>
                <c:ptCount val="2"/>
                <c:pt idx="0">
                  <c:v>26</c:v>
                </c:pt>
                <c:pt idx="1">
                  <c:v>6.3</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Sheet1!$B$5:$C$5</c:f>
              <c:numCache>
                <c:formatCode>0.0</c:formatCode>
                <c:ptCount val="2"/>
                <c:pt idx="0">
                  <c:v>9.9</c:v>
                </c:pt>
                <c:pt idx="1">
                  <c:v>2.4</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Sheet1!$B$6:$C$6</c:f>
              <c:numCache>
                <c:formatCode>0.0</c:formatCode>
                <c:ptCount val="2"/>
                <c:pt idx="0">
                  <c:v>1.7</c:v>
                </c:pt>
                <c:pt idx="1">
                  <c:v>1.9</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176446080"/>
        <c:axId val="176464256"/>
      </c:barChart>
      <c:catAx>
        <c:axId val="176446080"/>
        <c:scaling>
          <c:orientation val="minMax"/>
        </c:scaling>
        <c:delete val="0"/>
        <c:axPos val="t"/>
        <c:numFmt formatCode="General" sourceLinked="1"/>
        <c:majorTickMark val="none"/>
        <c:minorTickMark val="none"/>
        <c:tickLblPos val="nextTo"/>
        <c:spPr>
          <a:ln w="12699">
            <a:solidFill>
              <a:schemeClr val="bg2"/>
            </a:solidFill>
            <a:prstDash val="solid"/>
          </a:ln>
        </c:spPr>
        <c:txPr>
          <a:bodyPr rot="0" vert="horz"/>
          <a:lstStyle/>
          <a:p>
            <a:pPr>
              <a:defRPr sz="800" b="1" i="0" u="none" strike="noStrike" baseline="0">
                <a:solidFill>
                  <a:schemeClr val="tx1"/>
                </a:solidFill>
                <a:latin typeface="Trebuchet MS"/>
                <a:ea typeface="Trebuchet MS"/>
                <a:cs typeface="Trebuchet MS"/>
              </a:defRPr>
            </a:pPr>
            <a:endParaRPr lang="pl-PL"/>
          </a:p>
        </c:txPr>
        <c:crossAx val="176464256"/>
        <c:crosses val="autoZero"/>
        <c:auto val="1"/>
        <c:lblAlgn val="ctr"/>
        <c:lblOffset val="100"/>
        <c:noMultiLvlLbl val="0"/>
      </c:catAx>
      <c:valAx>
        <c:axId val="176464256"/>
        <c:scaling>
          <c:orientation val="maxMin"/>
          <c:max val="100"/>
        </c:scaling>
        <c:delete val="0"/>
        <c:axPos val="l"/>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176446080"/>
        <c:crosses val="autoZero"/>
        <c:crossBetween val="between"/>
      </c:valAx>
      <c:spPr>
        <a:noFill/>
        <a:ln w="25397">
          <a:noFill/>
        </a:ln>
      </c:spPr>
    </c:plotArea>
    <c:legend>
      <c:legendPos val="b"/>
      <c:layout>
        <c:manualLayout>
          <c:xMode val="edge"/>
          <c:yMode val="edge"/>
          <c:x val="0.17893458022840977"/>
          <c:y val="0.84332951621306407"/>
          <c:w val="0.71987882881931986"/>
          <c:h val="0.13315949127395726"/>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75536077618577013"/>
        </c:manualLayout>
      </c:layout>
      <c:barChart>
        <c:barDir val="col"/>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dLbl>
              <c:idx val="0"/>
              <c:layout>
                <c:manualLayout>
                  <c:x val="-2.6809651474530832E-3"/>
                  <c:y val="-7.832566725709493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813-4950-9FB3-6DDCF9054B63}"/>
                </c:ext>
              </c:extLst>
            </c:dLbl>
            <c:dLbl>
              <c:idx val="1"/>
              <c:layout>
                <c:manualLayout>
                  <c:x val="-5.3619302949062643E-3"/>
                  <c:y val="-3.6760719452238833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813-4950-9FB3-6DDCF9054B63}"/>
                </c:ext>
              </c:extLst>
            </c:dLbl>
            <c:dLbl>
              <c:idx val="2"/>
              <c:layout>
                <c:manualLayout>
                  <c:x val="0"/>
                  <c:y val="-3.0004152110038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813-4950-9FB3-6DDCF9054B63}"/>
                </c:ext>
              </c:extLst>
            </c:dLbl>
            <c:dLbl>
              <c:idx val="6"/>
              <c:layout>
                <c:manualLayout>
                  <c:x val="-1.0508327879926636E-2"/>
                  <c:y val="-3.65676595587126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813-4950-9FB3-6DDCF9054B63}"/>
                </c:ext>
              </c:extLst>
            </c:dLbl>
            <c:dLbl>
              <c:idx val="7"/>
              <c:layout>
                <c:manualLayout>
                  <c:x val="-1.0723860589812432E-2"/>
                  <c:y val="-4.40361683164915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813-4950-9FB3-6DDCF9054B63}"/>
                </c:ext>
              </c:extLst>
            </c:dLbl>
            <c:dLbl>
              <c:idx val="8"/>
              <c:layout>
                <c:manualLayout>
                  <c:x val="8.0428954423592495E-3"/>
                  <c:y val="-1.044903615509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Sheet1!$B$2:$C$2</c:f>
              <c:numCache>
                <c:formatCode>0.0</c:formatCode>
                <c:ptCount val="2"/>
                <c:pt idx="0">
                  <c:v>6.6</c:v>
                </c:pt>
                <c:pt idx="1">
                  <c:v>45.7</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13-4950-9FB3-6DDCF9054B63}"/>
                </c:ext>
              </c:extLst>
            </c:dLbl>
            <c:dLbl>
              <c:idx val="1"/>
              <c:layout>
                <c:manualLayout>
                  <c:x val="-5.3619302949061663E-3"/>
                  <c:y val="-3.3587132161398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13-4950-9FB3-6DDCF9054B63}"/>
                </c:ext>
              </c:extLst>
            </c:dLbl>
            <c:dLbl>
              <c:idx val="2"/>
              <c:layout>
                <c:manualLayout>
                  <c:x val="0"/>
                  <c:y val="3.642352580258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13-4950-9FB3-6DDCF9054B63}"/>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813-4950-9FB3-6DDCF9054B63}"/>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813-4950-9FB3-6DDCF9054B63}"/>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13-4950-9FB3-6DDCF9054B63}"/>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13-4950-9FB3-6DDCF9054B63}"/>
                </c:ext>
              </c:extLst>
            </c:dLbl>
            <c:dLbl>
              <c:idx val="7"/>
              <c:layout>
                <c:manualLayout>
                  <c:x val="-7.4554052057165775E-3"/>
                  <c:y val="5.93381483704948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813-4950-9FB3-6DDCF9054B63}"/>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813-4950-9FB3-6DDCF9054B63}"/>
                </c:ext>
              </c:extLst>
            </c:dLbl>
            <c:dLbl>
              <c:idx val="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Sheet1!$B$3:$C$3</c:f>
              <c:numCache>
                <c:formatCode>0.0</c:formatCode>
                <c:ptCount val="2"/>
                <c:pt idx="0">
                  <c:v>38.9</c:v>
                </c:pt>
                <c:pt idx="1">
                  <c:v>40.9</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D00-45AE-9E4B-791C9DD5966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D00-45AE-9E4B-791C9DD596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Sheet1!$B$4:$C$4</c:f>
              <c:numCache>
                <c:formatCode>0.0</c:formatCode>
                <c:ptCount val="2"/>
                <c:pt idx="0">
                  <c:v>35.799999999999997</c:v>
                </c:pt>
                <c:pt idx="1">
                  <c:v>4.3</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Sheet1!$B$5:$C$5</c:f>
              <c:numCache>
                <c:formatCode>0.0</c:formatCode>
                <c:ptCount val="2"/>
                <c:pt idx="0">
                  <c:v>14.4</c:v>
                </c:pt>
                <c:pt idx="1">
                  <c:v>6.4</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Sheet1!$B$6:$C$6</c:f>
              <c:numCache>
                <c:formatCode>0.0</c:formatCode>
                <c:ptCount val="2"/>
                <c:pt idx="0">
                  <c:v>4.3</c:v>
                </c:pt>
                <c:pt idx="1">
                  <c:v>2.7</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176729088"/>
        <c:axId val="178336512"/>
      </c:barChart>
      <c:catAx>
        <c:axId val="176729088"/>
        <c:scaling>
          <c:orientation val="minMax"/>
        </c:scaling>
        <c:delete val="0"/>
        <c:axPos val="t"/>
        <c:numFmt formatCode="General" sourceLinked="1"/>
        <c:majorTickMark val="none"/>
        <c:minorTickMark val="none"/>
        <c:tickLblPos val="nextTo"/>
        <c:spPr>
          <a:ln w="12699">
            <a:solidFill>
              <a:schemeClr val="bg2"/>
            </a:solidFill>
            <a:prstDash val="solid"/>
          </a:ln>
        </c:spPr>
        <c:txPr>
          <a:bodyPr rot="0" vert="horz"/>
          <a:lstStyle/>
          <a:p>
            <a:pPr>
              <a:defRPr sz="800" b="1" i="0" u="none" strike="noStrike" baseline="0">
                <a:solidFill>
                  <a:schemeClr val="tx1"/>
                </a:solidFill>
                <a:latin typeface="Trebuchet MS"/>
                <a:ea typeface="Trebuchet MS"/>
                <a:cs typeface="Trebuchet MS"/>
              </a:defRPr>
            </a:pPr>
            <a:endParaRPr lang="pl-PL"/>
          </a:p>
        </c:txPr>
        <c:crossAx val="178336512"/>
        <c:crosses val="autoZero"/>
        <c:auto val="1"/>
        <c:lblAlgn val="ctr"/>
        <c:lblOffset val="100"/>
        <c:noMultiLvlLbl val="0"/>
      </c:catAx>
      <c:valAx>
        <c:axId val="178336512"/>
        <c:scaling>
          <c:orientation val="maxMin"/>
          <c:max val="100"/>
        </c:scaling>
        <c:delete val="0"/>
        <c:axPos val="l"/>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176729088"/>
        <c:crosses val="autoZero"/>
        <c:crossBetween val="between"/>
      </c:valAx>
      <c:spPr>
        <a:noFill/>
        <a:ln w="25397">
          <a:noFill/>
        </a:ln>
      </c:spPr>
    </c:plotArea>
    <c:legend>
      <c:legendPos val="b"/>
      <c:layout>
        <c:manualLayout>
          <c:xMode val="edge"/>
          <c:yMode val="edge"/>
          <c:x val="0.17893458022840977"/>
          <c:y val="0.84332951621306407"/>
          <c:w val="0.71987882881931986"/>
          <c:h val="0.13315949127395726"/>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75536077618577013"/>
        </c:manualLayout>
      </c:layout>
      <c:barChart>
        <c:barDir val="col"/>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dLbl>
              <c:idx val="0"/>
              <c:layout>
                <c:manualLayout>
                  <c:x val="-2.6809651474530832E-3"/>
                  <c:y val="-7.832566725709493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813-4950-9FB3-6DDCF9054B63}"/>
                </c:ext>
              </c:extLst>
            </c:dLbl>
            <c:dLbl>
              <c:idx val="1"/>
              <c:layout>
                <c:manualLayout>
                  <c:x val="-5.3619302949062643E-3"/>
                  <c:y val="-3.6760719452238833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813-4950-9FB3-6DDCF9054B63}"/>
                </c:ext>
              </c:extLst>
            </c:dLbl>
            <c:dLbl>
              <c:idx val="2"/>
              <c:layout>
                <c:manualLayout>
                  <c:x val="0"/>
                  <c:y val="-3.0004152110038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813-4950-9FB3-6DDCF9054B63}"/>
                </c:ext>
              </c:extLst>
            </c:dLbl>
            <c:dLbl>
              <c:idx val="6"/>
              <c:layout>
                <c:manualLayout>
                  <c:x val="-1.0508327879926636E-2"/>
                  <c:y val="-3.65676595587126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813-4950-9FB3-6DDCF9054B63}"/>
                </c:ext>
              </c:extLst>
            </c:dLbl>
            <c:dLbl>
              <c:idx val="7"/>
              <c:layout>
                <c:manualLayout>
                  <c:x val="-1.0723860589812432E-2"/>
                  <c:y val="-4.40361683164915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813-4950-9FB3-6DDCF9054B63}"/>
                </c:ext>
              </c:extLst>
            </c:dLbl>
            <c:dLbl>
              <c:idx val="8"/>
              <c:layout>
                <c:manualLayout>
                  <c:x val="8.0428954423592495E-3"/>
                  <c:y val="-1.044903615509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Sheet1!$B$2:$C$2</c:f>
              <c:numCache>
                <c:formatCode>0.0</c:formatCode>
                <c:ptCount val="2"/>
                <c:pt idx="0">
                  <c:v>8.3000000000000007</c:v>
                </c:pt>
                <c:pt idx="1">
                  <c:v>35.299999999999997</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13-4950-9FB3-6DDCF9054B63}"/>
                </c:ext>
              </c:extLst>
            </c:dLbl>
            <c:dLbl>
              <c:idx val="1"/>
              <c:layout>
                <c:manualLayout>
                  <c:x val="-5.3619302949061663E-3"/>
                  <c:y val="-3.3587132161398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13-4950-9FB3-6DDCF9054B63}"/>
                </c:ext>
              </c:extLst>
            </c:dLbl>
            <c:dLbl>
              <c:idx val="2"/>
              <c:layout>
                <c:manualLayout>
                  <c:x val="0"/>
                  <c:y val="3.642352580258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13-4950-9FB3-6DDCF9054B63}"/>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813-4950-9FB3-6DDCF9054B63}"/>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813-4950-9FB3-6DDCF9054B63}"/>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13-4950-9FB3-6DDCF9054B63}"/>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13-4950-9FB3-6DDCF9054B63}"/>
                </c:ext>
              </c:extLst>
            </c:dLbl>
            <c:dLbl>
              <c:idx val="7"/>
              <c:layout>
                <c:manualLayout>
                  <c:x val="-7.4554052057165775E-3"/>
                  <c:y val="5.93381483704948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813-4950-9FB3-6DDCF9054B63}"/>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813-4950-9FB3-6DDCF9054B63}"/>
                </c:ext>
              </c:extLst>
            </c:dLbl>
            <c:dLbl>
              <c:idx val="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Sheet1!$B$3:$C$3</c:f>
              <c:numCache>
                <c:formatCode>0.0</c:formatCode>
                <c:ptCount val="2"/>
                <c:pt idx="0">
                  <c:v>33.9</c:v>
                </c:pt>
                <c:pt idx="1">
                  <c:v>22.4</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D00-45AE-9E4B-791C9DD5966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D00-45AE-9E4B-791C9DD596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Sheet1!$B$4:$C$4</c:f>
              <c:numCache>
                <c:formatCode>0.0</c:formatCode>
                <c:ptCount val="2"/>
                <c:pt idx="0">
                  <c:v>30.3</c:v>
                </c:pt>
                <c:pt idx="1">
                  <c:v>19.100000000000001</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Sheet1!$B$5:$C$5</c:f>
              <c:numCache>
                <c:formatCode>0.0</c:formatCode>
                <c:ptCount val="2"/>
                <c:pt idx="0">
                  <c:v>24.7</c:v>
                </c:pt>
                <c:pt idx="1">
                  <c:v>16.5</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Sheet1!$B$6:$C$6</c:f>
              <c:numCache>
                <c:formatCode>0.0</c:formatCode>
                <c:ptCount val="2"/>
                <c:pt idx="0">
                  <c:v>2.7</c:v>
                </c:pt>
                <c:pt idx="1">
                  <c:v>6.8</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178142592"/>
        <c:axId val="178173056"/>
      </c:barChart>
      <c:catAx>
        <c:axId val="178142592"/>
        <c:scaling>
          <c:orientation val="minMax"/>
        </c:scaling>
        <c:delete val="0"/>
        <c:axPos val="t"/>
        <c:numFmt formatCode="General" sourceLinked="1"/>
        <c:majorTickMark val="none"/>
        <c:minorTickMark val="none"/>
        <c:tickLblPos val="nextTo"/>
        <c:spPr>
          <a:ln w="12699">
            <a:solidFill>
              <a:schemeClr val="bg2"/>
            </a:solidFill>
            <a:prstDash val="solid"/>
          </a:ln>
        </c:spPr>
        <c:txPr>
          <a:bodyPr rot="0" vert="horz"/>
          <a:lstStyle/>
          <a:p>
            <a:pPr>
              <a:defRPr sz="800" b="1" i="0" u="none" strike="noStrike" baseline="0">
                <a:solidFill>
                  <a:schemeClr val="tx1"/>
                </a:solidFill>
                <a:latin typeface="Trebuchet MS"/>
                <a:ea typeface="Trebuchet MS"/>
                <a:cs typeface="Trebuchet MS"/>
              </a:defRPr>
            </a:pPr>
            <a:endParaRPr lang="pl-PL"/>
          </a:p>
        </c:txPr>
        <c:crossAx val="178173056"/>
        <c:crosses val="autoZero"/>
        <c:auto val="1"/>
        <c:lblAlgn val="ctr"/>
        <c:lblOffset val="100"/>
        <c:noMultiLvlLbl val="0"/>
      </c:catAx>
      <c:valAx>
        <c:axId val="178173056"/>
        <c:scaling>
          <c:orientation val="maxMin"/>
          <c:max val="100"/>
        </c:scaling>
        <c:delete val="0"/>
        <c:axPos val="l"/>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178142592"/>
        <c:crosses val="autoZero"/>
        <c:crossBetween val="between"/>
      </c:valAx>
      <c:spPr>
        <a:noFill/>
        <a:ln w="25397">
          <a:noFill/>
        </a:ln>
      </c:spPr>
    </c:plotArea>
    <c:legend>
      <c:legendPos val="b"/>
      <c:layout>
        <c:manualLayout>
          <c:xMode val="edge"/>
          <c:yMode val="edge"/>
          <c:x val="0.17893458022840977"/>
          <c:y val="0.84332951621306407"/>
          <c:w val="0.71987882881931986"/>
          <c:h val="0.13315949127395726"/>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75536077618577013"/>
        </c:manualLayout>
      </c:layout>
      <c:barChart>
        <c:barDir val="col"/>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dLbl>
              <c:idx val="0"/>
              <c:layout>
                <c:manualLayout>
                  <c:x val="-2.6809651474530832E-3"/>
                  <c:y val="-7.832566725709493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813-4950-9FB3-6DDCF9054B63}"/>
                </c:ext>
              </c:extLst>
            </c:dLbl>
            <c:dLbl>
              <c:idx val="1"/>
              <c:layout>
                <c:manualLayout>
                  <c:x val="-5.3619302949062643E-3"/>
                  <c:y val="-3.6760719452238833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813-4950-9FB3-6DDCF9054B63}"/>
                </c:ext>
              </c:extLst>
            </c:dLbl>
            <c:dLbl>
              <c:idx val="2"/>
              <c:layout>
                <c:manualLayout>
                  <c:x val="0"/>
                  <c:y val="-3.0004152110038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813-4950-9FB3-6DDCF9054B63}"/>
                </c:ext>
              </c:extLst>
            </c:dLbl>
            <c:dLbl>
              <c:idx val="6"/>
              <c:layout>
                <c:manualLayout>
                  <c:x val="-1.0508327879926636E-2"/>
                  <c:y val="-3.65676595587126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813-4950-9FB3-6DDCF9054B63}"/>
                </c:ext>
              </c:extLst>
            </c:dLbl>
            <c:dLbl>
              <c:idx val="7"/>
              <c:layout>
                <c:manualLayout>
                  <c:x val="-1.0723860589812432E-2"/>
                  <c:y val="-4.40361683164915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813-4950-9FB3-6DDCF9054B63}"/>
                </c:ext>
              </c:extLst>
            </c:dLbl>
            <c:dLbl>
              <c:idx val="8"/>
              <c:layout>
                <c:manualLayout>
                  <c:x val="8.0428954423592495E-3"/>
                  <c:y val="-1.044903615509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Sheet1!$B$2:$C$2</c:f>
              <c:numCache>
                <c:formatCode>0.0</c:formatCode>
                <c:ptCount val="2"/>
                <c:pt idx="0">
                  <c:v>5.7</c:v>
                </c:pt>
                <c:pt idx="1">
                  <c:v>40.5</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13-4950-9FB3-6DDCF9054B63}"/>
                </c:ext>
              </c:extLst>
            </c:dLbl>
            <c:dLbl>
              <c:idx val="1"/>
              <c:layout>
                <c:manualLayout>
                  <c:x val="-5.3619302949061663E-3"/>
                  <c:y val="-3.3587132161398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13-4950-9FB3-6DDCF9054B63}"/>
                </c:ext>
              </c:extLst>
            </c:dLbl>
            <c:dLbl>
              <c:idx val="2"/>
              <c:layout>
                <c:manualLayout>
                  <c:x val="0"/>
                  <c:y val="3.642352580258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13-4950-9FB3-6DDCF9054B63}"/>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813-4950-9FB3-6DDCF9054B63}"/>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813-4950-9FB3-6DDCF9054B63}"/>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13-4950-9FB3-6DDCF9054B63}"/>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13-4950-9FB3-6DDCF9054B63}"/>
                </c:ext>
              </c:extLst>
            </c:dLbl>
            <c:dLbl>
              <c:idx val="7"/>
              <c:layout>
                <c:manualLayout>
                  <c:x val="-7.4554052057165775E-3"/>
                  <c:y val="5.93381483704948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813-4950-9FB3-6DDCF9054B63}"/>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813-4950-9FB3-6DDCF9054B63}"/>
                </c:ext>
              </c:extLst>
            </c:dLbl>
            <c:dLbl>
              <c:idx val="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Sheet1!$B$3:$C$3</c:f>
              <c:numCache>
                <c:formatCode>0.0</c:formatCode>
                <c:ptCount val="2"/>
                <c:pt idx="0">
                  <c:v>36.6</c:v>
                </c:pt>
                <c:pt idx="1">
                  <c:v>39.9</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D00-45AE-9E4B-791C9DD5966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D00-45AE-9E4B-791C9DD596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Sheet1!$B$4:$C$4</c:f>
              <c:numCache>
                <c:formatCode>0.0</c:formatCode>
                <c:ptCount val="2"/>
                <c:pt idx="0">
                  <c:v>38.9</c:v>
                </c:pt>
                <c:pt idx="1">
                  <c:v>5.7</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Sheet1!$B$5:$C$5</c:f>
              <c:numCache>
                <c:formatCode>0.0</c:formatCode>
                <c:ptCount val="2"/>
                <c:pt idx="0">
                  <c:v>14.6</c:v>
                </c:pt>
                <c:pt idx="1">
                  <c:v>6.5</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Sheet1!$B$6:$C$6</c:f>
              <c:numCache>
                <c:formatCode>0.0</c:formatCode>
                <c:ptCount val="2"/>
                <c:pt idx="0">
                  <c:v>4.0999999999999996</c:v>
                </c:pt>
                <c:pt idx="1">
                  <c:v>7.4</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346616192"/>
        <c:axId val="346617728"/>
      </c:barChart>
      <c:catAx>
        <c:axId val="346616192"/>
        <c:scaling>
          <c:orientation val="minMax"/>
        </c:scaling>
        <c:delete val="0"/>
        <c:axPos val="t"/>
        <c:numFmt formatCode="General" sourceLinked="1"/>
        <c:majorTickMark val="none"/>
        <c:minorTickMark val="none"/>
        <c:tickLblPos val="nextTo"/>
        <c:spPr>
          <a:ln w="12699">
            <a:solidFill>
              <a:schemeClr val="bg2"/>
            </a:solidFill>
            <a:prstDash val="solid"/>
          </a:ln>
        </c:spPr>
        <c:txPr>
          <a:bodyPr rot="0" vert="horz"/>
          <a:lstStyle/>
          <a:p>
            <a:pPr>
              <a:defRPr sz="800" b="1" i="0" u="none" strike="noStrike" baseline="0">
                <a:solidFill>
                  <a:schemeClr val="tx1"/>
                </a:solidFill>
                <a:latin typeface="Trebuchet MS"/>
                <a:ea typeface="Trebuchet MS"/>
                <a:cs typeface="Trebuchet MS"/>
              </a:defRPr>
            </a:pPr>
            <a:endParaRPr lang="pl-PL"/>
          </a:p>
        </c:txPr>
        <c:crossAx val="346617728"/>
        <c:crosses val="autoZero"/>
        <c:auto val="1"/>
        <c:lblAlgn val="ctr"/>
        <c:lblOffset val="100"/>
        <c:noMultiLvlLbl val="0"/>
      </c:catAx>
      <c:valAx>
        <c:axId val="346617728"/>
        <c:scaling>
          <c:orientation val="maxMin"/>
          <c:max val="100"/>
        </c:scaling>
        <c:delete val="0"/>
        <c:axPos val="l"/>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346616192"/>
        <c:crosses val="autoZero"/>
        <c:crossBetween val="between"/>
      </c:valAx>
      <c:spPr>
        <a:noFill/>
        <a:ln w="25397">
          <a:noFill/>
        </a:ln>
      </c:spPr>
    </c:plotArea>
    <c:legend>
      <c:legendPos val="b"/>
      <c:layout>
        <c:manualLayout>
          <c:xMode val="edge"/>
          <c:yMode val="edge"/>
          <c:x val="0.17893458022840977"/>
          <c:y val="0.84332951621306407"/>
          <c:w val="0.71987882881931986"/>
          <c:h val="0.13315949127395726"/>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509933774834438"/>
          <c:y val="0.17346938775510204"/>
          <c:w val="0.5331125827814569"/>
          <c:h val="0.65714285714285714"/>
        </c:manualLayout>
      </c:layout>
      <c:pieChart>
        <c:varyColors val="1"/>
        <c:ser>
          <c:idx val="0"/>
          <c:order val="0"/>
          <c:tx>
            <c:strRef>
              <c:f>Sheet1!$A$2</c:f>
              <c:strCache>
                <c:ptCount val="1"/>
              </c:strCache>
            </c:strRef>
          </c:tx>
          <c:spPr>
            <a:solidFill>
              <a:schemeClr val="accent1"/>
            </a:solidFill>
            <a:ln w="25398">
              <a:noFill/>
            </a:ln>
          </c:spPr>
          <c:dPt>
            <c:idx val="0"/>
            <c:bubble3D val="0"/>
            <c:spPr>
              <a:solidFill>
                <a:schemeClr val="accent2"/>
              </a:solidFill>
              <a:ln w="25398">
                <a:noFill/>
              </a:ln>
            </c:spPr>
            <c:extLst>
              <c:ext xmlns:c16="http://schemas.microsoft.com/office/drawing/2014/chart" uri="{C3380CC4-5D6E-409C-BE32-E72D297353CC}">
                <c16:uniqueId val="{00000001-3FB1-4019-8633-76EAD0A24E97}"/>
              </c:ext>
            </c:extLst>
          </c:dPt>
          <c:dPt>
            <c:idx val="1"/>
            <c:bubble3D val="0"/>
            <c:spPr>
              <a:solidFill>
                <a:srgbClr val="F7DBE8"/>
              </a:solidFill>
              <a:ln w="25398">
                <a:noFill/>
              </a:ln>
            </c:spPr>
            <c:extLst>
              <c:ext xmlns:c16="http://schemas.microsoft.com/office/drawing/2014/chart" uri="{C3380CC4-5D6E-409C-BE32-E72D297353CC}">
                <c16:uniqueId val="{00000003-3FB1-4019-8633-76EAD0A24E97}"/>
              </c:ext>
            </c:extLst>
          </c:dPt>
          <c:dPt>
            <c:idx val="2"/>
            <c:bubble3D val="0"/>
            <c:spPr>
              <a:solidFill>
                <a:srgbClr val="CFDBE7"/>
              </a:solidFill>
              <a:ln w="25398">
                <a:noFill/>
              </a:ln>
            </c:spPr>
            <c:extLst>
              <c:ext xmlns:c16="http://schemas.microsoft.com/office/drawing/2014/chart" uri="{C3380CC4-5D6E-409C-BE32-E72D297353CC}">
                <c16:uniqueId val="{00000004-3FB1-4019-8633-76EAD0A24E97}"/>
              </c:ext>
            </c:extLst>
          </c:dPt>
          <c:dPt>
            <c:idx val="3"/>
            <c:bubble3D val="0"/>
            <c:spPr>
              <a:solidFill>
                <a:srgbClr val="336699"/>
              </a:solidFill>
              <a:ln w="25398">
                <a:noFill/>
              </a:ln>
            </c:spPr>
            <c:extLst>
              <c:ext xmlns:c16="http://schemas.microsoft.com/office/drawing/2014/chart" uri="{C3380CC4-5D6E-409C-BE32-E72D297353CC}">
                <c16:uniqueId val="{00000006-3FB1-4019-8633-76EAD0A24E97}"/>
              </c:ext>
            </c:extLst>
          </c:dPt>
          <c:dPt>
            <c:idx val="4"/>
            <c:bubble3D val="0"/>
            <c:spPr>
              <a:solidFill>
                <a:srgbClr val="B4B4B4"/>
              </a:solidFill>
              <a:ln w="25398">
                <a:noFill/>
              </a:ln>
            </c:spPr>
            <c:extLst>
              <c:ext xmlns:c16="http://schemas.microsoft.com/office/drawing/2014/chart" uri="{C3380CC4-5D6E-409C-BE32-E72D297353CC}">
                <c16:uniqueId val="{00000000-D982-4D85-93A6-137A78F2F26A}"/>
              </c:ext>
            </c:extLst>
          </c:dPt>
          <c:dLbls>
            <c:numFmt formatCode="#,##0.0" sourceLinked="0"/>
            <c:spPr>
              <a:noFill/>
              <a:ln w="25398">
                <a:noFill/>
              </a:ln>
            </c:spPr>
            <c:txPr>
              <a:bodyPr wrap="square" lIns="38100" tIns="19050" rIns="38100" bIns="19050" anchor="ctr">
                <a:spAutoFit/>
              </a:bodyPr>
              <a:lstStyle/>
              <a:p>
                <a:pPr>
                  <a:defRPr sz="1200" b="1" i="0" u="none" strike="noStrike" baseline="0">
                    <a:solidFill>
                      <a:schemeClr val="tx1"/>
                    </a:solidFill>
                    <a:latin typeface="Trebuchet MS"/>
                    <a:ea typeface="Trebuchet MS"/>
                    <a:cs typeface="Trebuchet MS"/>
                  </a:defRPr>
                </a:pPr>
                <a:endParaRPr lang="pl-PL"/>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Sheet1!$B$1:$F$1</c:f>
              <c:strCache>
                <c:ptCount val="5"/>
                <c:pt idx="0">
                  <c:v>Zdecydowanie tak</c:v>
                </c:pt>
                <c:pt idx="1">
                  <c:v>Raczej tak</c:v>
                </c:pt>
                <c:pt idx="2">
                  <c:v>Raczej nie</c:v>
                </c:pt>
                <c:pt idx="3">
                  <c:v>Zdecydowanie nie</c:v>
                </c:pt>
                <c:pt idx="4">
                  <c:v>Trudno powiedzieć</c:v>
                </c:pt>
              </c:strCache>
            </c:strRef>
          </c:cat>
          <c:val>
            <c:numRef>
              <c:f>Sheet1!$B$2:$F$2</c:f>
              <c:numCache>
                <c:formatCode>General</c:formatCode>
                <c:ptCount val="5"/>
                <c:pt idx="0">
                  <c:v>6</c:v>
                </c:pt>
                <c:pt idx="1">
                  <c:v>14.9</c:v>
                </c:pt>
                <c:pt idx="2">
                  <c:v>19</c:v>
                </c:pt>
                <c:pt idx="3">
                  <c:v>58.1</c:v>
                </c:pt>
                <c:pt idx="4">
                  <c:v>2</c:v>
                </c:pt>
              </c:numCache>
            </c:numRef>
          </c:val>
          <c:extLst>
            <c:ext xmlns:c16="http://schemas.microsoft.com/office/drawing/2014/chart" uri="{C3380CC4-5D6E-409C-BE32-E72D297353CC}">
              <c16:uniqueId val="{00000007-3FB1-4019-8633-76EAD0A24E97}"/>
            </c:ext>
          </c:extLst>
        </c:ser>
        <c:dLbls>
          <c:showLegendKey val="0"/>
          <c:showVal val="0"/>
          <c:showCatName val="0"/>
          <c:showSerName val="0"/>
          <c:showPercent val="1"/>
          <c:showBubbleSize val="0"/>
          <c:showLeaderLines val="1"/>
        </c:dLbls>
        <c:firstSliceAng val="0"/>
      </c:pieChart>
      <c:spPr>
        <a:noFill/>
        <a:ln w="25398">
          <a:noFill/>
        </a:ln>
      </c:spPr>
    </c:plotArea>
    <c:legend>
      <c:legendPos val="b"/>
      <c:layout>
        <c:manualLayout>
          <c:xMode val="edge"/>
          <c:yMode val="edge"/>
          <c:x val="9.9619192940041873E-2"/>
          <c:y val="0.88756463343989356"/>
          <c:w val="0.90038080705995815"/>
          <c:h val="9.6086592718144556E-2"/>
        </c:manualLayout>
      </c:layout>
      <c:overlay val="0"/>
      <c:txPr>
        <a:bodyPr/>
        <a:lstStyle/>
        <a:p>
          <a:pPr>
            <a:defRPr sz="1050" b="0"/>
          </a:pPr>
          <a:endParaRPr lang="pl-PL"/>
        </a:p>
      </c:txPr>
    </c:legend>
    <c:plotVisOnly val="1"/>
    <c:dispBlanksAs val="zero"/>
    <c:showDLblsOverMax val="0"/>
  </c:chart>
  <c:spPr>
    <a:noFill/>
    <a:ln>
      <a:noFill/>
    </a:ln>
  </c:spPr>
  <c:txPr>
    <a:bodyPr/>
    <a:lstStyle/>
    <a:p>
      <a:pPr>
        <a:defRPr sz="180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509933774834438"/>
          <c:y val="0.17346938775510204"/>
          <c:w val="0.5331125827814569"/>
          <c:h val="0.65714285714285714"/>
        </c:manualLayout>
      </c:layout>
      <c:pieChart>
        <c:varyColors val="1"/>
        <c:ser>
          <c:idx val="0"/>
          <c:order val="0"/>
          <c:tx>
            <c:strRef>
              <c:f>Sheet1!$A$2</c:f>
              <c:strCache>
                <c:ptCount val="1"/>
              </c:strCache>
            </c:strRef>
          </c:tx>
          <c:spPr>
            <a:solidFill>
              <a:schemeClr val="accent1"/>
            </a:solidFill>
            <a:ln w="25398">
              <a:noFill/>
            </a:ln>
          </c:spPr>
          <c:dPt>
            <c:idx val="0"/>
            <c:bubble3D val="0"/>
            <c:spPr>
              <a:solidFill>
                <a:schemeClr val="accent2"/>
              </a:solidFill>
              <a:ln w="25398">
                <a:noFill/>
              </a:ln>
            </c:spPr>
            <c:extLst>
              <c:ext xmlns:c16="http://schemas.microsoft.com/office/drawing/2014/chart" uri="{C3380CC4-5D6E-409C-BE32-E72D297353CC}">
                <c16:uniqueId val="{00000001-3FB1-4019-8633-76EAD0A24E97}"/>
              </c:ext>
            </c:extLst>
          </c:dPt>
          <c:dPt>
            <c:idx val="1"/>
            <c:bubble3D val="0"/>
            <c:spPr>
              <a:solidFill>
                <a:srgbClr val="F7DBE8"/>
              </a:solidFill>
              <a:ln w="25398">
                <a:noFill/>
              </a:ln>
            </c:spPr>
            <c:extLst>
              <c:ext xmlns:c16="http://schemas.microsoft.com/office/drawing/2014/chart" uri="{C3380CC4-5D6E-409C-BE32-E72D297353CC}">
                <c16:uniqueId val="{00000003-3FB1-4019-8633-76EAD0A24E97}"/>
              </c:ext>
            </c:extLst>
          </c:dPt>
          <c:dPt>
            <c:idx val="2"/>
            <c:bubble3D val="0"/>
            <c:spPr>
              <a:solidFill>
                <a:srgbClr val="CFDBE7"/>
              </a:solidFill>
              <a:ln w="25398">
                <a:noFill/>
              </a:ln>
            </c:spPr>
            <c:extLst>
              <c:ext xmlns:c16="http://schemas.microsoft.com/office/drawing/2014/chart" uri="{C3380CC4-5D6E-409C-BE32-E72D297353CC}">
                <c16:uniqueId val="{00000004-3FB1-4019-8633-76EAD0A24E97}"/>
              </c:ext>
            </c:extLst>
          </c:dPt>
          <c:dPt>
            <c:idx val="3"/>
            <c:bubble3D val="0"/>
            <c:spPr>
              <a:solidFill>
                <a:srgbClr val="336699"/>
              </a:solidFill>
              <a:ln w="25398">
                <a:noFill/>
              </a:ln>
            </c:spPr>
            <c:extLst>
              <c:ext xmlns:c16="http://schemas.microsoft.com/office/drawing/2014/chart" uri="{C3380CC4-5D6E-409C-BE32-E72D297353CC}">
                <c16:uniqueId val="{00000006-3FB1-4019-8633-76EAD0A24E97}"/>
              </c:ext>
            </c:extLst>
          </c:dPt>
          <c:dPt>
            <c:idx val="4"/>
            <c:bubble3D val="0"/>
            <c:spPr>
              <a:solidFill>
                <a:srgbClr val="B4B4B4"/>
              </a:solidFill>
              <a:ln w="25398">
                <a:noFill/>
              </a:ln>
            </c:spPr>
            <c:extLst>
              <c:ext xmlns:c16="http://schemas.microsoft.com/office/drawing/2014/chart" uri="{C3380CC4-5D6E-409C-BE32-E72D297353CC}">
                <c16:uniqueId val="{00000000-D982-4D85-93A6-137A78F2F26A}"/>
              </c:ext>
            </c:extLst>
          </c:dPt>
          <c:dLbls>
            <c:numFmt formatCode="#,##0.0" sourceLinked="0"/>
            <c:spPr>
              <a:noFill/>
              <a:ln w="25398">
                <a:noFill/>
              </a:ln>
            </c:spPr>
            <c:txPr>
              <a:bodyPr wrap="square" lIns="38100" tIns="19050" rIns="38100" bIns="19050" anchor="ctr">
                <a:spAutoFit/>
              </a:bodyPr>
              <a:lstStyle/>
              <a:p>
                <a:pPr>
                  <a:defRPr sz="1200" b="1" i="0" u="none" strike="noStrike" baseline="0">
                    <a:solidFill>
                      <a:schemeClr val="tx1"/>
                    </a:solidFill>
                    <a:latin typeface="Trebuchet MS"/>
                    <a:ea typeface="Trebuchet MS"/>
                    <a:cs typeface="Trebuchet MS"/>
                  </a:defRPr>
                </a:pPr>
                <a:endParaRPr lang="pl-PL"/>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Sheet1!$B$1:$F$1</c:f>
              <c:strCache>
                <c:ptCount val="5"/>
                <c:pt idx="0">
                  <c:v>Zdecydowanie tak</c:v>
                </c:pt>
                <c:pt idx="1">
                  <c:v>Raczej tak</c:v>
                </c:pt>
                <c:pt idx="2">
                  <c:v>Raczej nie</c:v>
                </c:pt>
                <c:pt idx="3">
                  <c:v>Zdecydowanie nie</c:v>
                </c:pt>
                <c:pt idx="4">
                  <c:v>Trudno powiedzieć</c:v>
                </c:pt>
              </c:strCache>
            </c:strRef>
          </c:cat>
          <c:val>
            <c:numRef>
              <c:f>Sheet1!$B$2:$F$2</c:f>
              <c:numCache>
                <c:formatCode>General</c:formatCode>
                <c:ptCount val="5"/>
                <c:pt idx="0">
                  <c:v>13.8</c:v>
                </c:pt>
                <c:pt idx="1">
                  <c:v>22.7</c:v>
                </c:pt>
                <c:pt idx="2">
                  <c:v>19.3</c:v>
                </c:pt>
                <c:pt idx="3">
                  <c:v>34.9</c:v>
                </c:pt>
                <c:pt idx="4">
                  <c:v>9.3000000000000007</c:v>
                </c:pt>
              </c:numCache>
            </c:numRef>
          </c:val>
          <c:extLst>
            <c:ext xmlns:c16="http://schemas.microsoft.com/office/drawing/2014/chart" uri="{C3380CC4-5D6E-409C-BE32-E72D297353CC}">
              <c16:uniqueId val="{00000007-3FB1-4019-8633-76EAD0A24E97}"/>
            </c:ext>
          </c:extLst>
        </c:ser>
        <c:dLbls>
          <c:showLegendKey val="0"/>
          <c:showVal val="0"/>
          <c:showCatName val="0"/>
          <c:showSerName val="0"/>
          <c:showPercent val="1"/>
          <c:showBubbleSize val="0"/>
          <c:showLeaderLines val="1"/>
        </c:dLbls>
        <c:firstSliceAng val="0"/>
      </c:pieChart>
      <c:spPr>
        <a:noFill/>
        <a:ln w="25398">
          <a:noFill/>
        </a:ln>
      </c:spPr>
    </c:plotArea>
    <c:legend>
      <c:legendPos val="b"/>
      <c:layout>
        <c:manualLayout>
          <c:xMode val="edge"/>
          <c:yMode val="edge"/>
          <c:x val="9.9619192940041873E-2"/>
          <c:y val="0.88756463343989356"/>
          <c:w val="0.90038080705995815"/>
          <c:h val="9.6086592718144556E-2"/>
        </c:manualLayout>
      </c:layout>
      <c:overlay val="0"/>
      <c:txPr>
        <a:bodyPr/>
        <a:lstStyle/>
        <a:p>
          <a:pPr>
            <a:defRPr sz="1050" b="0"/>
          </a:pPr>
          <a:endParaRPr lang="pl-PL"/>
        </a:p>
      </c:txPr>
    </c:legend>
    <c:plotVisOnly val="1"/>
    <c:dispBlanksAs val="zero"/>
    <c:showDLblsOverMax val="0"/>
  </c:chart>
  <c:spPr>
    <a:noFill/>
    <a:ln>
      <a:noFill/>
    </a:ln>
  </c:spPr>
  <c:txPr>
    <a:bodyPr/>
    <a:lstStyle/>
    <a:p>
      <a:pPr>
        <a:defRPr sz="180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83086792197528125"/>
        </c:manualLayout>
      </c:layout>
      <c:barChart>
        <c:barDir val="bar"/>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spPr>
              <a:noFill/>
              <a:ln>
                <a:noFill/>
              </a:ln>
              <a:effectLst/>
            </c:spPr>
            <c:txPr>
              <a:bodyPr wrap="square" lIns="38100" tIns="19050" rIns="38100" bIns="19050" anchor="ctr">
                <a:spAutoFit/>
              </a:bodyPr>
              <a:lstStyle/>
              <a:p>
                <a:pPr>
                  <a:defRPr sz="800"/>
                </a:pPr>
                <a:endParaRPr lang="pl-P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Sheet1!$B$1:$O$1</c:f>
              <c:strCache>
                <c:ptCount val="14"/>
                <c:pt idx="0">
                  <c:v>Znikną oddziały banków</c:v>
                </c:pt>
                <c:pt idx="1">
                  <c:v>W banku będziemy obsługiwani przez sztuczną inteligencję (roboty i inne boty)</c:v>
                </c:pt>
                <c:pt idx="2">
                  <c:v>Do banku będzie można się zalogować się przy pomocy Facebooka lub innego portalu społecznościowego</c:v>
                </c:pt>
                <c:pt idx="3">
                  <c:v>Funkcje banków przejmą sklepy spożywcze, sieciowe kawiarnie lub operatorzy telekomunikacyjni (będą prowadziły rachunki bankowe i udzielały kredytów)</c:v>
                </c:pt>
                <c:pt idx="4">
                  <c:v>W powszechnym użyciu będą kryptowaluty (np. Bitcoin)</c:v>
                </c:pt>
                <c:pt idx="5">
                  <c:v>W powszechnym użyciu będą inteligentne ubrania, np. kurtka lub rękawiczki z dostępem do Internetu lub konta</c:v>
                </c:pt>
                <c:pt idx="6">
                  <c:v>Będzie Pan/i brał kredyty/zakładał lokaty w bankomacie lub za pomocą aplikacji mobilnej</c:v>
                </c:pt>
                <c:pt idx="7">
                  <c:v>Możliwe będzie kupowanie rzeczy na kredyt bezpośrednio z reklamy przez zeskanowanie jej smartfonem</c:v>
                </c:pt>
                <c:pt idx="8">
                  <c:v>Banki będą oferowały wirtualnego doradcę, który będzie stale badał nasze wpływy i wydatki oraz doradzał najlepsze inwestycje, sposoby oszczędzania, wzięcia pożyczki czy kredytu (robo- doradztwo)</c:v>
                </c:pt>
                <c:pt idx="9">
                  <c:v>Będzie Pan/i otrzymywał z banku oferty dotyczące swoich konkretnych potrzeb we właściwym czasie i lokalizacji (np. kredyt, kiedy kończy mi się gotówka lub kiedy kupuję w sklepie pralkę lub szukam mieszkania)</c:v>
                </c:pt>
                <c:pt idx="10">
                  <c:v>Podpis papierowy zostanie zastąpiony elektronicznym</c:v>
                </c:pt>
                <c:pt idx="11">
                  <c:v>Obsługa w większości oddziałów będzie automatyczna (bez udziału człowieka) </c:v>
                </c:pt>
                <c:pt idx="12">
                  <c:v>Większość spraw będziemy załatwiać się przy pomocy wirtualnej rzeczywistości</c:v>
                </c:pt>
                <c:pt idx="13">
                  <c:v>Wypłaty z bankomatów lub logowanie do bankowości internetowej/mobilnej będą możliwe za pomocą odcisku palca, rozpoznawania Pana/i głosu, lub tęczówki oka</c:v>
                </c:pt>
              </c:strCache>
            </c:strRef>
          </c:cat>
          <c:val>
            <c:numRef>
              <c:f>Sheet1!$B$2:$O$2</c:f>
              <c:numCache>
                <c:formatCode>General</c:formatCode>
                <c:ptCount val="14"/>
                <c:pt idx="0">
                  <c:v>11</c:v>
                </c:pt>
                <c:pt idx="1">
                  <c:v>16</c:v>
                </c:pt>
                <c:pt idx="2">
                  <c:v>35</c:v>
                </c:pt>
                <c:pt idx="3">
                  <c:v>30</c:v>
                </c:pt>
                <c:pt idx="4">
                  <c:v>28</c:v>
                </c:pt>
                <c:pt idx="5">
                  <c:v>28</c:v>
                </c:pt>
                <c:pt idx="6">
                  <c:v>38</c:v>
                </c:pt>
                <c:pt idx="7">
                  <c:v>41</c:v>
                </c:pt>
                <c:pt idx="8">
                  <c:v>46</c:v>
                </c:pt>
                <c:pt idx="9">
                  <c:v>55</c:v>
                </c:pt>
                <c:pt idx="10">
                  <c:v>62</c:v>
                </c:pt>
                <c:pt idx="11">
                  <c:v>37</c:v>
                </c:pt>
                <c:pt idx="12">
                  <c:v>51</c:v>
                </c:pt>
                <c:pt idx="13">
                  <c:v>50</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Sheet1!$B$1:$O$1</c:f>
              <c:strCache>
                <c:ptCount val="14"/>
                <c:pt idx="0">
                  <c:v>Znikną oddziały banków</c:v>
                </c:pt>
                <c:pt idx="1">
                  <c:v>W banku będziemy obsługiwani przez sztuczną inteligencję (roboty i inne boty)</c:v>
                </c:pt>
                <c:pt idx="2">
                  <c:v>Do banku będzie można się zalogować się przy pomocy Facebooka lub innego portalu społecznościowego</c:v>
                </c:pt>
                <c:pt idx="3">
                  <c:v>Funkcje banków przejmą sklepy spożywcze, sieciowe kawiarnie lub operatorzy telekomunikacyjni (będą prowadziły rachunki bankowe i udzielały kredytów)</c:v>
                </c:pt>
                <c:pt idx="4">
                  <c:v>W powszechnym użyciu będą kryptowaluty (np. Bitcoin)</c:v>
                </c:pt>
                <c:pt idx="5">
                  <c:v>W powszechnym użyciu będą inteligentne ubrania, np. kurtka lub rękawiczki z dostępem do Internetu lub konta</c:v>
                </c:pt>
                <c:pt idx="6">
                  <c:v>Będzie Pan/i brał kredyty/zakładał lokaty w bankomacie lub za pomocą aplikacji mobilnej</c:v>
                </c:pt>
                <c:pt idx="7">
                  <c:v>Możliwe będzie kupowanie rzeczy na kredyt bezpośrednio z reklamy przez zeskanowanie jej smartfonem</c:v>
                </c:pt>
                <c:pt idx="8">
                  <c:v>Banki będą oferowały wirtualnego doradcę, który będzie stale badał nasze wpływy i wydatki oraz doradzał najlepsze inwestycje, sposoby oszczędzania, wzięcia pożyczki czy kredytu (robo- doradztwo)</c:v>
                </c:pt>
                <c:pt idx="9">
                  <c:v>Będzie Pan/i otrzymywał z banku oferty dotyczące swoich konkretnych potrzeb we właściwym czasie i lokalizacji (np. kredyt, kiedy kończy mi się gotówka lub kiedy kupuję w sklepie pralkę lub szukam mieszkania)</c:v>
                </c:pt>
                <c:pt idx="10">
                  <c:v>Podpis papierowy zostanie zastąpiony elektronicznym</c:v>
                </c:pt>
                <c:pt idx="11">
                  <c:v>Obsługa w większości oddziałów będzie automatyczna (bez udziału człowieka) </c:v>
                </c:pt>
                <c:pt idx="12">
                  <c:v>Większość spraw będziemy załatwiać się przy pomocy wirtualnej rzeczywistości</c:v>
                </c:pt>
                <c:pt idx="13">
                  <c:v>Wypłaty z bankomatów lub logowanie do bankowości internetowej/mobilnej będą możliwe za pomocą odcisku palca, rozpoznawania Pana/i głosu, lub tęczówki oka</c:v>
                </c:pt>
              </c:strCache>
            </c:strRef>
          </c:cat>
          <c:val>
            <c:numRef>
              <c:f>Sheet1!$B$3:$O$3</c:f>
              <c:numCache>
                <c:formatCode>General</c:formatCode>
                <c:ptCount val="14"/>
                <c:pt idx="0">
                  <c:v>33</c:v>
                </c:pt>
                <c:pt idx="1">
                  <c:v>35</c:v>
                </c:pt>
                <c:pt idx="2">
                  <c:v>22</c:v>
                </c:pt>
                <c:pt idx="3">
                  <c:v>33</c:v>
                </c:pt>
                <c:pt idx="4">
                  <c:v>42</c:v>
                </c:pt>
                <c:pt idx="5">
                  <c:v>43</c:v>
                </c:pt>
                <c:pt idx="6">
                  <c:v>39</c:v>
                </c:pt>
                <c:pt idx="7">
                  <c:v>40</c:v>
                </c:pt>
                <c:pt idx="8">
                  <c:v>41</c:v>
                </c:pt>
                <c:pt idx="9">
                  <c:v>33</c:v>
                </c:pt>
                <c:pt idx="10">
                  <c:v>27</c:v>
                </c:pt>
                <c:pt idx="11">
                  <c:v>53</c:v>
                </c:pt>
                <c:pt idx="12">
                  <c:v>40</c:v>
                </c:pt>
                <c:pt idx="13">
                  <c:v>41</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Sheet1!$B$1:$O$1</c:f>
              <c:strCache>
                <c:ptCount val="14"/>
                <c:pt idx="0">
                  <c:v>Znikną oddziały banków</c:v>
                </c:pt>
                <c:pt idx="1">
                  <c:v>W banku będziemy obsługiwani przez sztuczną inteligencję (roboty i inne boty)</c:v>
                </c:pt>
                <c:pt idx="2">
                  <c:v>Do banku będzie można się zalogować się przy pomocy Facebooka lub innego portalu społecznościowego</c:v>
                </c:pt>
                <c:pt idx="3">
                  <c:v>Funkcje banków przejmą sklepy spożywcze, sieciowe kawiarnie lub operatorzy telekomunikacyjni (będą prowadziły rachunki bankowe i udzielały kredytów)</c:v>
                </c:pt>
                <c:pt idx="4">
                  <c:v>W powszechnym użyciu będą kryptowaluty (np. Bitcoin)</c:v>
                </c:pt>
                <c:pt idx="5">
                  <c:v>W powszechnym użyciu będą inteligentne ubrania, np. kurtka lub rękawiczki z dostępem do Internetu lub konta</c:v>
                </c:pt>
                <c:pt idx="6">
                  <c:v>Będzie Pan/i brał kredyty/zakładał lokaty w bankomacie lub za pomocą aplikacji mobilnej</c:v>
                </c:pt>
                <c:pt idx="7">
                  <c:v>Możliwe będzie kupowanie rzeczy na kredyt bezpośrednio z reklamy przez zeskanowanie jej smartfonem</c:v>
                </c:pt>
                <c:pt idx="8">
                  <c:v>Banki będą oferowały wirtualnego doradcę, który będzie stale badał nasze wpływy i wydatki oraz doradzał najlepsze inwestycje, sposoby oszczędzania, wzięcia pożyczki czy kredytu (robo- doradztwo)</c:v>
                </c:pt>
                <c:pt idx="9">
                  <c:v>Będzie Pan/i otrzymywał z banku oferty dotyczące swoich konkretnych potrzeb we właściwym czasie i lokalizacji (np. kredyt, kiedy kończy mi się gotówka lub kiedy kupuję w sklepie pralkę lub szukam mieszkania)</c:v>
                </c:pt>
                <c:pt idx="10">
                  <c:v>Podpis papierowy zostanie zastąpiony elektronicznym</c:v>
                </c:pt>
                <c:pt idx="11">
                  <c:v>Obsługa w większości oddziałów będzie automatyczna (bez udziału człowieka) </c:v>
                </c:pt>
                <c:pt idx="12">
                  <c:v>Większość spraw będziemy załatwiać się przy pomocy wirtualnej rzeczywistości</c:v>
                </c:pt>
                <c:pt idx="13">
                  <c:v>Wypłaty z bankomatów lub logowanie do bankowości internetowej/mobilnej będą możliwe za pomocą odcisku palca, rozpoznawania Pana/i głosu, lub tęczówki oka</c:v>
                </c:pt>
              </c:strCache>
            </c:strRef>
          </c:cat>
          <c:val>
            <c:numRef>
              <c:f>Sheet1!$B$4:$O$4</c:f>
              <c:numCache>
                <c:formatCode>General</c:formatCode>
                <c:ptCount val="14"/>
                <c:pt idx="0">
                  <c:v>27</c:v>
                </c:pt>
                <c:pt idx="1">
                  <c:v>31</c:v>
                </c:pt>
                <c:pt idx="2">
                  <c:v>19</c:v>
                </c:pt>
                <c:pt idx="3">
                  <c:v>26</c:v>
                </c:pt>
                <c:pt idx="4">
                  <c:v>10</c:v>
                </c:pt>
                <c:pt idx="5">
                  <c:v>12</c:v>
                </c:pt>
                <c:pt idx="6">
                  <c:v>7</c:v>
                </c:pt>
                <c:pt idx="7">
                  <c:v>6</c:v>
                </c:pt>
                <c:pt idx="8">
                  <c:v>4</c:v>
                </c:pt>
                <c:pt idx="9">
                  <c:v>3</c:v>
                </c:pt>
                <c:pt idx="10">
                  <c:v>6</c:v>
                </c:pt>
                <c:pt idx="11">
                  <c:v>5</c:v>
                </c:pt>
                <c:pt idx="12">
                  <c:v>5</c:v>
                </c:pt>
                <c:pt idx="13">
                  <c:v>3</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Sheet1!$B$1:$O$1</c:f>
              <c:strCache>
                <c:ptCount val="14"/>
                <c:pt idx="0">
                  <c:v>Znikną oddziały banków</c:v>
                </c:pt>
                <c:pt idx="1">
                  <c:v>W banku będziemy obsługiwani przez sztuczną inteligencję (roboty i inne boty)</c:v>
                </c:pt>
                <c:pt idx="2">
                  <c:v>Do banku będzie można się zalogować się przy pomocy Facebooka lub innego portalu społecznościowego</c:v>
                </c:pt>
                <c:pt idx="3">
                  <c:v>Funkcje banków przejmą sklepy spożywcze, sieciowe kawiarnie lub operatorzy telekomunikacyjni (będą prowadziły rachunki bankowe i udzielały kredytów)</c:v>
                </c:pt>
                <c:pt idx="4">
                  <c:v>W powszechnym użyciu będą kryptowaluty (np. Bitcoin)</c:v>
                </c:pt>
                <c:pt idx="5">
                  <c:v>W powszechnym użyciu będą inteligentne ubrania, np. kurtka lub rękawiczki z dostępem do Internetu lub konta</c:v>
                </c:pt>
                <c:pt idx="6">
                  <c:v>Będzie Pan/i brał kredyty/zakładał lokaty w bankomacie lub za pomocą aplikacji mobilnej</c:v>
                </c:pt>
                <c:pt idx="7">
                  <c:v>Możliwe będzie kupowanie rzeczy na kredyt bezpośrednio z reklamy przez zeskanowanie jej smartfonem</c:v>
                </c:pt>
                <c:pt idx="8">
                  <c:v>Banki będą oferowały wirtualnego doradcę, który będzie stale badał nasze wpływy i wydatki oraz doradzał najlepsze inwestycje, sposoby oszczędzania, wzięcia pożyczki czy kredytu (robo- doradztwo)</c:v>
                </c:pt>
                <c:pt idx="9">
                  <c:v>Będzie Pan/i otrzymywał z banku oferty dotyczące swoich konkretnych potrzeb we właściwym czasie i lokalizacji (np. kredyt, kiedy kończy mi się gotówka lub kiedy kupuję w sklepie pralkę lub szukam mieszkania)</c:v>
                </c:pt>
                <c:pt idx="10">
                  <c:v>Podpis papierowy zostanie zastąpiony elektronicznym</c:v>
                </c:pt>
                <c:pt idx="11">
                  <c:v>Obsługa w większości oddziałów będzie automatyczna (bez udziału człowieka) </c:v>
                </c:pt>
                <c:pt idx="12">
                  <c:v>Większość spraw będziemy załatwiać się przy pomocy wirtualnej rzeczywistości</c:v>
                </c:pt>
                <c:pt idx="13">
                  <c:v>Wypłaty z bankomatów lub logowanie do bankowości internetowej/mobilnej będą możliwe za pomocą odcisku palca, rozpoznawania Pana/i głosu, lub tęczówki oka</c:v>
                </c:pt>
              </c:strCache>
            </c:strRef>
          </c:cat>
          <c:val>
            <c:numRef>
              <c:f>Sheet1!$B$5:$O$5</c:f>
              <c:numCache>
                <c:formatCode>General</c:formatCode>
                <c:ptCount val="14"/>
                <c:pt idx="0">
                  <c:v>16</c:v>
                </c:pt>
                <c:pt idx="1">
                  <c:v>13</c:v>
                </c:pt>
                <c:pt idx="2">
                  <c:v>17</c:v>
                </c:pt>
                <c:pt idx="3">
                  <c:v>8</c:v>
                </c:pt>
                <c:pt idx="4">
                  <c:v>7</c:v>
                </c:pt>
                <c:pt idx="5">
                  <c:v>9</c:v>
                </c:pt>
                <c:pt idx="6">
                  <c:v>7</c:v>
                </c:pt>
                <c:pt idx="7">
                  <c:v>7</c:v>
                </c:pt>
                <c:pt idx="8">
                  <c:v>6</c:v>
                </c:pt>
                <c:pt idx="9">
                  <c:v>3</c:v>
                </c:pt>
                <c:pt idx="10">
                  <c:v>2</c:v>
                </c:pt>
                <c:pt idx="11">
                  <c:v>1</c:v>
                </c:pt>
                <c:pt idx="12">
                  <c:v>2</c:v>
                </c:pt>
                <c:pt idx="13">
                  <c:v>2</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Sheet1!$B$1:$O$1</c:f>
              <c:strCache>
                <c:ptCount val="14"/>
                <c:pt idx="0">
                  <c:v>Znikną oddziały banków</c:v>
                </c:pt>
                <c:pt idx="1">
                  <c:v>W banku będziemy obsługiwani przez sztuczną inteligencję (roboty i inne boty)</c:v>
                </c:pt>
                <c:pt idx="2">
                  <c:v>Do banku będzie można się zalogować się przy pomocy Facebooka lub innego portalu społecznościowego</c:v>
                </c:pt>
                <c:pt idx="3">
                  <c:v>Funkcje banków przejmą sklepy spożywcze, sieciowe kawiarnie lub operatorzy telekomunikacyjni (będą prowadziły rachunki bankowe i udzielały kredytów)</c:v>
                </c:pt>
                <c:pt idx="4">
                  <c:v>W powszechnym użyciu będą kryptowaluty (np. Bitcoin)</c:v>
                </c:pt>
                <c:pt idx="5">
                  <c:v>W powszechnym użyciu będą inteligentne ubrania, np. kurtka lub rękawiczki z dostępem do Internetu lub konta</c:v>
                </c:pt>
                <c:pt idx="6">
                  <c:v>Będzie Pan/i brał kredyty/zakładał lokaty w bankomacie lub za pomocą aplikacji mobilnej</c:v>
                </c:pt>
                <c:pt idx="7">
                  <c:v>Możliwe będzie kupowanie rzeczy na kredyt bezpośrednio z reklamy przez zeskanowanie jej smartfonem</c:v>
                </c:pt>
                <c:pt idx="8">
                  <c:v>Banki będą oferowały wirtualnego doradcę, który będzie stale badał nasze wpływy i wydatki oraz doradzał najlepsze inwestycje, sposoby oszczędzania, wzięcia pożyczki czy kredytu (robo- doradztwo)</c:v>
                </c:pt>
                <c:pt idx="9">
                  <c:v>Będzie Pan/i otrzymywał z banku oferty dotyczące swoich konkretnych potrzeb we właściwym czasie i lokalizacji (np. kredyt, kiedy kończy mi się gotówka lub kiedy kupuję w sklepie pralkę lub szukam mieszkania)</c:v>
                </c:pt>
                <c:pt idx="10">
                  <c:v>Podpis papierowy zostanie zastąpiony elektronicznym</c:v>
                </c:pt>
                <c:pt idx="11">
                  <c:v>Obsługa w większości oddziałów będzie automatyczna (bez udziału człowieka) </c:v>
                </c:pt>
                <c:pt idx="12">
                  <c:v>Większość spraw będziemy załatwiać się przy pomocy wirtualnej rzeczywistości</c:v>
                </c:pt>
                <c:pt idx="13">
                  <c:v>Wypłaty z bankomatów lub logowanie do bankowości internetowej/mobilnej będą możliwe za pomocą odcisku palca, rozpoznawania Pana/i głosu, lub tęczówki oka</c:v>
                </c:pt>
              </c:strCache>
            </c:strRef>
          </c:cat>
          <c:val>
            <c:numRef>
              <c:f>Sheet1!$B$6:$O$6</c:f>
              <c:numCache>
                <c:formatCode>General</c:formatCode>
                <c:ptCount val="14"/>
                <c:pt idx="0">
                  <c:v>13</c:v>
                </c:pt>
                <c:pt idx="1">
                  <c:v>5</c:v>
                </c:pt>
                <c:pt idx="2">
                  <c:v>7</c:v>
                </c:pt>
                <c:pt idx="3">
                  <c:v>4</c:v>
                </c:pt>
                <c:pt idx="4">
                  <c:v>13</c:v>
                </c:pt>
                <c:pt idx="5">
                  <c:v>8</c:v>
                </c:pt>
                <c:pt idx="6">
                  <c:v>9</c:v>
                </c:pt>
                <c:pt idx="7">
                  <c:v>7</c:v>
                </c:pt>
                <c:pt idx="8">
                  <c:v>3</c:v>
                </c:pt>
                <c:pt idx="9">
                  <c:v>6</c:v>
                </c:pt>
                <c:pt idx="10">
                  <c:v>2</c:v>
                </c:pt>
                <c:pt idx="11">
                  <c:v>4</c:v>
                </c:pt>
                <c:pt idx="12">
                  <c:v>2</c:v>
                </c:pt>
                <c:pt idx="13">
                  <c:v>5</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160884992"/>
        <c:axId val="160776192"/>
      </c:barChart>
      <c:catAx>
        <c:axId val="160884992"/>
        <c:scaling>
          <c:orientation val="minMax"/>
        </c:scaling>
        <c:delete val="0"/>
        <c:axPos val="l"/>
        <c:numFmt formatCode="General" sourceLinked="1"/>
        <c:majorTickMark val="none"/>
        <c:minorTickMark val="none"/>
        <c:tickLblPos val="nextTo"/>
        <c:spPr>
          <a:ln w="12699">
            <a:solidFill>
              <a:schemeClr val="bg2"/>
            </a:solidFill>
            <a:prstDash val="solid"/>
          </a:ln>
        </c:spPr>
        <c:txPr>
          <a:bodyPr rot="0" vert="horz"/>
          <a:lstStyle/>
          <a:p>
            <a:pPr>
              <a:defRPr sz="700" b="1" i="0" u="none" strike="noStrike" baseline="0">
                <a:solidFill>
                  <a:schemeClr val="tx1"/>
                </a:solidFill>
                <a:latin typeface="Trebuchet MS"/>
                <a:ea typeface="Trebuchet MS"/>
                <a:cs typeface="Trebuchet MS"/>
              </a:defRPr>
            </a:pPr>
            <a:endParaRPr lang="pl-PL"/>
          </a:p>
        </c:txPr>
        <c:crossAx val="160776192"/>
        <c:crosses val="autoZero"/>
        <c:auto val="1"/>
        <c:lblAlgn val="ctr"/>
        <c:lblOffset val="100"/>
        <c:noMultiLvlLbl val="0"/>
      </c:catAx>
      <c:valAx>
        <c:axId val="160776192"/>
        <c:scaling>
          <c:orientation val="minMax"/>
          <c:max val="100"/>
        </c:scaling>
        <c:delete val="0"/>
        <c:axPos val="b"/>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160884992"/>
        <c:crosses val="autoZero"/>
        <c:crossBetween val="between"/>
      </c:valAx>
      <c:spPr>
        <a:noFill/>
        <a:ln w="25397">
          <a:noFill/>
        </a:ln>
      </c:spPr>
    </c:plotArea>
    <c:legend>
      <c:legendPos val="b"/>
      <c:layout>
        <c:manualLayout>
          <c:xMode val="edge"/>
          <c:yMode val="edge"/>
          <c:x val="0.18547799258096273"/>
          <c:y val="0.90321453722411349"/>
          <c:w val="0.63796893711258817"/>
          <c:h val="7.5205758469437861E-2"/>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75536077618577013"/>
        </c:manualLayout>
      </c:layout>
      <c:barChart>
        <c:barDir val="col"/>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dLbl>
              <c:idx val="0"/>
              <c:layout>
                <c:manualLayout>
                  <c:x val="-2.6809651474530832E-3"/>
                  <c:y val="-7.832566725709493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813-4950-9FB3-6DDCF9054B63}"/>
                </c:ext>
              </c:extLst>
            </c:dLbl>
            <c:dLbl>
              <c:idx val="1"/>
              <c:layout>
                <c:manualLayout>
                  <c:x val="-5.3619302949062643E-3"/>
                  <c:y val="-3.6760719452238833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813-4950-9FB3-6DDCF9054B63}"/>
                </c:ext>
              </c:extLst>
            </c:dLbl>
            <c:dLbl>
              <c:idx val="2"/>
              <c:layout>
                <c:manualLayout>
                  <c:x val="0"/>
                  <c:y val="-3.0004152110038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813-4950-9FB3-6DDCF9054B63}"/>
                </c:ext>
              </c:extLst>
            </c:dLbl>
            <c:dLbl>
              <c:idx val="6"/>
              <c:layout>
                <c:manualLayout>
                  <c:x val="-1.0508327879926636E-2"/>
                  <c:y val="-3.65676595587126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813-4950-9FB3-6DDCF9054B63}"/>
                </c:ext>
              </c:extLst>
            </c:dLbl>
            <c:dLbl>
              <c:idx val="7"/>
              <c:layout>
                <c:manualLayout>
                  <c:x val="-1.0723860589812432E-2"/>
                  <c:y val="-4.40361683164915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813-4950-9FB3-6DDCF9054B63}"/>
                </c:ext>
              </c:extLst>
            </c:dLbl>
            <c:dLbl>
              <c:idx val="8"/>
              <c:layout>
                <c:manualLayout>
                  <c:x val="8.0428954423592495E-3"/>
                  <c:y val="-1.044903615509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Sheet1!$B$2:$C$2</c:f>
              <c:numCache>
                <c:formatCode>0.0</c:formatCode>
                <c:ptCount val="2"/>
                <c:pt idx="0">
                  <c:v>2.8</c:v>
                </c:pt>
                <c:pt idx="1">
                  <c:v>11.1</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13-4950-9FB3-6DDCF9054B63}"/>
                </c:ext>
              </c:extLst>
            </c:dLbl>
            <c:dLbl>
              <c:idx val="1"/>
              <c:layout>
                <c:manualLayout>
                  <c:x val="-5.3619302949061663E-3"/>
                  <c:y val="-3.3587132161398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13-4950-9FB3-6DDCF9054B63}"/>
                </c:ext>
              </c:extLst>
            </c:dLbl>
            <c:dLbl>
              <c:idx val="2"/>
              <c:layout>
                <c:manualLayout>
                  <c:x val="0"/>
                  <c:y val="3.642352580258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13-4950-9FB3-6DDCF9054B63}"/>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813-4950-9FB3-6DDCF9054B63}"/>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813-4950-9FB3-6DDCF9054B63}"/>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13-4950-9FB3-6DDCF9054B63}"/>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13-4950-9FB3-6DDCF9054B63}"/>
                </c:ext>
              </c:extLst>
            </c:dLbl>
            <c:dLbl>
              <c:idx val="7"/>
              <c:layout>
                <c:manualLayout>
                  <c:x val="-7.4554052057165775E-3"/>
                  <c:y val="5.93381483704948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813-4950-9FB3-6DDCF9054B63}"/>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813-4950-9FB3-6DDCF9054B63}"/>
                </c:ext>
              </c:extLst>
            </c:dLbl>
            <c:dLbl>
              <c:idx val="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Sheet1!$B$3:$C$3</c:f>
              <c:numCache>
                <c:formatCode>0.0</c:formatCode>
                <c:ptCount val="2"/>
                <c:pt idx="0">
                  <c:v>16</c:v>
                </c:pt>
                <c:pt idx="1">
                  <c:v>32.9</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D00-45AE-9E4B-791C9DD5966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D00-45AE-9E4B-791C9DD596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Sheet1!$B$4:$C$4</c:f>
              <c:numCache>
                <c:formatCode>0.0</c:formatCode>
                <c:ptCount val="2"/>
                <c:pt idx="0">
                  <c:v>47.3</c:v>
                </c:pt>
                <c:pt idx="1">
                  <c:v>27.3</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Sheet1!$B$5:$C$5</c:f>
              <c:numCache>
                <c:formatCode>0.0</c:formatCode>
                <c:ptCount val="2"/>
                <c:pt idx="0">
                  <c:v>28.1</c:v>
                </c:pt>
                <c:pt idx="1">
                  <c:v>16.2</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Sheet1!$B$6:$C$6</c:f>
              <c:numCache>
                <c:formatCode>0.0</c:formatCode>
                <c:ptCount val="2"/>
                <c:pt idx="0">
                  <c:v>5.9</c:v>
                </c:pt>
                <c:pt idx="1">
                  <c:v>12.6</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178764032"/>
        <c:axId val="178860032"/>
      </c:barChart>
      <c:catAx>
        <c:axId val="178764032"/>
        <c:scaling>
          <c:orientation val="minMax"/>
        </c:scaling>
        <c:delete val="0"/>
        <c:axPos val="t"/>
        <c:numFmt formatCode="General" sourceLinked="1"/>
        <c:majorTickMark val="none"/>
        <c:minorTickMark val="none"/>
        <c:tickLblPos val="nextTo"/>
        <c:spPr>
          <a:ln w="12699">
            <a:solidFill>
              <a:schemeClr val="bg2"/>
            </a:solidFill>
            <a:prstDash val="solid"/>
          </a:ln>
        </c:spPr>
        <c:txPr>
          <a:bodyPr rot="0" vert="horz"/>
          <a:lstStyle/>
          <a:p>
            <a:pPr>
              <a:defRPr sz="800" b="1" i="0" u="none" strike="noStrike" baseline="0">
                <a:solidFill>
                  <a:schemeClr val="tx1"/>
                </a:solidFill>
                <a:latin typeface="Trebuchet MS"/>
                <a:ea typeface="Trebuchet MS"/>
                <a:cs typeface="Trebuchet MS"/>
              </a:defRPr>
            </a:pPr>
            <a:endParaRPr lang="pl-PL"/>
          </a:p>
        </c:txPr>
        <c:crossAx val="178860032"/>
        <c:crosses val="autoZero"/>
        <c:auto val="1"/>
        <c:lblAlgn val="ctr"/>
        <c:lblOffset val="100"/>
        <c:noMultiLvlLbl val="0"/>
      </c:catAx>
      <c:valAx>
        <c:axId val="178860032"/>
        <c:scaling>
          <c:orientation val="maxMin"/>
          <c:max val="100"/>
        </c:scaling>
        <c:delete val="0"/>
        <c:axPos val="l"/>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178764032"/>
        <c:crosses val="autoZero"/>
        <c:crossBetween val="between"/>
      </c:valAx>
      <c:spPr>
        <a:noFill/>
        <a:ln w="25397">
          <a:noFill/>
        </a:ln>
      </c:spPr>
    </c:plotArea>
    <c:legend>
      <c:legendPos val="b"/>
      <c:layout>
        <c:manualLayout>
          <c:xMode val="edge"/>
          <c:yMode val="edge"/>
          <c:x val="0.17893458022840977"/>
          <c:y val="0.84332951621306407"/>
          <c:w val="0.71987882881931986"/>
          <c:h val="0.13315949127395726"/>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75536077618577013"/>
        </c:manualLayout>
      </c:layout>
      <c:barChart>
        <c:barDir val="col"/>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dLbl>
              <c:idx val="0"/>
              <c:layout>
                <c:manualLayout>
                  <c:x val="-2.6809651474530832E-3"/>
                  <c:y val="-7.832566725709493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813-4950-9FB3-6DDCF9054B63}"/>
                </c:ext>
              </c:extLst>
            </c:dLbl>
            <c:dLbl>
              <c:idx val="1"/>
              <c:layout>
                <c:manualLayout>
                  <c:x val="-5.3619302949062643E-3"/>
                  <c:y val="-3.6760719452238833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813-4950-9FB3-6DDCF9054B63}"/>
                </c:ext>
              </c:extLst>
            </c:dLbl>
            <c:dLbl>
              <c:idx val="2"/>
              <c:layout>
                <c:manualLayout>
                  <c:x val="0"/>
                  <c:y val="-3.0004152110038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813-4950-9FB3-6DDCF9054B63}"/>
                </c:ext>
              </c:extLst>
            </c:dLbl>
            <c:dLbl>
              <c:idx val="6"/>
              <c:layout>
                <c:manualLayout>
                  <c:x val="-1.0508327879926636E-2"/>
                  <c:y val="-3.65676595587126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813-4950-9FB3-6DDCF9054B63}"/>
                </c:ext>
              </c:extLst>
            </c:dLbl>
            <c:dLbl>
              <c:idx val="7"/>
              <c:layout>
                <c:manualLayout>
                  <c:x val="-1.0723860589812432E-2"/>
                  <c:y val="-4.40361683164915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813-4950-9FB3-6DDCF9054B63}"/>
                </c:ext>
              </c:extLst>
            </c:dLbl>
            <c:dLbl>
              <c:idx val="8"/>
              <c:layout>
                <c:manualLayout>
                  <c:x val="8.0428954423592495E-3"/>
                  <c:y val="-1.044903615509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Sheet1!$B$2:$C$2</c:f>
              <c:numCache>
                <c:formatCode>0.0</c:formatCode>
                <c:ptCount val="2"/>
                <c:pt idx="0">
                  <c:v>0.5</c:v>
                </c:pt>
                <c:pt idx="1">
                  <c:v>37.1</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13-4950-9FB3-6DDCF9054B63}"/>
                </c:ext>
              </c:extLst>
            </c:dLbl>
            <c:dLbl>
              <c:idx val="1"/>
              <c:layout>
                <c:manualLayout>
                  <c:x val="-5.3619302949061663E-3"/>
                  <c:y val="-3.3587132161398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13-4950-9FB3-6DDCF9054B63}"/>
                </c:ext>
              </c:extLst>
            </c:dLbl>
            <c:dLbl>
              <c:idx val="2"/>
              <c:layout>
                <c:manualLayout>
                  <c:x val="0"/>
                  <c:y val="3.642352580258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13-4950-9FB3-6DDCF9054B63}"/>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813-4950-9FB3-6DDCF9054B63}"/>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813-4950-9FB3-6DDCF9054B63}"/>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13-4950-9FB3-6DDCF9054B63}"/>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13-4950-9FB3-6DDCF9054B63}"/>
                </c:ext>
              </c:extLst>
            </c:dLbl>
            <c:dLbl>
              <c:idx val="7"/>
              <c:layout>
                <c:manualLayout>
                  <c:x val="-7.4554052057165775E-3"/>
                  <c:y val="5.93381483704948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813-4950-9FB3-6DDCF9054B63}"/>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813-4950-9FB3-6DDCF9054B63}"/>
                </c:ext>
              </c:extLst>
            </c:dLbl>
            <c:dLbl>
              <c:idx val="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Sheet1!$B$3:$C$3</c:f>
              <c:numCache>
                <c:formatCode>0.0</c:formatCode>
                <c:ptCount val="2"/>
                <c:pt idx="0">
                  <c:v>33.200000000000003</c:v>
                </c:pt>
                <c:pt idx="1">
                  <c:v>52.9</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D00-45AE-9E4B-791C9DD5966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D00-45AE-9E4B-791C9DD596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Sheet1!$B$4:$C$4</c:f>
              <c:numCache>
                <c:formatCode>0.0</c:formatCode>
                <c:ptCount val="2"/>
                <c:pt idx="0">
                  <c:v>49.5</c:v>
                </c:pt>
                <c:pt idx="1">
                  <c:v>5.0999999999999996</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Sheet1!$B$5:$C$5</c:f>
              <c:numCache>
                <c:formatCode>0.0</c:formatCode>
                <c:ptCount val="2"/>
                <c:pt idx="0">
                  <c:v>14.3</c:v>
                </c:pt>
                <c:pt idx="1">
                  <c:v>1.4</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Sheet1!$B$6:$C$6</c:f>
              <c:numCache>
                <c:formatCode>0.0</c:formatCode>
                <c:ptCount val="2"/>
                <c:pt idx="0">
                  <c:v>2.4</c:v>
                </c:pt>
                <c:pt idx="1">
                  <c:v>3.5</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179083904"/>
        <c:axId val="179102080"/>
      </c:barChart>
      <c:catAx>
        <c:axId val="179083904"/>
        <c:scaling>
          <c:orientation val="minMax"/>
        </c:scaling>
        <c:delete val="0"/>
        <c:axPos val="t"/>
        <c:numFmt formatCode="General" sourceLinked="1"/>
        <c:majorTickMark val="none"/>
        <c:minorTickMark val="none"/>
        <c:tickLblPos val="nextTo"/>
        <c:spPr>
          <a:ln w="12699">
            <a:solidFill>
              <a:schemeClr val="bg2"/>
            </a:solidFill>
            <a:prstDash val="solid"/>
          </a:ln>
        </c:spPr>
        <c:txPr>
          <a:bodyPr rot="0" vert="horz"/>
          <a:lstStyle/>
          <a:p>
            <a:pPr>
              <a:defRPr sz="800" b="1" i="0" u="none" strike="noStrike" baseline="0">
                <a:solidFill>
                  <a:schemeClr val="tx1"/>
                </a:solidFill>
                <a:latin typeface="Trebuchet MS"/>
                <a:ea typeface="Trebuchet MS"/>
                <a:cs typeface="Trebuchet MS"/>
              </a:defRPr>
            </a:pPr>
            <a:endParaRPr lang="pl-PL"/>
          </a:p>
        </c:txPr>
        <c:crossAx val="179102080"/>
        <c:crosses val="autoZero"/>
        <c:auto val="1"/>
        <c:lblAlgn val="ctr"/>
        <c:lblOffset val="100"/>
        <c:noMultiLvlLbl val="0"/>
      </c:catAx>
      <c:valAx>
        <c:axId val="179102080"/>
        <c:scaling>
          <c:orientation val="maxMin"/>
          <c:max val="100"/>
        </c:scaling>
        <c:delete val="0"/>
        <c:axPos val="l"/>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179083904"/>
        <c:crosses val="autoZero"/>
        <c:crossBetween val="between"/>
      </c:valAx>
      <c:spPr>
        <a:noFill/>
        <a:ln w="25397">
          <a:noFill/>
        </a:ln>
      </c:spPr>
    </c:plotArea>
    <c:legend>
      <c:legendPos val="b"/>
      <c:layout>
        <c:manualLayout>
          <c:xMode val="edge"/>
          <c:yMode val="edge"/>
          <c:x val="0.17893458022840977"/>
          <c:y val="0.84332951621306407"/>
          <c:w val="0.71987882881931986"/>
          <c:h val="0.13315949127395726"/>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75536077618577013"/>
        </c:manualLayout>
      </c:layout>
      <c:barChart>
        <c:barDir val="col"/>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dLbl>
              <c:idx val="0"/>
              <c:layout>
                <c:manualLayout>
                  <c:x val="-2.6809651474530832E-3"/>
                  <c:y val="-7.832566725709493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813-4950-9FB3-6DDCF9054B63}"/>
                </c:ext>
              </c:extLst>
            </c:dLbl>
            <c:dLbl>
              <c:idx val="1"/>
              <c:layout>
                <c:manualLayout>
                  <c:x val="-5.3619302949062643E-3"/>
                  <c:y val="-3.6760719452238833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813-4950-9FB3-6DDCF9054B63}"/>
                </c:ext>
              </c:extLst>
            </c:dLbl>
            <c:dLbl>
              <c:idx val="2"/>
              <c:layout>
                <c:manualLayout>
                  <c:x val="0"/>
                  <c:y val="-3.0004152110038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813-4950-9FB3-6DDCF9054B63}"/>
                </c:ext>
              </c:extLst>
            </c:dLbl>
            <c:dLbl>
              <c:idx val="6"/>
              <c:layout>
                <c:manualLayout>
                  <c:x val="-1.0508327879926636E-2"/>
                  <c:y val="-3.65676595587126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813-4950-9FB3-6DDCF9054B63}"/>
                </c:ext>
              </c:extLst>
            </c:dLbl>
            <c:dLbl>
              <c:idx val="7"/>
              <c:layout>
                <c:manualLayout>
                  <c:x val="-1.0723860589812432E-2"/>
                  <c:y val="-4.40361683164915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813-4950-9FB3-6DDCF9054B63}"/>
                </c:ext>
              </c:extLst>
            </c:dLbl>
            <c:dLbl>
              <c:idx val="8"/>
              <c:layout>
                <c:manualLayout>
                  <c:x val="8.0428954423592495E-3"/>
                  <c:y val="-1.044903615509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Sheet1!$B$2:$C$2</c:f>
              <c:numCache>
                <c:formatCode>0.0</c:formatCode>
                <c:ptCount val="2"/>
                <c:pt idx="0">
                  <c:v>12.8</c:v>
                </c:pt>
                <c:pt idx="1">
                  <c:v>51.1</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13-4950-9FB3-6DDCF9054B63}"/>
                </c:ext>
              </c:extLst>
            </c:dLbl>
            <c:dLbl>
              <c:idx val="1"/>
              <c:layout>
                <c:manualLayout>
                  <c:x val="-5.3619302949061663E-3"/>
                  <c:y val="-3.3587132161398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13-4950-9FB3-6DDCF9054B63}"/>
                </c:ext>
              </c:extLst>
            </c:dLbl>
            <c:dLbl>
              <c:idx val="2"/>
              <c:layout>
                <c:manualLayout>
                  <c:x val="0"/>
                  <c:y val="3.642352580258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13-4950-9FB3-6DDCF9054B63}"/>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813-4950-9FB3-6DDCF9054B63}"/>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813-4950-9FB3-6DDCF9054B63}"/>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13-4950-9FB3-6DDCF9054B63}"/>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13-4950-9FB3-6DDCF9054B63}"/>
                </c:ext>
              </c:extLst>
            </c:dLbl>
            <c:dLbl>
              <c:idx val="7"/>
              <c:layout>
                <c:manualLayout>
                  <c:x val="-7.4554052057165775E-3"/>
                  <c:y val="5.93381483704948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813-4950-9FB3-6DDCF9054B63}"/>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813-4950-9FB3-6DDCF9054B63}"/>
                </c:ext>
              </c:extLst>
            </c:dLbl>
            <c:dLbl>
              <c:idx val="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Sheet1!$B$3:$C$3</c:f>
              <c:numCache>
                <c:formatCode>0.0</c:formatCode>
                <c:ptCount val="2"/>
                <c:pt idx="0">
                  <c:v>40.5</c:v>
                </c:pt>
                <c:pt idx="1">
                  <c:v>40.200000000000003</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D00-45AE-9E4B-791C9DD5966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D00-45AE-9E4B-791C9DD596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Sheet1!$B$4:$C$4</c:f>
              <c:numCache>
                <c:formatCode>0.0</c:formatCode>
                <c:ptCount val="2"/>
                <c:pt idx="0">
                  <c:v>31.2</c:v>
                </c:pt>
                <c:pt idx="1">
                  <c:v>4.7</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Sheet1!$B$5:$C$5</c:f>
              <c:numCache>
                <c:formatCode>0.0</c:formatCode>
                <c:ptCount val="2"/>
                <c:pt idx="0">
                  <c:v>11.6</c:v>
                </c:pt>
                <c:pt idx="1">
                  <c:v>2.2000000000000002</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Sheet1!$B$6:$C$6</c:f>
              <c:numCache>
                <c:formatCode>0.0</c:formatCode>
                <c:ptCount val="2"/>
                <c:pt idx="0">
                  <c:v>3.9</c:v>
                </c:pt>
                <c:pt idx="1">
                  <c:v>1.8</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307777536"/>
        <c:axId val="307778688"/>
      </c:barChart>
      <c:catAx>
        <c:axId val="307777536"/>
        <c:scaling>
          <c:orientation val="minMax"/>
        </c:scaling>
        <c:delete val="0"/>
        <c:axPos val="t"/>
        <c:numFmt formatCode="General" sourceLinked="1"/>
        <c:majorTickMark val="none"/>
        <c:minorTickMark val="none"/>
        <c:tickLblPos val="nextTo"/>
        <c:spPr>
          <a:ln w="12699">
            <a:solidFill>
              <a:schemeClr val="bg2"/>
            </a:solidFill>
            <a:prstDash val="solid"/>
          </a:ln>
        </c:spPr>
        <c:txPr>
          <a:bodyPr rot="0" vert="horz"/>
          <a:lstStyle/>
          <a:p>
            <a:pPr>
              <a:defRPr sz="800" b="1" i="0" u="none" strike="noStrike" baseline="0">
                <a:solidFill>
                  <a:schemeClr val="tx1"/>
                </a:solidFill>
                <a:latin typeface="Trebuchet MS"/>
                <a:ea typeface="Trebuchet MS"/>
                <a:cs typeface="Trebuchet MS"/>
              </a:defRPr>
            </a:pPr>
            <a:endParaRPr lang="pl-PL"/>
          </a:p>
        </c:txPr>
        <c:crossAx val="307778688"/>
        <c:crosses val="autoZero"/>
        <c:auto val="1"/>
        <c:lblAlgn val="ctr"/>
        <c:lblOffset val="100"/>
        <c:noMultiLvlLbl val="0"/>
      </c:catAx>
      <c:valAx>
        <c:axId val="307778688"/>
        <c:scaling>
          <c:orientation val="maxMin"/>
          <c:max val="100"/>
        </c:scaling>
        <c:delete val="0"/>
        <c:axPos val="l"/>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307777536"/>
        <c:crosses val="autoZero"/>
        <c:crossBetween val="between"/>
      </c:valAx>
      <c:spPr>
        <a:noFill/>
        <a:ln w="25397">
          <a:noFill/>
        </a:ln>
      </c:spPr>
    </c:plotArea>
    <c:legend>
      <c:legendPos val="b"/>
      <c:layout>
        <c:manualLayout>
          <c:xMode val="edge"/>
          <c:yMode val="edge"/>
          <c:x val="0.17893458022840977"/>
          <c:y val="0.84332951621306407"/>
          <c:w val="0.71987882881931986"/>
          <c:h val="0.13315949127395726"/>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75536077618577013"/>
        </c:manualLayout>
      </c:layout>
      <c:barChart>
        <c:barDir val="col"/>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dLbl>
              <c:idx val="0"/>
              <c:layout>
                <c:manualLayout>
                  <c:x val="-2.6809651474530832E-3"/>
                  <c:y val="-7.832566725709493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813-4950-9FB3-6DDCF9054B63}"/>
                </c:ext>
              </c:extLst>
            </c:dLbl>
            <c:dLbl>
              <c:idx val="1"/>
              <c:layout>
                <c:manualLayout>
                  <c:x val="-5.3619302949062643E-3"/>
                  <c:y val="-3.6760719452238833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813-4950-9FB3-6DDCF9054B63}"/>
                </c:ext>
              </c:extLst>
            </c:dLbl>
            <c:dLbl>
              <c:idx val="2"/>
              <c:layout>
                <c:manualLayout>
                  <c:x val="0"/>
                  <c:y val="-3.0004152110038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813-4950-9FB3-6DDCF9054B63}"/>
                </c:ext>
              </c:extLst>
            </c:dLbl>
            <c:dLbl>
              <c:idx val="6"/>
              <c:layout>
                <c:manualLayout>
                  <c:x val="-1.0508327879926636E-2"/>
                  <c:y val="-3.65676595587126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813-4950-9FB3-6DDCF9054B63}"/>
                </c:ext>
              </c:extLst>
            </c:dLbl>
            <c:dLbl>
              <c:idx val="7"/>
              <c:layout>
                <c:manualLayout>
                  <c:x val="-1.0723860589812432E-2"/>
                  <c:y val="-4.40361683164915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813-4950-9FB3-6DDCF9054B63}"/>
                </c:ext>
              </c:extLst>
            </c:dLbl>
            <c:dLbl>
              <c:idx val="8"/>
              <c:layout>
                <c:manualLayout>
                  <c:x val="8.0428954423592495E-3"/>
                  <c:y val="-1.044903615509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Sheet1!$B$2:$C$2</c:f>
              <c:numCache>
                <c:formatCode>0.0</c:formatCode>
                <c:ptCount val="2"/>
                <c:pt idx="0">
                  <c:v>5.0999999999999996</c:v>
                </c:pt>
                <c:pt idx="1">
                  <c:v>50.1</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13-4950-9FB3-6DDCF9054B63}"/>
                </c:ext>
              </c:extLst>
            </c:dLbl>
            <c:dLbl>
              <c:idx val="1"/>
              <c:layout>
                <c:manualLayout>
                  <c:x val="-5.3619302949061663E-3"/>
                  <c:y val="-3.3587132161398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13-4950-9FB3-6DDCF9054B63}"/>
                </c:ext>
              </c:extLst>
            </c:dLbl>
            <c:dLbl>
              <c:idx val="2"/>
              <c:layout>
                <c:manualLayout>
                  <c:x val="0"/>
                  <c:y val="3.642352580258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13-4950-9FB3-6DDCF9054B63}"/>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813-4950-9FB3-6DDCF9054B63}"/>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813-4950-9FB3-6DDCF9054B63}"/>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13-4950-9FB3-6DDCF9054B63}"/>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13-4950-9FB3-6DDCF9054B63}"/>
                </c:ext>
              </c:extLst>
            </c:dLbl>
            <c:dLbl>
              <c:idx val="7"/>
              <c:layout>
                <c:manualLayout>
                  <c:x val="-7.4554052057165775E-3"/>
                  <c:y val="5.93381483704948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813-4950-9FB3-6DDCF9054B63}"/>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813-4950-9FB3-6DDCF9054B63}"/>
                </c:ext>
              </c:extLst>
            </c:dLbl>
            <c:dLbl>
              <c:idx val="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Sheet1!$B$3:$C$3</c:f>
              <c:numCache>
                <c:formatCode>0.0</c:formatCode>
                <c:ptCount val="2"/>
                <c:pt idx="0">
                  <c:v>34</c:v>
                </c:pt>
                <c:pt idx="1">
                  <c:v>40.5</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D00-45AE-9E4B-791C9DD5966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D00-45AE-9E4B-791C9DD596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Sheet1!$B$4:$C$4</c:f>
              <c:numCache>
                <c:formatCode>0.0</c:formatCode>
                <c:ptCount val="2"/>
                <c:pt idx="0">
                  <c:v>42.9</c:v>
                </c:pt>
                <c:pt idx="1">
                  <c:v>3.2</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Sheet1!$B$5:$C$5</c:f>
              <c:numCache>
                <c:formatCode>0.0</c:formatCode>
                <c:ptCount val="2"/>
                <c:pt idx="0">
                  <c:v>13.8</c:v>
                </c:pt>
                <c:pt idx="1">
                  <c:v>1.7</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Sheet1!$B$6:$C$6</c:f>
              <c:numCache>
                <c:formatCode>0.0</c:formatCode>
                <c:ptCount val="2"/>
                <c:pt idx="0">
                  <c:v>4.2</c:v>
                </c:pt>
                <c:pt idx="1">
                  <c:v>4.5</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307917184"/>
        <c:axId val="308015488"/>
      </c:barChart>
      <c:catAx>
        <c:axId val="307917184"/>
        <c:scaling>
          <c:orientation val="minMax"/>
        </c:scaling>
        <c:delete val="0"/>
        <c:axPos val="t"/>
        <c:numFmt formatCode="General" sourceLinked="1"/>
        <c:majorTickMark val="none"/>
        <c:minorTickMark val="none"/>
        <c:tickLblPos val="nextTo"/>
        <c:spPr>
          <a:ln w="12699">
            <a:solidFill>
              <a:schemeClr val="bg2"/>
            </a:solidFill>
            <a:prstDash val="solid"/>
          </a:ln>
        </c:spPr>
        <c:txPr>
          <a:bodyPr rot="0" vert="horz"/>
          <a:lstStyle/>
          <a:p>
            <a:pPr>
              <a:defRPr sz="800" b="1" i="0" u="none" strike="noStrike" baseline="0">
                <a:solidFill>
                  <a:schemeClr val="tx1"/>
                </a:solidFill>
                <a:latin typeface="Trebuchet MS"/>
                <a:ea typeface="Trebuchet MS"/>
                <a:cs typeface="Trebuchet MS"/>
              </a:defRPr>
            </a:pPr>
            <a:endParaRPr lang="pl-PL"/>
          </a:p>
        </c:txPr>
        <c:crossAx val="308015488"/>
        <c:crosses val="autoZero"/>
        <c:auto val="1"/>
        <c:lblAlgn val="ctr"/>
        <c:lblOffset val="100"/>
        <c:noMultiLvlLbl val="0"/>
      </c:catAx>
      <c:valAx>
        <c:axId val="308015488"/>
        <c:scaling>
          <c:orientation val="maxMin"/>
          <c:max val="100"/>
        </c:scaling>
        <c:delete val="0"/>
        <c:axPos val="l"/>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307917184"/>
        <c:crosses val="autoZero"/>
        <c:crossBetween val="between"/>
      </c:valAx>
      <c:spPr>
        <a:noFill/>
        <a:ln w="25397">
          <a:noFill/>
        </a:ln>
      </c:spPr>
    </c:plotArea>
    <c:legend>
      <c:legendPos val="b"/>
      <c:layout>
        <c:manualLayout>
          <c:xMode val="edge"/>
          <c:yMode val="edge"/>
          <c:x val="0.17893458022840977"/>
          <c:y val="0.84332951621306407"/>
          <c:w val="0.71987882881931986"/>
          <c:h val="0.13315949127395726"/>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75536077618577013"/>
        </c:manualLayout>
      </c:layout>
      <c:barChart>
        <c:barDir val="col"/>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dLbl>
              <c:idx val="0"/>
              <c:layout>
                <c:manualLayout>
                  <c:x val="-2.6809651474530832E-3"/>
                  <c:y val="-7.832566725709493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813-4950-9FB3-6DDCF9054B63}"/>
                </c:ext>
              </c:extLst>
            </c:dLbl>
            <c:dLbl>
              <c:idx val="1"/>
              <c:layout>
                <c:manualLayout>
                  <c:x val="-5.3619302949062643E-3"/>
                  <c:y val="-3.6760719452238833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813-4950-9FB3-6DDCF9054B63}"/>
                </c:ext>
              </c:extLst>
            </c:dLbl>
            <c:dLbl>
              <c:idx val="2"/>
              <c:layout>
                <c:manualLayout>
                  <c:x val="0"/>
                  <c:y val="-3.0004152110038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813-4950-9FB3-6DDCF9054B63}"/>
                </c:ext>
              </c:extLst>
            </c:dLbl>
            <c:dLbl>
              <c:idx val="6"/>
              <c:layout>
                <c:manualLayout>
                  <c:x val="-1.0508327879926636E-2"/>
                  <c:y val="-3.65676595587126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813-4950-9FB3-6DDCF9054B63}"/>
                </c:ext>
              </c:extLst>
            </c:dLbl>
            <c:dLbl>
              <c:idx val="7"/>
              <c:layout>
                <c:manualLayout>
                  <c:x val="-1.0723860589812432E-2"/>
                  <c:y val="-4.40361683164915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813-4950-9FB3-6DDCF9054B63}"/>
                </c:ext>
              </c:extLst>
            </c:dLbl>
            <c:dLbl>
              <c:idx val="8"/>
              <c:layout>
                <c:manualLayout>
                  <c:x val="8.0428954423592495E-3"/>
                  <c:y val="-1.044903615509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Sheet1!$B$2:$C$2</c:f>
              <c:numCache>
                <c:formatCode>0.0</c:formatCode>
                <c:ptCount val="2"/>
                <c:pt idx="0">
                  <c:v>0.5</c:v>
                </c:pt>
                <c:pt idx="1">
                  <c:v>16.399999999999999</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13-4950-9FB3-6DDCF9054B63}"/>
                </c:ext>
              </c:extLst>
            </c:dLbl>
            <c:dLbl>
              <c:idx val="1"/>
              <c:layout>
                <c:manualLayout>
                  <c:x val="-5.3619302949061663E-3"/>
                  <c:y val="-3.3587132161398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13-4950-9FB3-6DDCF9054B63}"/>
                </c:ext>
              </c:extLst>
            </c:dLbl>
            <c:dLbl>
              <c:idx val="2"/>
              <c:layout>
                <c:manualLayout>
                  <c:x val="0"/>
                  <c:y val="3.642352580258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13-4950-9FB3-6DDCF9054B63}"/>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813-4950-9FB3-6DDCF9054B63}"/>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813-4950-9FB3-6DDCF9054B63}"/>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13-4950-9FB3-6DDCF9054B63}"/>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13-4950-9FB3-6DDCF9054B63}"/>
                </c:ext>
              </c:extLst>
            </c:dLbl>
            <c:dLbl>
              <c:idx val="7"/>
              <c:layout>
                <c:manualLayout>
                  <c:x val="-7.4554052057165775E-3"/>
                  <c:y val="5.93381483704948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813-4950-9FB3-6DDCF9054B63}"/>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813-4950-9FB3-6DDCF9054B63}"/>
                </c:ext>
              </c:extLst>
            </c:dLbl>
            <c:dLbl>
              <c:idx val="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Sheet1!$B$3:$C$3</c:f>
              <c:numCache>
                <c:formatCode>0.0</c:formatCode>
                <c:ptCount val="2"/>
                <c:pt idx="0">
                  <c:v>7.2</c:v>
                </c:pt>
                <c:pt idx="1">
                  <c:v>35.299999999999997</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D00-45AE-9E4B-791C9DD5966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D00-45AE-9E4B-791C9DD596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Sheet1!$B$4:$C$4</c:f>
              <c:numCache>
                <c:formatCode>0.0</c:formatCode>
                <c:ptCount val="2"/>
                <c:pt idx="0">
                  <c:v>54.4</c:v>
                </c:pt>
                <c:pt idx="1">
                  <c:v>30.6</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Sheet1!$B$5:$C$5</c:f>
              <c:numCache>
                <c:formatCode>0.0</c:formatCode>
                <c:ptCount val="2"/>
                <c:pt idx="0">
                  <c:v>34.6</c:v>
                </c:pt>
                <c:pt idx="1">
                  <c:v>13</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Sheet1!$B$6:$C$6</c:f>
              <c:numCache>
                <c:formatCode>0.0</c:formatCode>
                <c:ptCount val="2"/>
                <c:pt idx="0">
                  <c:v>3.3</c:v>
                </c:pt>
                <c:pt idx="1">
                  <c:v>4.5999999999999996</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308122752"/>
        <c:axId val="308124288"/>
      </c:barChart>
      <c:catAx>
        <c:axId val="308122752"/>
        <c:scaling>
          <c:orientation val="minMax"/>
        </c:scaling>
        <c:delete val="0"/>
        <c:axPos val="t"/>
        <c:numFmt formatCode="General" sourceLinked="1"/>
        <c:majorTickMark val="none"/>
        <c:minorTickMark val="none"/>
        <c:tickLblPos val="nextTo"/>
        <c:spPr>
          <a:ln w="12699">
            <a:solidFill>
              <a:schemeClr val="bg2"/>
            </a:solidFill>
            <a:prstDash val="solid"/>
          </a:ln>
        </c:spPr>
        <c:txPr>
          <a:bodyPr rot="0" vert="horz"/>
          <a:lstStyle/>
          <a:p>
            <a:pPr>
              <a:defRPr sz="800" b="1" i="0" u="none" strike="noStrike" baseline="0">
                <a:solidFill>
                  <a:schemeClr val="tx1"/>
                </a:solidFill>
                <a:latin typeface="Trebuchet MS"/>
                <a:ea typeface="Trebuchet MS"/>
                <a:cs typeface="Trebuchet MS"/>
              </a:defRPr>
            </a:pPr>
            <a:endParaRPr lang="pl-PL"/>
          </a:p>
        </c:txPr>
        <c:crossAx val="308124288"/>
        <c:crosses val="autoZero"/>
        <c:auto val="1"/>
        <c:lblAlgn val="ctr"/>
        <c:lblOffset val="100"/>
        <c:noMultiLvlLbl val="0"/>
      </c:catAx>
      <c:valAx>
        <c:axId val="308124288"/>
        <c:scaling>
          <c:orientation val="maxMin"/>
          <c:max val="100"/>
        </c:scaling>
        <c:delete val="0"/>
        <c:axPos val="l"/>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308122752"/>
        <c:crosses val="autoZero"/>
        <c:crossBetween val="between"/>
      </c:valAx>
      <c:spPr>
        <a:noFill/>
        <a:ln w="25397">
          <a:noFill/>
        </a:ln>
      </c:spPr>
    </c:plotArea>
    <c:legend>
      <c:legendPos val="b"/>
      <c:layout>
        <c:manualLayout>
          <c:xMode val="edge"/>
          <c:yMode val="edge"/>
          <c:x val="0.17893458022840977"/>
          <c:y val="0.84332951621306407"/>
          <c:w val="0.71987882881931986"/>
          <c:h val="0.13315949127395726"/>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75536077618577013"/>
        </c:manualLayout>
      </c:layout>
      <c:barChart>
        <c:barDir val="col"/>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dLbl>
              <c:idx val="0"/>
              <c:layout>
                <c:manualLayout>
                  <c:x val="-2.6809651474530832E-3"/>
                  <c:y val="-7.832566725709493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813-4950-9FB3-6DDCF9054B63}"/>
                </c:ext>
              </c:extLst>
            </c:dLbl>
            <c:dLbl>
              <c:idx val="1"/>
              <c:layout>
                <c:manualLayout>
                  <c:x val="-5.3619302949062643E-3"/>
                  <c:y val="-3.6760719452238833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813-4950-9FB3-6DDCF9054B63}"/>
                </c:ext>
              </c:extLst>
            </c:dLbl>
            <c:dLbl>
              <c:idx val="2"/>
              <c:layout>
                <c:manualLayout>
                  <c:x val="0"/>
                  <c:y val="-3.0004152110038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813-4950-9FB3-6DDCF9054B63}"/>
                </c:ext>
              </c:extLst>
            </c:dLbl>
            <c:dLbl>
              <c:idx val="6"/>
              <c:layout>
                <c:manualLayout>
                  <c:x val="-1.0508327879926636E-2"/>
                  <c:y val="-3.65676595587126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813-4950-9FB3-6DDCF9054B63}"/>
                </c:ext>
              </c:extLst>
            </c:dLbl>
            <c:dLbl>
              <c:idx val="7"/>
              <c:layout>
                <c:manualLayout>
                  <c:x val="-1.0723860589812432E-2"/>
                  <c:y val="-4.40361683164915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813-4950-9FB3-6DDCF9054B63}"/>
                </c:ext>
              </c:extLst>
            </c:dLbl>
            <c:dLbl>
              <c:idx val="8"/>
              <c:layout>
                <c:manualLayout>
                  <c:x val="8.0428954423592495E-3"/>
                  <c:y val="-1.044903615509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Sheet1!$B$2:$C$2</c:f>
              <c:numCache>
                <c:formatCode>0.0</c:formatCode>
                <c:ptCount val="2"/>
                <c:pt idx="0">
                  <c:v>8.4095085112038177</c:v>
                </c:pt>
                <c:pt idx="1">
                  <c:v>37.783960268555148</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13-4950-9FB3-6DDCF9054B63}"/>
                </c:ext>
              </c:extLst>
            </c:dLbl>
            <c:dLbl>
              <c:idx val="1"/>
              <c:layout>
                <c:manualLayout>
                  <c:x val="-5.3619302949061663E-3"/>
                  <c:y val="-3.3587132161398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13-4950-9FB3-6DDCF9054B63}"/>
                </c:ext>
              </c:extLst>
            </c:dLbl>
            <c:dLbl>
              <c:idx val="2"/>
              <c:layout>
                <c:manualLayout>
                  <c:x val="0"/>
                  <c:y val="3.642352580258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13-4950-9FB3-6DDCF9054B63}"/>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813-4950-9FB3-6DDCF9054B63}"/>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813-4950-9FB3-6DDCF9054B63}"/>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13-4950-9FB3-6DDCF9054B63}"/>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13-4950-9FB3-6DDCF9054B63}"/>
                </c:ext>
              </c:extLst>
            </c:dLbl>
            <c:dLbl>
              <c:idx val="7"/>
              <c:layout>
                <c:manualLayout>
                  <c:x val="-7.4554052057165775E-3"/>
                  <c:y val="5.93381483704948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813-4950-9FB3-6DDCF9054B63}"/>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813-4950-9FB3-6DDCF9054B63}"/>
                </c:ext>
              </c:extLst>
            </c:dLbl>
            <c:dLbl>
              <c:idx val="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Sheet1!$B$3:$C$3</c:f>
              <c:numCache>
                <c:formatCode>0.0</c:formatCode>
                <c:ptCount val="2"/>
                <c:pt idx="0">
                  <c:v>36.969133163070744</c:v>
                </c:pt>
                <c:pt idx="1">
                  <c:v>38.807136944725464</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D00-45AE-9E4B-791C9DD5966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D00-45AE-9E4B-791C9DD596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Sheet1!$B$4:$C$4</c:f>
              <c:numCache>
                <c:formatCode>0.0</c:formatCode>
                <c:ptCount val="2"/>
                <c:pt idx="0">
                  <c:v>31.50878855465546</c:v>
                </c:pt>
                <c:pt idx="1">
                  <c:v>7.2047732916398477</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Sheet1!$B$5:$C$5</c:f>
              <c:numCache>
                <c:formatCode>0.0</c:formatCode>
                <c:ptCount val="2"/>
                <c:pt idx="0">
                  <c:v>19.055158147758654</c:v>
                </c:pt>
                <c:pt idx="1">
                  <c:v>7.0863607100156383</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Sheet1!$B$6:$C$6</c:f>
              <c:numCache>
                <c:formatCode>0.0</c:formatCode>
                <c:ptCount val="2"/>
                <c:pt idx="0">
                  <c:v>4.0574116233113351</c:v>
                </c:pt>
                <c:pt idx="1">
                  <c:v>9.1177687850639266</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357771136"/>
        <c:axId val="357889920"/>
      </c:barChart>
      <c:catAx>
        <c:axId val="357771136"/>
        <c:scaling>
          <c:orientation val="minMax"/>
        </c:scaling>
        <c:delete val="0"/>
        <c:axPos val="t"/>
        <c:numFmt formatCode="General" sourceLinked="1"/>
        <c:majorTickMark val="none"/>
        <c:minorTickMark val="none"/>
        <c:tickLblPos val="nextTo"/>
        <c:spPr>
          <a:ln w="12699">
            <a:solidFill>
              <a:schemeClr val="bg2"/>
            </a:solidFill>
            <a:prstDash val="solid"/>
          </a:ln>
        </c:spPr>
        <c:txPr>
          <a:bodyPr rot="0" vert="horz"/>
          <a:lstStyle/>
          <a:p>
            <a:pPr>
              <a:defRPr sz="800" b="1" i="0" u="none" strike="noStrike" baseline="0">
                <a:solidFill>
                  <a:schemeClr val="tx1"/>
                </a:solidFill>
                <a:latin typeface="Trebuchet MS"/>
                <a:ea typeface="Trebuchet MS"/>
                <a:cs typeface="Trebuchet MS"/>
              </a:defRPr>
            </a:pPr>
            <a:endParaRPr lang="pl-PL"/>
          </a:p>
        </c:txPr>
        <c:crossAx val="357889920"/>
        <c:crosses val="autoZero"/>
        <c:auto val="1"/>
        <c:lblAlgn val="ctr"/>
        <c:lblOffset val="100"/>
        <c:noMultiLvlLbl val="0"/>
      </c:catAx>
      <c:valAx>
        <c:axId val="357889920"/>
        <c:scaling>
          <c:orientation val="maxMin"/>
          <c:max val="100"/>
        </c:scaling>
        <c:delete val="0"/>
        <c:axPos val="l"/>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357771136"/>
        <c:crosses val="autoZero"/>
        <c:crossBetween val="between"/>
      </c:valAx>
      <c:spPr>
        <a:noFill/>
        <a:ln w="25397">
          <a:noFill/>
        </a:ln>
      </c:spPr>
    </c:plotArea>
    <c:legend>
      <c:legendPos val="b"/>
      <c:layout>
        <c:manualLayout>
          <c:xMode val="edge"/>
          <c:yMode val="edge"/>
          <c:x val="0.17893458022840977"/>
          <c:y val="0.84332951621306407"/>
          <c:w val="0.71987882881931986"/>
          <c:h val="0.13315949127395726"/>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3909415971393E-2"/>
          <c:y val="2.6797506618251834E-2"/>
          <c:w val="0.94278903456495833"/>
          <c:h val="0.75536077618577013"/>
        </c:manualLayout>
      </c:layout>
      <c:barChart>
        <c:barDir val="col"/>
        <c:grouping val="stacked"/>
        <c:varyColors val="0"/>
        <c:ser>
          <c:idx val="1"/>
          <c:order val="0"/>
          <c:tx>
            <c:strRef>
              <c:f>Sheet1!$A$2</c:f>
              <c:strCache>
                <c:ptCount val="1"/>
                <c:pt idx="0">
                  <c:v>Zdecydowanie prawdopodobne</c:v>
                </c:pt>
              </c:strCache>
            </c:strRef>
          </c:tx>
          <c:spPr>
            <a:solidFill>
              <a:srgbClr val="CD0067"/>
            </a:solidFill>
            <a:ln w="25397">
              <a:noFill/>
            </a:ln>
          </c:spPr>
          <c:invertIfNegative val="0"/>
          <c:dPt>
            <c:idx val="9"/>
            <c:invertIfNegative val="0"/>
            <c:bubble3D val="0"/>
            <c:extLst>
              <c:ext xmlns:c16="http://schemas.microsoft.com/office/drawing/2014/chart" uri="{C3380CC4-5D6E-409C-BE32-E72D297353CC}">
                <c16:uniqueId val="{0000000D-9813-4950-9FB3-6DDCF9054B63}"/>
              </c:ext>
            </c:extLst>
          </c:dPt>
          <c:dLbls>
            <c:dLbl>
              <c:idx val="0"/>
              <c:layout>
                <c:manualLayout>
                  <c:x val="-2.6809651474530832E-3"/>
                  <c:y val="-7.832566725709493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813-4950-9FB3-6DDCF9054B63}"/>
                </c:ext>
              </c:extLst>
            </c:dLbl>
            <c:dLbl>
              <c:idx val="1"/>
              <c:layout>
                <c:manualLayout>
                  <c:x val="-5.3619302949062643E-3"/>
                  <c:y val="-3.6760719452238833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813-4950-9FB3-6DDCF9054B63}"/>
                </c:ext>
              </c:extLst>
            </c:dLbl>
            <c:dLbl>
              <c:idx val="2"/>
              <c:layout>
                <c:manualLayout>
                  <c:x val="0"/>
                  <c:y val="-3.0004152110038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813-4950-9FB3-6DDCF9054B63}"/>
                </c:ext>
              </c:extLst>
            </c:dLbl>
            <c:dLbl>
              <c:idx val="6"/>
              <c:layout>
                <c:manualLayout>
                  <c:x val="-1.0508327879926636E-2"/>
                  <c:y val="-3.65676595587126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813-4950-9FB3-6DDCF9054B63}"/>
                </c:ext>
              </c:extLst>
            </c:dLbl>
            <c:dLbl>
              <c:idx val="7"/>
              <c:layout>
                <c:manualLayout>
                  <c:x val="-1.0723860589812432E-2"/>
                  <c:y val="-4.40361683164915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813-4950-9FB3-6DDCF9054B63}"/>
                </c:ext>
              </c:extLst>
            </c:dLbl>
            <c:dLbl>
              <c:idx val="8"/>
              <c:layout>
                <c:manualLayout>
                  <c:x val="8.0428954423592495E-3"/>
                  <c:y val="-1.0449036155093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Sheet1!$B$2:$C$2</c:f>
              <c:numCache>
                <c:formatCode>0.0</c:formatCode>
                <c:ptCount val="2"/>
                <c:pt idx="0">
                  <c:v>23.6</c:v>
                </c:pt>
                <c:pt idx="1">
                  <c:v>55.2</c:v>
                </c:pt>
              </c:numCache>
            </c:numRef>
          </c:val>
          <c:extLst>
            <c:ext xmlns:c16="http://schemas.microsoft.com/office/drawing/2014/chart" uri="{C3380CC4-5D6E-409C-BE32-E72D297353CC}">
              <c16:uniqueId val="{00000000-9139-481D-A66C-22B7C7D7C74E}"/>
            </c:ext>
          </c:extLst>
        </c:ser>
        <c:ser>
          <c:idx val="0"/>
          <c:order val="1"/>
          <c:tx>
            <c:strRef>
              <c:f>Sheet1!$A$3</c:f>
              <c:strCache>
                <c:ptCount val="1"/>
                <c:pt idx="0">
                  <c:v>Raczej prawdopodobne</c:v>
                </c:pt>
              </c:strCache>
            </c:strRef>
          </c:tx>
          <c:spPr>
            <a:solidFill>
              <a:srgbClr val="F7DBE8"/>
            </a:solidFill>
            <a:ln w="25397">
              <a:noFill/>
            </a:ln>
          </c:spPr>
          <c:invertIfNegative val="0"/>
          <c:dPt>
            <c:idx val="9"/>
            <c:invertIfNegative val="0"/>
            <c:bubble3D val="0"/>
            <c:extLst>
              <c:ext xmlns:c16="http://schemas.microsoft.com/office/drawing/2014/chart" uri="{C3380CC4-5D6E-409C-BE32-E72D297353CC}">
                <c16:uniqueId val="{0000000C-9813-4950-9FB3-6DDCF9054B63}"/>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13-4950-9FB3-6DDCF9054B63}"/>
                </c:ext>
              </c:extLst>
            </c:dLbl>
            <c:dLbl>
              <c:idx val="1"/>
              <c:layout>
                <c:manualLayout>
                  <c:x val="-5.3619302949061663E-3"/>
                  <c:y val="-3.3587132161398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13-4950-9FB3-6DDCF9054B63}"/>
                </c:ext>
              </c:extLst>
            </c:dLbl>
            <c:dLbl>
              <c:idx val="2"/>
              <c:layout>
                <c:manualLayout>
                  <c:x val="0"/>
                  <c:y val="3.642352580258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13-4950-9FB3-6DDCF9054B63}"/>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813-4950-9FB3-6DDCF9054B63}"/>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813-4950-9FB3-6DDCF9054B63}"/>
                </c:ext>
              </c:extLst>
            </c:dLbl>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13-4950-9FB3-6DDCF9054B63}"/>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13-4950-9FB3-6DDCF9054B63}"/>
                </c:ext>
              </c:extLst>
            </c:dLbl>
            <c:dLbl>
              <c:idx val="7"/>
              <c:layout>
                <c:manualLayout>
                  <c:x val="-7.4554052057165775E-3"/>
                  <c:y val="5.93381483704948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813-4950-9FB3-6DDCF9054B63}"/>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813-4950-9FB3-6DDCF9054B63}"/>
                </c:ext>
              </c:extLst>
            </c:dLbl>
            <c:dLbl>
              <c:idx val="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813-4950-9FB3-6DDCF9054B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Sheet1!$B$1:$C$1</c:f>
              <c:strCache>
                <c:ptCount val="2"/>
                <c:pt idx="0">
                  <c:v>teraz</c:v>
                </c:pt>
                <c:pt idx="1">
                  <c:v>Za 10 lat</c:v>
                </c:pt>
              </c:strCache>
            </c:strRef>
          </c:cat>
          <c:val>
            <c:numRef>
              <c:f>Sheet1!$B$3:$C$3</c:f>
              <c:numCache>
                <c:formatCode>0.0</c:formatCode>
                <c:ptCount val="2"/>
                <c:pt idx="0">
                  <c:v>39.1</c:v>
                </c:pt>
                <c:pt idx="1">
                  <c:v>32.799999999999997</c:v>
                </c:pt>
              </c:numCache>
            </c:numRef>
          </c:val>
          <c:extLst>
            <c:ext xmlns:c16="http://schemas.microsoft.com/office/drawing/2014/chart" uri="{C3380CC4-5D6E-409C-BE32-E72D297353CC}">
              <c16:uniqueId val="{00000001-9139-481D-A66C-22B7C7D7C74E}"/>
            </c:ext>
          </c:extLst>
        </c:ser>
        <c:ser>
          <c:idx val="2"/>
          <c:order val="2"/>
          <c:tx>
            <c:strRef>
              <c:f>Sheet1!$A$4</c:f>
              <c:strCache>
                <c:ptCount val="1"/>
                <c:pt idx="0">
                  <c:v>Raczej nieprawdopodobne</c:v>
                </c:pt>
              </c:strCache>
            </c:strRef>
          </c:tx>
          <c:spPr>
            <a:solidFill>
              <a:srgbClr val="CFDBE7"/>
            </a:solidFill>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D00-45AE-9E4B-791C9DD59663}"/>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D00-45AE-9E4B-791C9DD59663}"/>
                </c:ext>
              </c:extLst>
            </c:dLbl>
            <c:spPr>
              <a:noFill/>
              <a:ln>
                <a:noFill/>
              </a:ln>
              <a:effectLst/>
            </c:spPr>
            <c:txPr>
              <a:bodyPr wrap="square" lIns="38100" tIns="19050" rIns="38100" bIns="19050" anchor="ctr">
                <a:spAutoFit/>
              </a:bodyPr>
              <a:lstStyle/>
              <a:p>
                <a:pPr>
                  <a:defRPr sz="800"/>
                </a:pPr>
                <a:endParaRPr lang="pl-PL"/>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Sheet1!$B$4:$C$4</c:f>
              <c:numCache>
                <c:formatCode>0.0</c:formatCode>
                <c:ptCount val="2"/>
                <c:pt idx="0">
                  <c:v>20.7</c:v>
                </c:pt>
                <c:pt idx="1">
                  <c:v>2.5</c:v>
                </c:pt>
              </c:numCache>
            </c:numRef>
          </c:val>
          <c:extLst>
            <c:ext xmlns:c16="http://schemas.microsoft.com/office/drawing/2014/chart" uri="{C3380CC4-5D6E-409C-BE32-E72D297353CC}">
              <c16:uniqueId val="{0000000A-4D00-45AE-9E4B-791C9DD59663}"/>
            </c:ext>
          </c:extLst>
        </c:ser>
        <c:ser>
          <c:idx val="3"/>
          <c:order val="3"/>
          <c:tx>
            <c:strRef>
              <c:f>Sheet1!$A$5</c:f>
              <c:strCache>
                <c:ptCount val="1"/>
                <c:pt idx="0">
                  <c:v>Zdecydowanie nieprawdopodobne</c:v>
                </c:pt>
              </c:strCache>
            </c:strRef>
          </c:tx>
          <c:spPr>
            <a:solidFill>
              <a:srgbClr val="336699"/>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Sheet1!$B$5:$C$5</c:f>
              <c:numCache>
                <c:formatCode>0.0</c:formatCode>
                <c:ptCount val="2"/>
                <c:pt idx="0">
                  <c:v>9.6999999999999993</c:v>
                </c:pt>
                <c:pt idx="1">
                  <c:v>3.3</c:v>
                </c:pt>
              </c:numCache>
            </c:numRef>
          </c:val>
          <c:extLst>
            <c:ext xmlns:c16="http://schemas.microsoft.com/office/drawing/2014/chart" uri="{C3380CC4-5D6E-409C-BE32-E72D297353CC}">
              <c16:uniqueId val="{0000000B-4D00-45AE-9E4B-791C9DD59663}"/>
            </c:ext>
          </c:extLst>
        </c:ser>
        <c:ser>
          <c:idx val="4"/>
          <c:order val="4"/>
          <c:tx>
            <c:strRef>
              <c:f>Sheet1!$A$6</c:f>
              <c:strCache>
                <c:ptCount val="1"/>
                <c:pt idx="0">
                  <c:v>Nie wiem/ Trudno powiedzieć</c:v>
                </c:pt>
              </c:strCache>
            </c:strRef>
          </c:tx>
          <c:spPr>
            <a:solidFill>
              <a:srgbClr val="B4B4B4"/>
            </a:solidFill>
          </c:spPr>
          <c:invertIfNegative val="0"/>
          <c:dLbls>
            <c:spPr>
              <a:noFill/>
              <a:ln>
                <a:noFill/>
              </a:ln>
              <a:effectLst/>
            </c:spPr>
            <c:txPr>
              <a:bodyPr wrap="square" lIns="38100" tIns="19050" rIns="38100" bIns="19050" anchor="ctr">
                <a:spAutoFit/>
              </a:bodyPr>
              <a:lstStyle/>
              <a:p>
                <a:pPr>
                  <a:defRPr sz="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Sheet1!$B$1:$C$1</c:f>
              <c:strCache>
                <c:ptCount val="2"/>
                <c:pt idx="0">
                  <c:v>teraz</c:v>
                </c:pt>
                <c:pt idx="1">
                  <c:v>Za 10 lat</c:v>
                </c:pt>
              </c:strCache>
            </c:strRef>
          </c:cat>
          <c:val>
            <c:numRef>
              <c:f>Sheet1!$B$6:$C$6</c:f>
              <c:numCache>
                <c:formatCode>0.0</c:formatCode>
                <c:ptCount val="2"/>
                <c:pt idx="0">
                  <c:v>7</c:v>
                </c:pt>
                <c:pt idx="1">
                  <c:v>6.2</c:v>
                </c:pt>
              </c:numCache>
            </c:numRef>
          </c:val>
          <c:extLst>
            <c:ext xmlns:c16="http://schemas.microsoft.com/office/drawing/2014/chart" uri="{C3380CC4-5D6E-409C-BE32-E72D297353CC}">
              <c16:uniqueId val="{0000000C-4D00-45AE-9E4B-791C9DD59663}"/>
            </c:ext>
          </c:extLst>
        </c:ser>
        <c:dLbls>
          <c:showLegendKey val="0"/>
          <c:showVal val="0"/>
          <c:showCatName val="0"/>
          <c:showSerName val="0"/>
          <c:showPercent val="0"/>
          <c:showBubbleSize val="0"/>
        </c:dLbls>
        <c:gapWidth val="80"/>
        <c:overlap val="100"/>
        <c:axId val="358937344"/>
        <c:axId val="358938880"/>
      </c:barChart>
      <c:catAx>
        <c:axId val="358937344"/>
        <c:scaling>
          <c:orientation val="minMax"/>
        </c:scaling>
        <c:delete val="0"/>
        <c:axPos val="t"/>
        <c:numFmt formatCode="General" sourceLinked="1"/>
        <c:majorTickMark val="none"/>
        <c:minorTickMark val="none"/>
        <c:tickLblPos val="nextTo"/>
        <c:spPr>
          <a:ln w="12699">
            <a:solidFill>
              <a:schemeClr val="bg2"/>
            </a:solidFill>
            <a:prstDash val="solid"/>
          </a:ln>
        </c:spPr>
        <c:txPr>
          <a:bodyPr rot="0" vert="horz"/>
          <a:lstStyle/>
          <a:p>
            <a:pPr>
              <a:defRPr sz="800" b="1" i="0" u="none" strike="noStrike" baseline="0">
                <a:solidFill>
                  <a:schemeClr val="tx1"/>
                </a:solidFill>
                <a:latin typeface="Trebuchet MS"/>
                <a:ea typeface="Trebuchet MS"/>
                <a:cs typeface="Trebuchet MS"/>
              </a:defRPr>
            </a:pPr>
            <a:endParaRPr lang="pl-PL"/>
          </a:p>
        </c:txPr>
        <c:crossAx val="358938880"/>
        <c:crosses val="autoZero"/>
        <c:auto val="1"/>
        <c:lblAlgn val="ctr"/>
        <c:lblOffset val="100"/>
        <c:noMultiLvlLbl val="0"/>
      </c:catAx>
      <c:valAx>
        <c:axId val="358938880"/>
        <c:scaling>
          <c:orientation val="maxMin"/>
          <c:max val="100"/>
        </c:scaling>
        <c:delete val="0"/>
        <c:axPos val="l"/>
        <c:numFmt formatCode="0" sourceLinked="0"/>
        <c:majorTickMark val="out"/>
        <c:minorTickMark val="none"/>
        <c:tickLblPos val="nextTo"/>
        <c:spPr>
          <a:ln w="12699">
            <a:solidFill>
              <a:schemeClr val="bg2"/>
            </a:solidFill>
            <a:prstDash val="solid"/>
          </a:ln>
        </c:spPr>
        <c:txPr>
          <a:bodyPr rot="0" vert="horz"/>
          <a:lstStyle/>
          <a:p>
            <a:pPr>
              <a:defRPr sz="1000" b="1" i="0" u="none" strike="noStrike" baseline="0">
                <a:solidFill>
                  <a:schemeClr val="tx1"/>
                </a:solidFill>
                <a:latin typeface="Trebuchet MS"/>
                <a:ea typeface="Trebuchet MS"/>
                <a:cs typeface="Trebuchet MS"/>
              </a:defRPr>
            </a:pPr>
            <a:endParaRPr lang="pl-PL"/>
          </a:p>
        </c:txPr>
        <c:crossAx val="358937344"/>
        <c:crosses val="autoZero"/>
        <c:crossBetween val="between"/>
      </c:valAx>
      <c:spPr>
        <a:noFill/>
        <a:ln w="25397">
          <a:noFill/>
        </a:ln>
      </c:spPr>
    </c:plotArea>
    <c:legend>
      <c:legendPos val="b"/>
      <c:layout>
        <c:manualLayout>
          <c:xMode val="edge"/>
          <c:yMode val="edge"/>
          <c:x val="0.17893458022840977"/>
          <c:y val="0.84332951621306407"/>
          <c:w val="0.71987882881931986"/>
          <c:h val="0.13315949127395726"/>
        </c:manualLayout>
      </c:layout>
      <c:overlay val="0"/>
      <c:txPr>
        <a:bodyPr/>
        <a:lstStyle/>
        <a:p>
          <a:pPr>
            <a:defRPr sz="800" b="0"/>
          </a:pPr>
          <a:endParaRPr lang="pl-PL"/>
        </a:p>
      </c:txPr>
    </c:legend>
    <c:plotVisOnly val="1"/>
    <c:dispBlanksAs val="gap"/>
    <c:showDLblsOverMax val="0"/>
  </c:chart>
  <c:spPr>
    <a:noFill/>
    <a:ln>
      <a:noFill/>
    </a:ln>
  </c:spPr>
  <c:txPr>
    <a:bodyPr/>
    <a:lstStyle/>
    <a:p>
      <a:pPr>
        <a:defRPr sz="2550" b="1" i="0" u="none" strike="noStrike" baseline="0">
          <a:solidFill>
            <a:schemeClr val="tx1"/>
          </a:solidFill>
          <a:latin typeface="Trebuchet MS"/>
          <a:ea typeface="Trebuchet MS"/>
          <a:cs typeface="Trebuchet MS"/>
        </a:defRPr>
      </a:pPr>
      <a:endParaRPr lang="pl-PL"/>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F8F0A2F-5C76-448A-B1F0-B76B8844FB9B}"/>
              </a:ext>
            </a:extLst>
          </p:cNvPr>
          <p:cNvSpPr>
            <a:spLocks noGrp="1" noChangeArrowheads="1"/>
          </p:cNvSpPr>
          <p:nvPr>
            <p:ph type="hdr" sz="quarter"/>
          </p:nvPr>
        </p:nvSpPr>
        <p:spPr bwMode="auto">
          <a:xfrm>
            <a:off x="0" y="0"/>
            <a:ext cx="29718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91" tIns="45146" rIns="90291" bIns="45146" numCol="1" anchor="t" anchorCtr="0" compatLnSpc="1">
            <a:prstTxWarp prst="textNoShape">
              <a:avLst/>
            </a:prstTxWarp>
          </a:bodyPr>
          <a:lstStyle>
            <a:lvl1pPr defTabSz="903288" eaLnBrk="1" hangingPunct="1">
              <a:defRPr sz="1100" b="0">
                <a:latin typeface="Arial" charset="0"/>
              </a:defRPr>
            </a:lvl1pPr>
          </a:lstStyle>
          <a:p>
            <a:pPr>
              <a:defRPr/>
            </a:pPr>
            <a:endParaRPr lang="pt-PT" altLang="pl-PL"/>
          </a:p>
        </p:txBody>
      </p:sp>
      <p:sp>
        <p:nvSpPr>
          <p:cNvPr id="6147" name="Rectangle 3">
            <a:extLst>
              <a:ext uri="{FF2B5EF4-FFF2-40B4-BE49-F238E27FC236}">
                <a16:creationId xmlns:a16="http://schemas.microsoft.com/office/drawing/2014/main" id="{F3986D1B-34F2-45D4-AABB-B222591F8204}"/>
              </a:ext>
            </a:extLst>
          </p:cNvPr>
          <p:cNvSpPr>
            <a:spLocks noGrp="1" noChangeArrowheads="1"/>
          </p:cNvSpPr>
          <p:nvPr>
            <p:ph type="dt" sz="quarter" idx="1"/>
          </p:nvPr>
        </p:nvSpPr>
        <p:spPr bwMode="auto">
          <a:xfrm>
            <a:off x="3884613" y="0"/>
            <a:ext cx="29718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91" tIns="45146" rIns="90291" bIns="45146" numCol="1" anchor="t" anchorCtr="0" compatLnSpc="1">
            <a:prstTxWarp prst="textNoShape">
              <a:avLst/>
            </a:prstTxWarp>
          </a:bodyPr>
          <a:lstStyle>
            <a:lvl1pPr algn="r" defTabSz="903288" eaLnBrk="1" hangingPunct="1">
              <a:defRPr sz="1100" b="0">
                <a:latin typeface="Arial" charset="0"/>
              </a:defRPr>
            </a:lvl1pPr>
          </a:lstStyle>
          <a:p>
            <a:pPr>
              <a:defRPr/>
            </a:pPr>
            <a:endParaRPr lang="pt-PT" altLang="pl-PL"/>
          </a:p>
        </p:txBody>
      </p:sp>
      <p:sp>
        <p:nvSpPr>
          <p:cNvPr id="6148" name="Rectangle 4">
            <a:extLst>
              <a:ext uri="{FF2B5EF4-FFF2-40B4-BE49-F238E27FC236}">
                <a16:creationId xmlns:a16="http://schemas.microsoft.com/office/drawing/2014/main" id="{CD31DF5A-5A7C-44E4-B40F-4888B9B0BE77}"/>
              </a:ext>
            </a:extLst>
          </p:cNvPr>
          <p:cNvSpPr>
            <a:spLocks noGrp="1" noChangeArrowheads="1"/>
          </p:cNvSpPr>
          <p:nvPr>
            <p:ph type="ftr" sz="quarter" idx="2"/>
          </p:nvPr>
        </p:nvSpPr>
        <p:spPr bwMode="auto">
          <a:xfrm>
            <a:off x="0" y="9175750"/>
            <a:ext cx="29718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91" tIns="45146" rIns="90291" bIns="45146" numCol="1" anchor="b" anchorCtr="0" compatLnSpc="1">
            <a:prstTxWarp prst="textNoShape">
              <a:avLst/>
            </a:prstTxWarp>
          </a:bodyPr>
          <a:lstStyle>
            <a:lvl1pPr defTabSz="903288" eaLnBrk="1" hangingPunct="1">
              <a:defRPr sz="1100" b="0">
                <a:latin typeface="Arial" charset="0"/>
              </a:defRPr>
            </a:lvl1pPr>
          </a:lstStyle>
          <a:p>
            <a:pPr>
              <a:defRPr/>
            </a:pPr>
            <a:endParaRPr lang="pt-PT" altLang="pl-PL"/>
          </a:p>
        </p:txBody>
      </p:sp>
      <p:sp>
        <p:nvSpPr>
          <p:cNvPr id="6149" name="Rectangle 5">
            <a:extLst>
              <a:ext uri="{FF2B5EF4-FFF2-40B4-BE49-F238E27FC236}">
                <a16:creationId xmlns:a16="http://schemas.microsoft.com/office/drawing/2014/main" id="{C8655279-9896-4830-B764-BA9F752C2C71}"/>
              </a:ext>
            </a:extLst>
          </p:cNvPr>
          <p:cNvSpPr>
            <a:spLocks noGrp="1" noChangeArrowheads="1"/>
          </p:cNvSpPr>
          <p:nvPr>
            <p:ph type="sldNum" sz="quarter" idx="3"/>
          </p:nvPr>
        </p:nvSpPr>
        <p:spPr bwMode="auto">
          <a:xfrm>
            <a:off x="3884613" y="9175750"/>
            <a:ext cx="29718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91" tIns="45146" rIns="90291" bIns="45146" numCol="1" anchor="b" anchorCtr="0" compatLnSpc="1">
            <a:prstTxWarp prst="textNoShape">
              <a:avLst/>
            </a:prstTxWarp>
          </a:bodyPr>
          <a:lstStyle>
            <a:lvl1pPr algn="r" defTabSz="903288" eaLnBrk="1" hangingPunct="1">
              <a:defRPr sz="1100" b="0" smtClean="0">
                <a:latin typeface="Arial" panose="020B0604020202020204" pitchFamily="34" charset="0"/>
              </a:defRPr>
            </a:lvl1pPr>
          </a:lstStyle>
          <a:p>
            <a:pPr>
              <a:defRPr/>
            </a:pPr>
            <a:fld id="{87FEEAE5-1311-4CF4-AF3E-C9743DFD6E04}" type="slidenum">
              <a:rPr lang="pt-PT" altLang="pl-PL"/>
              <a:pPr>
                <a:defRPr/>
              </a:pPr>
              <a:t>‹#›</a:t>
            </a:fld>
            <a:endParaRPr lang="pt-PT" altLang="pl-PL"/>
          </a:p>
        </p:txBody>
      </p:sp>
    </p:spTree>
    <p:extLst>
      <p:ext uri="{BB962C8B-B14F-4D97-AF65-F5344CB8AC3E}">
        <p14:creationId xmlns:p14="http://schemas.microsoft.com/office/powerpoint/2010/main" val="2670130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AA47E45-C66B-4DBE-AB32-1B4C8F532128}"/>
              </a:ext>
            </a:extLst>
          </p:cNvPr>
          <p:cNvSpPr>
            <a:spLocks noGrp="1" noChangeArrowheads="1"/>
          </p:cNvSpPr>
          <p:nvPr>
            <p:ph type="hdr" sz="quarter"/>
          </p:nvPr>
        </p:nvSpPr>
        <p:spPr bwMode="auto">
          <a:xfrm>
            <a:off x="0" y="0"/>
            <a:ext cx="29718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91" tIns="45146" rIns="90291" bIns="45146" numCol="1" anchor="t" anchorCtr="0" compatLnSpc="1">
            <a:prstTxWarp prst="textNoShape">
              <a:avLst/>
            </a:prstTxWarp>
          </a:bodyPr>
          <a:lstStyle>
            <a:lvl1pPr defTabSz="903288" eaLnBrk="1" hangingPunct="1">
              <a:defRPr sz="1100" b="0">
                <a:latin typeface="Arial" charset="0"/>
              </a:defRPr>
            </a:lvl1pPr>
          </a:lstStyle>
          <a:p>
            <a:pPr>
              <a:defRPr/>
            </a:pPr>
            <a:endParaRPr lang="pt-PT" altLang="pl-PL"/>
          </a:p>
        </p:txBody>
      </p:sp>
      <p:sp>
        <p:nvSpPr>
          <p:cNvPr id="3075" name="Rectangle 3">
            <a:extLst>
              <a:ext uri="{FF2B5EF4-FFF2-40B4-BE49-F238E27FC236}">
                <a16:creationId xmlns:a16="http://schemas.microsoft.com/office/drawing/2014/main" id="{84EF8B4C-B4B1-4102-9926-2FDA2A2D9C71}"/>
              </a:ext>
            </a:extLst>
          </p:cNvPr>
          <p:cNvSpPr>
            <a:spLocks noGrp="1" noChangeArrowheads="1"/>
          </p:cNvSpPr>
          <p:nvPr>
            <p:ph type="dt" idx="1"/>
          </p:nvPr>
        </p:nvSpPr>
        <p:spPr bwMode="auto">
          <a:xfrm>
            <a:off x="3884613" y="0"/>
            <a:ext cx="29718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91" tIns="45146" rIns="90291" bIns="45146" numCol="1" anchor="t" anchorCtr="0" compatLnSpc="1">
            <a:prstTxWarp prst="textNoShape">
              <a:avLst/>
            </a:prstTxWarp>
          </a:bodyPr>
          <a:lstStyle>
            <a:lvl1pPr algn="r" defTabSz="903288" eaLnBrk="1" hangingPunct="1">
              <a:defRPr sz="1100" b="0">
                <a:latin typeface="Arial" charset="0"/>
              </a:defRPr>
            </a:lvl1pPr>
          </a:lstStyle>
          <a:p>
            <a:pPr>
              <a:defRPr/>
            </a:pPr>
            <a:endParaRPr lang="pt-PT" altLang="pl-PL"/>
          </a:p>
        </p:txBody>
      </p:sp>
      <p:sp>
        <p:nvSpPr>
          <p:cNvPr id="3076" name="Rectangle 4">
            <a:extLst>
              <a:ext uri="{FF2B5EF4-FFF2-40B4-BE49-F238E27FC236}">
                <a16:creationId xmlns:a16="http://schemas.microsoft.com/office/drawing/2014/main" id="{6F5F6BCF-F228-495B-AAD2-3E8CA2C6E93B}"/>
              </a:ext>
            </a:extLst>
          </p:cNvPr>
          <p:cNvSpPr>
            <a:spLocks noGrp="1" noRot="1" noChangeAspect="1" noChangeArrowheads="1" noTextEdit="1"/>
          </p:cNvSpPr>
          <p:nvPr>
            <p:ph type="sldImg" idx="2"/>
          </p:nvPr>
        </p:nvSpPr>
        <p:spPr bwMode="auto">
          <a:xfrm>
            <a:off x="1012825" y="725488"/>
            <a:ext cx="4832350" cy="36242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82453F43-9F54-4DFC-B133-6C64360632CD}"/>
              </a:ext>
            </a:extLst>
          </p:cNvPr>
          <p:cNvSpPr>
            <a:spLocks noGrp="1" noChangeArrowheads="1"/>
          </p:cNvSpPr>
          <p:nvPr>
            <p:ph type="body" sz="quarter" idx="3"/>
          </p:nvPr>
        </p:nvSpPr>
        <p:spPr bwMode="auto">
          <a:xfrm>
            <a:off x="685800" y="4589463"/>
            <a:ext cx="5486400" cy="434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91" tIns="45146" rIns="90291" bIns="45146" numCol="1" anchor="t" anchorCtr="0" compatLnSpc="1">
            <a:prstTxWarp prst="textNoShape">
              <a:avLst/>
            </a:prstTxWarp>
          </a:bodyPr>
          <a:lstStyle/>
          <a:p>
            <a:pPr lvl="0"/>
            <a:r>
              <a:rPr lang="pt-PT" altLang="pl-PL" noProof="0"/>
              <a:t>Click to edit Master text styles</a:t>
            </a:r>
          </a:p>
          <a:p>
            <a:pPr lvl="1"/>
            <a:r>
              <a:rPr lang="pt-PT" altLang="pl-PL" noProof="0"/>
              <a:t>Second level</a:t>
            </a:r>
          </a:p>
          <a:p>
            <a:pPr lvl="2"/>
            <a:r>
              <a:rPr lang="pt-PT" altLang="pl-PL" noProof="0"/>
              <a:t>Third level</a:t>
            </a:r>
          </a:p>
          <a:p>
            <a:pPr lvl="3"/>
            <a:r>
              <a:rPr lang="pt-PT" altLang="pl-PL" noProof="0"/>
              <a:t>Fourth level</a:t>
            </a:r>
          </a:p>
          <a:p>
            <a:pPr lvl="4"/>
            <a:r>
              <a:rPr lang="pt-PT" altLang="pl-PL" noProof="0"/>
              <a:t>Fifth level</a:t>
            </a:r>
          </a:p>
        </p:txBody>
      </p:sp>
      <p:sp>
        <p:nvSpPr>
          <p:cNvPr id="3078" name="Rectangle 6">
            <a:extLst>
              <a:ext uri="{FF2B5EF4-FFF2-40B4-BE49-F238E27FC236}">
                <a16:creationId xmlns:a16="http://schemas.microsoft.com/office/drawing/2014/main" id="{05234EC2-8FE3-419D-BE84-922480552473}"/>
              </a:ext>
            </a:extLst>
          </p:cNvPr>
          <p:cNvSpPr>
            <a:spLocks noGrp="1" noChangeArrowheads="1"/>
          </p:cNvSpPr>
          <p:nvPr>
            <p:ph type="ftr" sz="quarter" idx="4"/>
          </p:nvPr>
        </p:nvSpPr>
        <p:spPr bwMode="auto">
          <a:xfrm>
            <a:off x="0" y="9175750"/>
            <a:ext cx="29718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91" tIns="45146" rIns="90291" bIns="45146" numCol="1" anchor="b" anchorCtr="0" compatLnSpc="1">
            <a:prstTxWarp prst="textNoShape">
              <a:avLst/>
            </a:prstTxWarp>
          </a:bodyPr>
          <a:lstStyle>
            <a:lvl1pPr defTabSz="903288" eaLnBrk="1" hangingPunct="1">
              <a:defRPr sz="1100" b="0">
                <a:latin typeface="Arial" charset="0"/>
              </a:defRPr>
            </a:lvl1pPr>
          </a:lstStyle>
          <a:p>
            <a:pPr>
              <a:defRPr/>
            </a:pPr>
            <a:endParaRPr lang="pt-PT" altLang="pl-PL"/>
          </a:p>
        </p:txBody>
      </p:sp>
      <p:sp>
        <p:nvSpPr>
          <p:cNvPr id="3079" name="Rectangle 7">
            <a:extLst>
              <a:ext uri="{FF2B5EF4-FFF2-40B4-BE49-F238E27FC236}">
                <a16:creationId xmlns:a16="http://schemas.microsoft.com/office/drawing/2014/main" id="{7BF3BF46-FB30-4D8E-9663-9FDF4A1D91FE}"/>
              </a:ext>
            </a:extLst>
          </p:cNvPr>
          <p:cNvSpPr>
            <a:spLocks noGrp="1" noChangeArrowheads="1"/>
          </p:cNvSpPr>
          <p:nvPr>
            <p:ph type="sldNum" sz="quarter" idx="5"/>
          </p:nvPr>
        </p:nvSpPr>
        <p:spPr bwMode="auto">
          <a:xfrm>
            <a:off x="3884613" y="9175750"/>
            <a:ext cx="29718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91" tIns="45146" rIns="90291" bIns="45146" numCol="1" anchor="b" anchorCtr="0" compatLnSpc="1">
            <a:prstTxWarp prst="textNoShape">
              <a:avLst/>
            </a:prstTxWarp>
          </a:bodyPr>
          <a:lstStyle>
            <a:lvl1pPr algn="r" defTabSz="903288" eaLnBrk="1" hangingPunct="1">
              <a:defRPr sz="1100" b="0" smtClean="0">
                <a:latin typeface="Arial" panose="020B0604020202020204" pitchFamily="34" charset="0"/>
              </a:defRPr>
            </a:lvl1pPr>
          </a:lstStyle>
          <a:p>
            <a:pPr>
              <a:defRPr/>
            </a:pPr>
            <a:fld id="{DC86F933-648A-4D17-A9D2-A25C862928E0}" type="slidenum">
              <a:rPr lang="pt-PT" altLang="pl-PL"/>
              <a:pPr>
                <a:defRPr/>
              </a:pPr>
              <a:t>‹#›</a:t>
            </a:fld>
            <a:endParaRPr lang="pt-PT" altLang="pl-PL"/>
          </a:p>
        </p:txBody>
      </p:sp>
    </p:spTree>
    <p:extLst>
      <p:ext uri="{BB962C8B-B14F-4D97-AF65-F5344CB8AC3E}">
        <p14:creationId xmlns:p14="http://schemas.microsoft.com/office/powerpoint/2010/main" val="32304205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8F3E5704-9D40-4E4A-BB4F-23FC54BEE69D}"/>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A91CE0-3B2E-4CEC-A55C-BFC0F5C00726}" type="slidenum">
              <a:rPr lang="pt-PT" altLang="pl-PL" sz="1100"/>
              <a:pPr>
                <a:spcBef>
                  <a:spcPct val="0"/>
                </a:spcBef>
              </a:pPr>
              <a:t>1</a:t>
            </a:fld>
            <a:endParaRPr lang="pt-PT" altLang="pl-PL" sz="1100"/>
          </a:p>
        </p:txBody>
      </p:sp>
      <p:sp>
        <p:nvSpPr>
          <p:cNvPr id="6147" name="Rectangle 2">
            <a:extLst>
              <a:ext uri="{FF2B5EF4-FFF2-40B4-BE49-F238E27FC236}">
                <a16:creationId xmlns:a16="http://schemas.microsoft.com/office/drawing/2014/main" id="{EB613AA8-13EA-44F0-97BE-D027237E1C5E}"/>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46F2A3DE-59C8-45FB-812F-7D7D4D872E96}"/>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10</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239224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11</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3862415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12</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109024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13</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1838422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14</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9057367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15</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23607166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16</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22969450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17</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3139731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3A5CEDB5-86B1-493E-80CF-AEE8E456F8F8}"/>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B735B75-CF14-4B19-8F23-5CBE0E042602}" type="slidenum">
              <a:rPr lang="pt-PT" altLang="pl-PL" sz="1100"/>
              <a:pPr>
                <a:spcBef>
                  <a:spcPct val="0"/>
                </a:spcBef>
              </a:pPr>
              <a:t>18</a:t>
            </a:fld>
            <a:endParaRPr lang="pt-PT" altLang="pl-PL" sz="1100"/>
          </a:p>
        </p:txBody>
      </p:sp>
      <p:sp>
        <p:nvSpPr>
          <p:cNvPr id="20483" name="Rectangle 2">
            <a:extLst>
              <a:ext uri="{FF2B5EF4-FFF2-40B4-BE49-F238E27FC236}">
                <a16:creationId xmlns:a16="http://schemas.microsoft.com/office/drawing/2014/main" id="{34665BCE-F50D-40D7-966F-831F2D52C9A2}"/>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2D0EBD14-A485-4643-996F-7C2F3CC176FC}"/>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17338768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3A5CEDB5-86B1-493E-80CF-AEE8E456F8F8}"/>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B735B75-CF14-4B19-8F23-5CBE0E042602}" type="slidenum">
              <a:rPr lang="pt-PT" altLang="pl-PL" sz="1100"/>
              <a:pPr>
                <a:spcBef>
                  <a:spcPct val="0"/>
                </a:spcBef>
              </a:pPr>
              <a:t>19</a:t>
            </a:fld>
            <a:endParaRPr lang="pt-PT" altLang="pl-PL" sz="1100"/>
          </a:p>
        </p:txBody>
      </p:sp>
      <p:sp>
        <p:nvSpPr>
          <p:cNvPr id="20483" name="Rectangle 2">
            <a:extLst>
              <a:ext uri="{FF2B5EF4-FFF2-40B4-BE49-F238E27FC236}">
                <a16:creationId xmlns:a16="http://schemas.microsoft.com/office/drawing/2014/main" id="{34665BCE-F50D-40D7-966F-831F2D52C9A2}"/>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2D0EBD14-A485-4643-996F-7C2F3CC176FC}"/>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1858904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8F3E5704-9D40-4E4A-BB4F-23FC54BEE69D}"/>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A91CE0-3B2E-4CEC-A55C-BFC0F5C00726}" type="slidenum">
              <a:rPr lang="pt-PT" altLang="pl-PL" sz="1100"/>
              <a:pPr>
                <a:spcBef>
                  <a:spcPct val="0"/>
                </a:spcBef>
              </a:pPr>
              <a:t>2</a:t>
            </a:fld>
            <a:endParaRPr lang="pt-PT" altLang="pl-PL" sz="1100"/>
          </a:p>
        </p:txBody>
      </p:sp>
      <p:sp>
        <p:nvSpPr>
          <p:cNvPr id="6147" name="Rectangle 2">
            <a:extLst>
              <a:ext uri="{FF2B5EF4-FFF2-40B4-BE49-F238E27FC236}">
                <a16:creationId xmlns:a16="http://schemas.microsoft.com/office/drawing/2014/main" id="{EB613AA8-13EA-44F0-97BE-D027237E1C5E}"/>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46F2A3DE-59C8-45FB-812F-7D7D4D872E96}"/>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6127062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8F3E5704-9D40-4E4A-BB4F-23FC54BEE69D}"/>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A91CE0-3B2E-4CEC-A55C-BFC0F5C00726}" type="slidenum">
              <a:rPr lang="pt-PT" altLang="pl-PL" sz="1100"/>
              <a:pPr>
                <a:spcBef>
                  <a:spcPct val="0"/>
                </a:spcBef>
              </a:pPr>
              <a:t>20</a:t>
            </a:fld>
            <a:endParaRPr lang="pt-PT" altLang="pl-PL" sz="1100"/>
          </a:p>
        </p:txBody>
      </p:sp>
      <p:sp>
        <p:nvSpPr>
          <p:cNvPr id="6147" name="Rectangle 2">
            <a:extLst>
              <a:ext uri="{FF2B5EF4-FFF2-40B4-BE49-F238E27FC236}">
                <a16:creationId xmlns:a16="http://schemas.microsoft.com/office/drawing/2014/main" id="{EB613AA8-13EA-44F0-97BE-D027237E1C5E}"/>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46F2A3DE-59C8-45FB-812F-7D7D4D872E96}"/>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2308778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2D455427-701C-4ACD-B174-A20B6E1A753B}"/>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701B5BC-C269-40FB-86AE-FA8386764247}" type="slidenum">
              <a:rPr lang="pt-PT" altLang="pl-PL" sz="1100"/>
              <a:pPr>
                <a:spcBef>
                  <a:spcPct val="0"/>
                </a:spcBef>
              </a:pPr>
              <a:t>3</a:t>
            </a:fld>
            <a:endParaRPr lang="pt-PT" altLang="pl-PL" sz="1100"/>
          </a:p>
        </p:txBody>
      </p:sp>
      <p:sp>
        <p:nvSpPr>
          <p:cNvPr id="17411" name="Rectangle 2">
            <a:extLst>
              <a:ext uri="{FF2B5EF4-FFF2-40B4-BE49-F238E27FC236}">
                <a16:creationId xmlns:a16="http://schemas.microsoft.com/office/drawing/2014/main" id="{C2193E69-C527-41A7-A69B-D87C105DA3D1}"/>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EF101058-E784-4937-96D0-27C1B49ABF73}"/>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4</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1744498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5</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950700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6</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7</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2185851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8</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2789568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CFC1B13-1421-4E51-AFCA-24ADD1C906B0}"/>
              </a:ext>
            </a:extLst>
          </p:cNvPr>
          <p:cNvSpPr>
            <a:spLocks noGrp="1" noChangeArrowheads="1"/>
          </p:cNvSpPr>
          <p:nvPr>
            <p:ph type="sldNum" sz="quarter" idx="5"/>
          </p:nvPr>
        </p:nvSpPr>
        <p:spPr>
          <a:noFill/>
        </p:spPr>
        <p:txBody>
          <a:bodyPr/>
          <a:lstStyle>
            <a:lvl1pPr defTabSz="903288">
              <a:spcBef>
                <a:spcPct val="30000"/>
              </a:spcBef>
              <a:defRPr sz="1200">
                <a:solidFill>
                  <a:schemeClr val="tx1"/>
                </a:solidFill>
                <a:latin typeface="Arial" panose="020B0604020202020204" pitchFamily="34" charset="0"/>
              </a:defRPr>
            </a:lvl1pPr>
            <a:lvl2pPr marL="742950" indent="-285750" defTabSz="903288">
              <a:spcBef>
                <a:spcPct val="30000"/>
              </a:spcBef>
              <a:defRPr sz="1200">
                <a:solidFill>
                  <a:schemeClr val="tx1"/>
                </a:solidFill>
                <a:latin typeface="Arial" panose="020B0604020202020204" pitchFamily="34" charset="0"/>
              </a:defRPr>
            </a:lvl2pPr>
            <a:lvl3pPr marL="1143000" indent="-228600" defTabSz="903288">
              <a:spcBef>
                <a:spcPct val="30000"/>
              </a:spcBef>
              <a:defRPr sz="1200">
                <a:solidFill>
                  <a:schemeClr val="tx1"/>
                </a:solidFill>
                <a:latin typeface="Arial" panose="020B0604020202020204" pitchFamily="34" charset="0"/>
              </a:defRPr>
            </a:lvl3pPr>
            <a:lvl4pPr marL="1600200" indent="-228600" defTabSz="903288">
              <a:spcBef>
                <a:spcPct val="30000"/>
              </a:spcBef>
              <a:defRPr sz="1200">
                <a:solidFill>
                  <a:schemeClr val="tx1"/>
                </a:solidFill>
                <a:latin typeface="Arial" panose="020B0604020202020204" pitchFamily="34" charset="0"/>
              </a:defRPr>
            </a:lvl4pPr>
            <a:lvl5pPr marL="2057400" indent="-228600" defTabSz="903288">
              <a:spcBef>
                <a:spcPct val="30000"/>
              </a:spcBef>
              <a:defRPr sz="1200">
                <a:solidFill>
                  <a:schemeClr val="tx1"/>
                </a:solidFill>
                <a:latin typeface="Arial" panose="020B0604020202020204" pitchFamily="34" charset="0"/>
              </a:defRPr>
            </a:lvl5pPr>
            <a:lvl6pPr marL="2514600" indent="-228600" defTabSz="9032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032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032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032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5640E-8DD9-43CC-8E0B-8FDBB298C62B}" type="slidenum">
              <a:rPr lang="pt-PT" altLang="pl-PL" sz="1100"/>
              <a:pPr>
                <a:spcBef>
                  <a:spcPct val="0"/>
                </a:spcBef>
              </a:pPr>
              <a:t>9</a:t>
            </a:fld>
            <a:endParaRPr lang="pt-PT" altLang="pl-PL" sz="1100"/>
          </a:p>
        </p:txBody>
      </p:sp>
      <p:sp>
        <p:nvSpPr>
          <p:cNvPr id="22531" name="Rectangle 2">
            <a:extLst>
              <a:ext uri="{FF2B5EF4-FFF2-40B4-BE49-F238E27FC236}">
                <a16:creationId xmlns:a16="http://schemas.microsoft.com/office/drawing/2014/main" id="{E67E9596-13B0-4231-8FF7-02C5003B60B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A6E0592-534C-446B-880A-797ECE1ADCF0}"/>
              </a:ext>
            </a:extLst>
          </p:cNvPr>
          <p:cNvSpPr>
            <a:spLocks noGrp="1" noChangeArrowheads="1"/>
          </p:cNvSpPr>
          <p:nvPr>
            <p:ph type="body" idx="1"/>
          </p:nvPr>
        </p:nvSpPr>
        <p:spPr>
          <a:noFill/>
        </p:spPr>
        <p:txBody>
          <a:bodyPr/>
          <a:lstStyle/>
          <a:p>
            <a:pPr eaLnBrk="1" hangingPunct="1"/>
            <a:endParaRPr lang="en-GB" altLang="pl-PL">
              <a:latin typeface="Arial" panose="020B0604020202020204" pitchFamily="34" charset="0"/>
            </a:endParaRPr>
          </a:p>
        </p:txBody>
      </p:sp>
    </p:spTree>
    <p:extLst>
      <p:ext uri="{BB962C8B-B14F-4D97-AF65-F5344CB8AC3E}">
        <p14:creationId xmlns:p14="http://schemas.microsoft.com/office/powerpoint/2010/main" val="19323738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5" Type="http://schemas.openxmlformats.org/officeDocument/2006/relationships/image" Target="../media/image2.jpeg"/><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4" name="Rectangle 198">
            <a:extLst>
              <a:ext uri="{FF2B5EF4-FFF2-40B4-BE49-F238E27FC236}">
                <a16:creationId xmlns:a16="http://schemas.microsoft.com/office/drawing/2014/main" id="{572941B2-E719-4EDB-8BC9-BC84EACECE4A}"/>
              </a:ext>
            </a:extLst>
          </p:cNvPr>
          <p:cNvSpPr>
            <a:spLocks noChangeArrowheads="1"/>
          </p:cNvSpPr>
          <p:nvPr/>
        </p:nvSpPr>
        <p:spPr bwMode="auto">
          <a:xfrm>
            <a:off x="3351213" y="0"/>
            <a:ext cx="5789612" cy="1397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b="1">
                <a:solidFill>
                  <a:schemeClr val="tx1"/>
                </a:solidFill>
                <a:latin typeface="Trebuchet MS" pitchFamily="34" charset="0"/>
              </a:defRPr>
            </a:lvl1pPr>
            <a:lvl2pPr marL="742950" indent="-285750" eaLnBrk="0" hangingPunct="0">
              <a:defRPr sz="2000" b="1">
                <a:solidFill>
                  <a:schemeClr val="tx1"/>
                </a:solidFill>
                <a:latin typeface="Trebuchet MS" pitchFamily="34" charset="0"/>
              </a:defRPr>
            </a:lvl2pPr>
            <a:lvl3pPr marL="1143000" indent="-228600" eaLnBrk="0" hangingPunct="0">
              <a:defRPr sz="2000" b="1">
                <a:solidFill>
                  <a:schemeClr val="tx1"/>
                </a:solidFill>
                <a:latin typeface="Trebuchet MS" pitchFamily="34" charset="0"/>
              </a:defRPr>
            </a:lvl3pPr>
            <a:lvl4pPr marL="1600200" indent="-228600" eaLnBrk="0" hangingPunct="0">
              <a:defRPr sz="2000" b="1">
                <a:solidFill>
                  <a:schemeClr val="tx1"/>
                </a:solidFill>
                <a:latin typeface="Trebuchet MS" pitchFamily="34" charset="0"/>
              </a:defRPr>
            </a:lvl4pPr>
            <a:lvl5pPr marL="2057400" indent="-228600" eaLnBrk="0" hangingPunct="0">
              <a:defRPr sz="2000" b="1">
                <a:solidFill>
                  <a:schemeClr val="tx1"/>
                </a:solidFill>
                <a:latin typeface="Trebuchet MS" pitchFamily="34" charset="0"/>
              </a:defRPr>
            </a:lvl5pPr>
            <a:lvl6pPr marL="2514600" indent="-228600" eaLnBrk="0" fontAlgn="base" hangingPunct="0">
              <a:spcBef>
                <a:spcPct val="0"/>
              </a:spcBef>
              <a:spcAft>
                <a:spcPct val="0"/>
              </a:spcAft>
              <a:defRPr sz="2000" b="1">
                <a:solidFill>
                  <a:schemeClr val="tx1"/>
                </a:solidFill>
                <a:latin typeface="Trebuchet MS" pitchFamily="34" charset="0"/>
              </a:defRPr>
            </a:lvl6pPr>
            <a:lvl7pPr marL="2971800" indent="-228600" eaLnBrk="0" fontAlgn="base" hangingPunct="0">
              <a:spcBef>
                <a:spcPct val="0"/>
              </a:spcBef>
              <a:spcAft>
                <a:spcPct val="0"/>
              </a:spcAft>
              <a:defRPr sz="2000" b="1">
                <a:solidFill>
                  <a:schemeClr val="tx1"/>
                </a:solidFill>
                <a:latin typeface="Trebuchet MS" pitchFamily="34" charset="0"/>
              </a:defRPr>
            </a:lvl7pPr>
            <a:lvl8pPr marL="3429000" indent="-228600" eaLnBrk="0" fontAlgn="base" hangingPunct="0">
              <a:spcBef>
                <a:spcPct val="0"/>
              </a:spcBef>
              <a:spcAft>
                <a:spcPct val="0"/>
              </a:spcAft>
              <a:defRPr sz="2000" b="1">
                <a:solidFill>
                  <a:schemeClr val="tx1"/>
                </a:solidFill>
                <a:latin typeface="Trebuchet MS" pitchFamily="34" charset="0"/>
              </a:defRPr>
            </a:lvl8pPr>
            <a:lvl9pPr marL="3886200" indent="-228600" eaLnBrk="0" fontAlgn="base" hangingPunct="0">
              <a:spcBef>
                <a:spcPct val="0"/>
              </a:spcBef>
              <a:spcAft>
                <a:spcPct val="0"/>
              </a:spcAft>
              <a:defRPr sz="2000" b="1">
                <a:solidFill>
                  <a:schemeClr val="tx1"/>
                </a:solidFill>
                <a:latin typeface="Trebuchet MS" pitchFamily="34" charset="0"/>
              </a:defRPr>
            </a:lvl9pPr>
          </a:lstStyle>
          <a:p>
            <a:pPr eaLnBrk="1" hangingPunct="1">
              <a:defRPr/>
            </a:pPr>
            <a:endParaRPr lang="pl-PL" altLang="pl-PL"/>
          </a:p>
        </p:txBody>
      </p:sp>
      <p:sp>
        <p:nvSpPr>
          <p:cNvPr id="5" name="Line 205">
            <a:extLst>
              <a:ext uri="{FF2B5EF4-FFF2-40B4-BE49-F238E27FC236}">
                <a16:creationId xmlns:a16="http://schemas.microsoft.com/office/drawing/2014/main" id="{52B6D1EB-FD30-42C7-BCED-96C6FFD07BD5}"/>
              </a:ext>
            </a:extLst>
          </p:cNvPr>
          <p:cNvSpPr>
            <a:spLocks noChangeShapeType="1"/>
          </p:cNvSpPr>
          <p:nvPr/>
        </p:nvSpPr>
        <p:spPr bwMode="auto">
          <a:xfrm>
            <a:off x="304800" y="142875"/>
            <a:ext cx="0" cy="1524000"/>
          </a:xfrm>
          <a:prstGeom prst="line">
            <a:avLst/>
          </a:prstGeom>
          <a:noFill/>
          <a:ln w="6350">
            <a:solidFill>
              <a:srgbClr val="CD006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l-PL"/>
          </a:p>
        </p:txBody>
      </p:sp>
      <p:sp>
        <p:nvSpPr>
          <p:cNvPr id="6" name="Line 206">
            <a:extLst>
              <a:ext uri="{FF2B5EF4-FFF2-40B4-BE49-F238E27FC236}">
                <a16:creationId xmlns:a16="http://schemas.microsoft.com/office/drawing/2014/main" id="{DF3172C1-C7C4-4D51-AEF1-1265B37648E8}"/>
              </a:ext>
            </a:extLst>
          </p:cNvPr>
          <p:cNvSpPr>
            <a:spLocks noChangeShapeType="1"/>
          </p:cNvSpPr>
          <p:nvPr/>
        </p:nvSpPr>
        <p:spPr bwMode="auto">
          <a:xfrm>
            <a:off x="0" y="1060450"/>
            <a:ext cx="5789613" cy="0"/>
          </a:xfrm>
          <a:prstGeom prst="line">
            <a:avLst/>
          </a:prstGeom>
          <a:noFill/>
          <a:ln w="6350">
            <a:solidFill>
              <a:srgbClr val="CD006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l-PL"/>
          </a:p>
        </p:txBody>
      </p:sp>
      <p:sp>
        <p:nvSpPr>
          <p:cNvPr id="7" name="Line 208">
            <a:extLst>
              <a:ext uri="{FF2B5EF4-FFF2-40B4-BE49-F238E27FC236}">
                <a16:creationId xmlns:a16="http://schemas.microsoft.com/office/drawing/2014/main" id="{F5D98828-8790-47A9-8A73-11ABA0DFEA19}"/>
              </a:ext>
            </a:extLst>
          </p:cNvPr>
          <p:cNvSpPr>
            <a:spLocks noChangeShapeType="1"/>
          </p:cNvSpPr>
          <p:nvPr/>
        </p:nvSpPr>
        <p:spPr bwMode="auto">
          <a:xfrm>
            <a:off x="3046413" y="6461125"/>
            <a:ext cx="6094412" cy="0"/>
          </a:xfrm>
          <a:prstGeom prst="line">
            <a:avLst/>
          </a:prstGeom>
          <a:noFill/>
          <a:ln w="63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l-PL"/>
          </a:p>
        </p:txBody>
      </p:sp>
      <p:sp>
        <p:nvSpPr>
          <p:cNvPr id="8" name="Line 209">
            <a:extLst>
              <a:ext uri="{FF2B5EF4-FFF2-40B4-BE49-F238E27FC236}">
                <a16:creationId xmlns:a16="http://schemas.microsoft.com/office/drawing/2014/main" id="{AE17BFE6-26B0-494B-9CB3-79A90579C8A4}"/>
              </a:ext>
            </a:extLst>
          </p:cNvPr>
          <p:cNvSpPr>
            <a:spLocks noChangeShapeType="1"/>
          </p:cNvSpPr>
          <p:nvPr/>
        </p:nvSpPr>
        <p:spPr bwMode="auto">
          <a:xfrm>
            <a:off x="8842375" y="3419475"/>
            <a:ext cx="0" cy="34290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l-PL"/>
          </a:p>
        </p:txBody>
      </p:sp>
      <p:graphicFrame>
        <p:nvGraphicFramePr>
          <p:cNvPr id="9" name="Object 210">
            <a:extLst>
              <a:ext uri="{FF2B5EF4-FFF2-40B4-BE49-F238E27FC236}">
                <a16:creationId xmlns:a16="http://schemas.microsoft.com/office/drawing/2014/main" id="{47B600D5-8E60-4B70-9548-3A6251B88574}"/>
              </a:ext>
            </a:extLst>
          </p:cNvPr>
          <p:cNvGraphicFramePr>
            <a:graphicFrameLocks noChangeAspect="1"/>
          </p:cNvGraphicFramePr>
          <p:nvPr/>
        </p:nvGraphicFramePr>
        <p:xfrm>
          <a:off x="8382000" y="6465888"/>
          <a:ext cx="477838" cy="392112"/>
        </p:xfrm>
        <a:graphic>
          <a:graphicData uri="http://schemas.openxmlformats.org/presentationml/2006/ole">
            <mc:AlternateContent xmlns:mc="http://schemas.openxmlformats.org/markup-compatibility/2006">
              <mc:Choice xmlns:v="urn:schemas-microsoft-com:vml" Requires="v">
                <p:oleObj spid="_x0000_s75898" name="Obraz - mapa bitowa" r:id="rId3" imgW="2809524" imgH="2305372" progId="Paint.Picture">
                  <p:embed/>
                </p:oleObj>
              </mc:Choice>
              <mc:Fallback>
                <p:oleObj name="Obraz - mapa bitowa" r:id="rId3" imgW="2809524" imgH="2305372" progId="Paint.Picture">
                  <p:embed/>
                  <p:pic>
                    <p:nvPicPr>
                      <p:cNvPr id="2055" name="Object 210">
                        <a:extLst>
                          <a:ext uri="{FF2B5EF4-FFF2-40B4-BE49-F238E27FC236}">
                            <a16:creationId xmlns:a16="http://schemas.microsoft.com/office/drawing/2014/main" id="{7B96710B-1AC5-42EA-8521-7A185C4C86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0" y="6465888"/>
                        <a:ext cx="477838" cy="39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 name="Picture 212" descr="M_bank">
            <a:extLst>
              <a:ext uri="{FF2B5EF4-FFF2-40B4-BE49-F238E27FC236}">
                <a16:creationId xmlns:a16="http://schemas.microsoft.com/office/drawing/2014/main" id="{B882861A-4E33-4FF7-9BA4-31DEB9ED257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650875"/>
            <a:ext cx="2633663"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7652" name="Rectangle 196"/>
          <p:cNvSpPr>
            <a:spLocks noGrp="1" noChangeArrowheads="1"/>
          </p:cNvSpPr>
          <p:nvPr>
            <p:ph type="ctrTitle"/>
          </p:nvPr>
        </p:nvSpPr>
        <p:spPr>
          <a:xfrm>
            <a:off x="606425" y="2557463"/>
            <a:ext cx="7927975" cy="1470025"/>
          </a:xfrm>
        </p:spPr>
        <p:txBody>
          <a:bodyPr lIns="91440" tIns="45720" rIns="91440" bIns="45720" anchor="ctr"/>
          <a:lstStyle>
            <a:lvl1pPr algn="ctr">
              <a:defRPr sz="3200"/>
            </a:lvl1pPr>
          </a:lstStyle>
          <a:p>
            <a:pPr lvl="0"/>
            <a:r>
              <a:rPr lang="pt-PT" altLang="pl-PL" noProof="0"/>
              <a:t> Master title style</a:t>
            </a:r>
          </a:p>
        </p:txBody>
      </p:sp>
      <p:sp>
        <p:nvSpPr>
          <p:cNvPr id="147653" name="Rectangle 197"/>
          <p:cNvSpPr>
            <a:spLocks noGrp="1" noChangeArrowheads="1"/>
          </p:cNvSpPr>
          <p:nvPr>
            <p:ph type="subTitle" idx="1"/>
          </p:nvPr>
        </p:nvSpPr>
        <p:spPr>
          <a:xfrm>
            <a:off x="1371600" y="4629150"/>
            <a:ext cx="6400800" cy="1752600"/>
          </a:xfrm>
        </p:spPr>
        <p:txBody>
          <a:bodyPr/>
          <a:lstStyle>
            <a:lvl1pPr algn="ctr">
              <a:defRPr sz="1800"/>
            </a:lvl1pPr>
          </a:lstStyle>
          <a:p>
            <a:pPr lvl="0"/>
            <a:r>
              <a:rPr lang="pt-PT" altLang="pl-PL" noProof="0"/>
              <a:t>Click to edit Master subtitle style</a:t>
            </a:r>
          </a:p>
        </p:txBody>
      </p:sp>
    </p:spTree>
    <p:extLst>
      <p:ext uri="{BB962C8B-B14F-4D97-AF65-F5344CB8AC3E}">
        <p14:creationId xmlns:p14="http://schemas.microsoft.com/office/powerpoint/2010/main" val="1069649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Rectangle 36">
            <a:extLst>
              <a:ext uri="{FF2B5EF4-FFF2-40B4-BE49-F238E27FC236}">
                <a16:creationId xmlns:a16="http://schemas.microsoft.com/office/drawing/2014/main" id="{69C57B4B-A1B1-4F04-A247-73C4FE661E92}"/>
              </a:ext>
            </a:extLst>
          </p:cNvPr>
          <p:cNvSpPr>
            <a:spLocks noGrp="1" noChangeArrowheads="1"/>
          </p:cNvSpPr>
          <p:nvPr>
            <p:ph type="dt" sz="half" idx="10"/>
          </p:nvPr>
        </p:nvSpPr>
        <p:spPr>
          <a:ln/>
        </p:spPr>
        <p:txBody>
          <a:bodyPr/>
          <a:lstStyle>
            <a:lvl1pPr>
              <a:defRPr/>
            </a:lvl1pPr>
          </a:lstStyle>
          <a:p>
            <a:pPr>
              <a:defRPr/>
            </a:pPr>
            <a:fld id="{79A1A18B-038C-4B21-893E-AED6CBF3DEBB}" type="datetime1">
              <a:rPr lang="pt-PT" altLang="pl-PL"/>
              <a:pPr>
                <a:defRPr/>
              </a:pPr>
              <a:t>11/01/2018</a:t>
            </a:fld>
            <a:endParaRPr lang="pt-PT" altLang="pl-PL"/>
          </a:p>
        </p:txBody>
      </p:sp>
      <p:sp>
        <p:nvSpPr>
          <p:cNvPr id="6" name="Rectangle 37">
            <a:extLst>
              <a:ext uri="{FF2B5EF4-FFF2-40B4-BE49-F238E27FC236}">
                <a16:creationId xmlns:a16="http://schemas.microsoft.com/office/drawing/2014/main" id="{0BEF00F0-CE12-4024-B8DD-B946C2D3FE65}"/>
              </a:ext>
            </a:extLst>
          </p:cNvPr>
          <p:cNvSpPr>
            <a:spLocks noGrp="1" noChangeArrowheads="1"/>
          </p:cNvSpPr>
          <p:nvPr>
            <p:ph type="ftr" sz="quarter" idx="11"/>
          </p:nvPr>
        </p:nvSpPr>
        <p:spPr>
          <a:ln/>
        </p:spPr>
        <p:txBody>
          <a:bodyPr/>
          <a:lstStyle>
            <a:lvl1pPr>
              <a:defRPr/>
            </a:lvl1pPr>
          </a:lstStyle>
          <a:p>
            <a:pPr>
              <a:defRPr/>
            </a:pPr>
            <a:endParaRPr lang="pt-PT" altLang="pl-PL"/>
          </a:p>
        </p:txBody>
      </p:sp>
      <p:sp>
        <p:nvSpPr>
          <p:cNvPr id="7" name="Rectangle 38">
            <a:extLst>
              <a:ext uri="{FF2B5EF4-FFF2-40B4-BE49-F238E27FC236}">
                <a16:creationId xmlns:a16="http://schemas.microsoft.com/office/drawing/2014/main" id="{8D130FD6-A5F4-4642-BFD3-42904723230D}"/>
              </a:ext>
            </a:extLst>
          </p:cNvPr>
          <p:cNvSpPr>
            <a:spLocks noGrp="1" noChangeArrowheads="1"/>
          </p:cNvSpPr>
          <p:nvPr>
            <p:ph type="sldNum" sz="quarter" idx="12"/>
          </p:nvPr>
        </p:nvSpPr>
        <p:spPr>
          <a:ln/>
        </p:spPr>
        <p:txBody>
          <a:bodyPr/>
          <a:lstStyle>
            <a:lvl1pPr>
              <a:defRPr/>
            </a:lvl1pPr>
          </a:lstStyle>
          <a:p>
            <a:pPr>
              <a:defRPr/>
            </a:pPr>
            <a:fld id="{7CBBF96E-042C-4A17-919E-9449E67431E1}" type="slidenum">
              <a:rPr lang="pt-PT" altLang="pl-PL"/>
              <a:pPr>
                <a:defRPr/>
              </a:pPr>
              <a:t>‹#›</a:t>
            </a:fld>
            <a:endParaRPr lang="pt-PT" altLang="pl-PL"/>
          </a:p>
        </p:txBody>
      </p:sp>
    </p:spTree>
    <p:extLst>
      <p:ext uri="{BB962C8B-B14F-4D97-AF65-F5344CB8AC3E}">
        <p14:creationId xmlns:p14="http://schemas.microsoft.com/office/powerpoint/2010/main" val="2309731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36">
            <a:extLst>
              <a:ext uri="{FF2B5EF4-FFF2-40B4-BE49-F238E27FC236}">
                <a16:creationId xmlns:a16="http://schemas.microsoft.com/office/drawing/2014/main" id="{75A00F83-CABB-41AC-A4D1-B719B6A9BAA9}"/>
              </a:ext>
            </a:extLst>
          </p:cNvPr>
          <p:cNvSpPr>
            <a:spLocks noGrp="1" noChangeArrowheads="1"/>
          </p:cNvSpPr>
          <p:nvPr>
            <p:ph type="dt" sz="half" idx="10"/>
          </p:nvPr>
        </p:nvSpPr>
        <p:spPr>
          <a:ln/>
        </p:spPr>
        <p:txBody>
          <a:bodyPr/>
          <a:lstStyle>
            <a:lvl1pPr>
              <a:defRPr/>
            </a:lvl1pPr>
          </a:lstStyle>
          <a:p>
            <a:pPr>
              <a:defRPr/>
            </a:pPr>
            <a:fld id="{B09D1547-71C4-440B-8C2F-FF520A6CBD48}" type="datetime1">
              <a:rPr lang="pt-PT" altLang="pl-PL"/>
              <a:pPr>
                <a:defRPr/>
              </a:pPr>
              <a:t>11/01/2018</a:t>
            </a:fld>
            <a:endParaRPr lang="pt-PT" altLang="pl-PL"/>
          </a:p>
        </p:txBody>
      </p:sp>
      <p:sp>
        <p:nvSpPr>
          <p:cNvPr id="5" name="Rectangle 37">
            <a:extLst>
              <a:ext uri="{FF2B5EF4-FFF2-40B4-BE49-F238E27FC236}">
                <a16:creationId xmlns:a16="http://schemas.microsoft.com/office/drawing/2014/main" id="{291BA004-6A4A-4225-A165-2B7B4AD01FF8}"/>
              </a:ext>
            </a:extLst>
          </p:cNvPr>
          <p:cNvSpPr>
            <a:spLocks noGrp="1" noChangeArrowheads="1"/>
          </p:cNvSpPr>
          <p:nvPr>
            <p:ph type="ftr" sz="quarter" idx="11"/>
          </p:nvPr>
        </p:nvSpPr>
        <p:spPr>
          <a:ln/>
        </p:spPr>
        <p:txBody>
          <a:bodyPr/>
          <a:lstStyle>
            <a:lvl1pPr>
              <a:defRPr/>
            </a:lvl1pPr>
          </a:lstStyle>
          <a:p>
            <a:pPr>
              <a:defRPr/>
            </a:pPr>
            <a:endParaRPr lang="pt-PT" altLang="pl-PL"/>
          </a:p>
        </p:txBody>
      </p:sp>
      <p:sp>
        <p:nvSpPr>
          <p:cNvPr id="6" name="Rectangle 38">
            <a:extLst>
              <a:ext uri="{FF2B5EF4-FFF2-40B4-BE49-F238E27FC236}">
                <a16:creationId xmlns:a16="http://schemas.microsoft.com/office/drawing/2014/main" id="{3EF20DFD-C2D2-4084-A4A3-E2C5DB7C69BB}"/>
              </a:ext>
            </a:extLst>
          </p:cNvPr>
          <p:cNvSpPr>
            <a:spLocks noGrp="1" noChangeArrowheads="1"/>
          </p:cNvSpPr>
          <p:nvPr>
            <p:ph type="sldNum" sz="quarter" idx="12"/>
          </p:nvPr>
        </p:nvSpPr>
        <p:spPr>
          <a:ln/>
        </p:spPr>
        <p:txBody>
          <a:bodyPr/>
          <a:lstStyle>
            <a:lvl1pPr>
              <a:defRPr/>
            </a:lvl1pPr>
          </a:lstStyle>
          <a:p>
            <a:pPr>
              <a:defRPr/>
            </a:pPr>
            <a:fld id="{408EE60A-F543-4237-843C-5E25724B2267}" type="slidenum">
              <a:rPr lang="pt-PT" altLang="pl-PL"/>
              <a:pPr>
                <a:defRPr/>
              </a:pPr>
              <a:t>‹#›</a:t>
            </a:fld>
            <a:endParaRPr lang="pt-PT" altLang="pl-PL"/>
          </a:p>
        </p:txBody>
      </p:sp>
    </p:spTree>
    <p:extLst>
      <p:ext uri="{BB962C8B-B14F-4D97-AF65-F5344CB8AC3E}">
        <p14:creationId xmlns:p14="http://schemas.microsoft.com/office/powerpoint/2010/main" val="4073456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70675" y="247650"/>
            <a:ext cx="2101850" cy="6138863"/>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361950" y="247650"/>
            <a:ext cx="6156325" cy="6138863"/>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36">
            <a:extLst>
              <a:ext uri="{FF2B5EF4-FFF2-40B4-BE49-F238E27FC236}">
                <a16:creationId xmlns:a16="http://schemas.microsoft.com/office/drawing/2014/main" id="{4000F895-C54D-4503-AC74-FA061AFE1A35}"/>
              </a:ext>
            </a:extLst>
          </p:cNvPr>
          <p:cNvSpPr>
            <a:spLocks noGrp="1" noChangeArrowheads="1"/>
          </p:cNvSpPr>
          <p:nvPr>
            <p:ph type="dt" sz="half" idx="10"/>
          </p:nvPr>
        </p:nvSpPr>
        <p:spPr>
          <a:ln/>
        </p:spPr>
        <p:txBody>
          <a:bodyPr/>
          <a:lstStyle>
            <a:lvl1pPr>
              <a:defRPr/>
            </a:lvl1pPr>
          </a:lstStyle>
          <a:p>
            <a:pPr>
              <a:defRPr/>
            </a:pPr>
            <a:fld id="{A4D2EC44-3404-4F44-AC4A-4BF9722F25D5}" type="datetime1">
              <a:rPr lang="pt-PT" altLang="pl-PL"/>
              <a:pPr>
                <a:defRPr/>
              </a:pPr>
              <a:t>11/01/2018</a:t>
            </a:fld>
            <a:endParaRPr lang="pt-PT" altLang="pl-PL"/>
          </a:p>
        </p:txBody>
      </p:sp>
      <p:sp>
        <p:nvSpPr>
          <p:cNvPr id="5" name="Rectangle 37">
            <a:extLst>
              <a:ext uri="{FF2B5EF4-FFF2-40B4-BE49-F238E27FC236}">
                <a16:creationId xmlns:a16="http://schemas.microsoft.com/office/drawing/2014/main" id="{6FD9544F-49D3-4EC9-B627-E11A647D3CDA}"/>
              </a:ext>
            </a:extLst>
          </p:cNvPr>
          <p:cNvSpPr>
            <a:spLocks noGrp="1" noChangeArrowheads="1"/>
          </p:cNvSpPr>
          <p:nvPr>
            <p:ph type="ftr" sz="quarter" idx="11"/>
          </p:nvPr>
        </p:nvSpPr>
        <p:spPr>
          <a:ln/>
        </p:spPr>
        <p:txBody>
          <a:bodyPr/>
          <a:lstStyle>
            <a:lvl1pPr>
              <a:defRPr/>
            </a:lvl1pPr>
          </a:lstStyle>
          <a:p>
            <a:pPr>
              <a:defRPr/>
            </a:pPr>
            <a:endParaRPr lang="pt-PT" altLang="pl-PL"/>
          </a:p>
        </p:txBody>
      </p:sp>
      <p:sp>
        <p:nvSpPr>
          <p:cNvPr id="6" name="Rectangle 38">
            <a:extLst>
              <a:ext uri="{FF2B5EF4-FFF2-40B4-BE49-F238E27FC236}">
                <a16:creationId xmlns:a16="http://schemas.microsoft.com/office/drawing/2014/main" id="{C37B564D-5871-4133-BA77-4EC1BC8774F1}"/>
              </a:ext>
            </a:extLst>
          </p:cNvPr>
          <p:cNvSpPr>
            <a:spLocks noGrp="1" noChangeArrowheads="1"/>
          </p:cNvSpPr>
          <p:nvPr>
            <p:ph type="sldNum" sz="quarter" idx="12"/>
          </p:nvPr>
        </p:nvSpPr>
        <p:spPr>
          <a:ln/>
        </p:spPr>
        <p:txBody>
          <a:bodyPr/>
          <a:lstStyle>
            <a:lvl1pPr>
              <a:defRPr/>
            </a:lvl1pPr>
          </a:lstStyle>
          <a:p>
            <a:pPr>
              <a:defRPr/>
            </a:pPr>
            <a:fld id="{EA55882F-FEFA-4EF5-A5CE-61F1A2EE2D29}" type="slidenum">
              <a:rPr lang="pt-PT" altLang="pl-PL"/>
              <a:pPr>
                <a:defRPr/>
              </a:pPr>
              <a:t>‹#›</a:t>
            </a:fld>
            <a:endParaRPr lang="pt-PT" altLang="pl-PL"/>
          </a:p>
        </p:txBody>
      </p:sp>
    </p:spTree>
    <p:extLst>
      <p:ext uri="{BB962C8B-B14F-4D97-AF65-F5344CB8AC3E}">
        <p14:creationId xmlns:p14="http://schemas.microsoft.com/office/powerpoint/2010/main" val="3891951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ytuł i tabela">
    <p:spTree>
      <p:nvGrpSpPr>
        <p:cNvPr id="1" name=""/>
        <p:cNvGrpSpPr/>
        <p:nvPr/>
      </p:nvGrpSpPr>
      <p:grpSpPr>
        <a:xfrm>
          <a:off x="0" y="0"/>
          <a:ext cx="0" cy="0"/>
          <a:chOff x="0" y="0"/>
          <a:chExt cx="0" cy="0"/>
        </a:xfrm>
      </p:grpSpPr>
      <p:sp>
        <p:nvSpPr>
          <p:cNvPr id="2" name="Tytuł 1"/>
          <p:cNvSpPr>
            <a:spLocks noGrp="1"/>
          </p:cNvSpPr>
          <p:nvPr>
            <p:ph type="title"/>
          </p:nvPr>
        </p:nvSpPr>
        <p:spPr>
          <a:xfrm>
            <a:off x="431800" y="247650"/>
            <a:ext cx="8278813" cy="742950"/>
          </a:xfrm>
        </p:spPr>
        <p:txBody>
          <a:bodyPr/>
          <a:lstStyle/>
          <a:p>
            <a:r>
              <a:rPr lang="pl-PL"/>
              <a:t>Kliknij, aby edytować styl</a:t>
            </a:r>
          </a:p>
        </p:txBody>
      </p:sp>
      <p:sp>
        <p:nvSpPr>
          <p:cNvPr id="3" name="Symbol zastępczy tabeli 2"/>
          <p:cNvSpPr>
            <a:spLocks noGrp="1"/>
          </p:cNvSpPr>
          <p:nvPr>
            <p:ph type="tbl" idx="1"/>
          </p:nvPr>
        </p:nvSpPr>
        <p:spPr>
          <a:xfrm>
            <a:off x="361950" y="1906588"/>
            <a:ext cx="8410575" cy="4479925"/>
          </a:xfrm>
        </p:spPr>
        <p:txBody>
          <a:bodyPr/>
          <a:lstStyle/>
          <a:p>
            <a:pPr lvl="0"/>
            <a:endParaRPr lang="pl-PL" noProof="0"/>
          </a:p>
        </p:txBody>
      </p:sp>
      <p:sp>
        <p:nvSpPr>
          <p:cNvPr id="4" name="Rectangle 36">
            <a:extLst>
              <a:ext uri="{FF2B5EF4-FFF2-40B4-BE49-F238E27FC236}">
                <a16:creationId xmlns:a16="http://schemas.microsoft.com/office/drawing/2014/main" id="{3D4A3910-8167-4929-B119-34D0CD711D92}"/>
              </a:ext>
            </a:extLst>
          </p:cNvPr>
          <p:cNvSpPr>
            <a:spLocks noGrp="1" noChangeArrowheads="1"/>
          </p:cNvSpPr>
          <p:nvPr>
            <p:ph type="dt" sz="half" idx="10"/>
          </p:nvPr>
        </p:nvSpPr>
        <p:spPr>
          <a:ln/>
        </p:spPr>
        <p:txBody>
          <a:bodyPr/>
          <a:lstStyle>
            <a:lvl1pPr>
              <a:defRPr/>
            </a:lvl1pPr>
          </a:lstStyle>
          <a:p>
            <a:pPr>
              <a:defRPr/>
            </a:pPr>
            <a:fld id="{C42BA8A7-427D-432A-A1A8-505CA89DB71B}" type="datetime1">
              <a:rPr lang="pt-PT" altLang="pl-PL"/>
              <a:pPr>
                <a:defRPr/>
              </a:pPr>
              <a:t>11/01/2018</a:t>
            </a:fld>
            <a:endParaRPr lang="pt-PT" altLang="pl-PL"/>
          </a:p>
        </p:txBody>
      </p:sp>
      <p:sp>
        <p:nvSpPr>
          <p:cNvPr id="5" name="Rectangle 37">
            <a:extLst>
              <a:ext uri="{FF2B5EF4-FFF2-40B4-BE49-F238E27FC236}">
                <a16:creationId xmlns:a16="http://schemas.microsoft.com/office/drawing/2014/main" id="{127AA63D-1C96-4104-BCE9-5EEE2CF887D2}"/>
              </a:ext>
            </a:extLst>
          </p:cNvPr>
          <p:cNvSpPr>
            <a:spLocks noGrp="1" noChangeArrowheads="1"/>
          </p:cNvSpPr>
          <p:nvPr>
            <p:ph type="ftr" sz="quarter" idx="11"/>
          </p:nvPr>
        </p:nvSpPr>
        <p:spPr>
          <a:ln/>
        </p:spPr>
        <p:txBody>
          <a:bodyPr/>
          <a:lstStyle>
            <a:lvl1pPr>
              <a:defRPr/>
            </a:lvl1pPr>
          </a:lstStyle>
          <a:p>
            <a:pPr>
              <a:defRPr/>
            </a:pPr>
            <a:endParaRPr lang="pt-PT" altLang="pl-PL"/>
          </a:p>
        </p:txBody>
      </p:sp>
      <p:sp>
        <p:nvSpPr>
          <p:cNvPr id="6" name="Rectangle 38">
            <a:extLst>
              <a:ext uri="{FF2B5EF4-FFF2-40B4-BE49-F238E27FC236}">
                <a16:creationId xmlns:a16="http://schemas.microsoft.com/office/drawing/2014/main" id="{CCCC49B8-FD30-410D-B014-F4E3B6142CB8}"/>
              </a:ext>
            </a:extLst>
          </p:cNvPr>
          <p:cNvSpPr>
            <a:spLocks noGrp="1" noChangeArrowheads="1"/>
          </p:cNvSpPr>
          <p:nvPr>
            <p:ph type="sldNum" sz="quarter" idx="12"/>
          </p:nvPr>
        </p:nvSpPr>
        <p:spPr>
          <a:ln/>
        </p:spPr>
        <p:txBody>
          <a:bodyPr/>
          <a:lstStyle>
            <a:lvl1pPr>
              <a:defRPr/>
            </a:lvl1pPr>
          </a:lstStyle>
          <a:p>
            <a:pPr>
              <a:defRPr/>
            </a:pPr>
            <a:fld id="{64C2BC43-27FB-42F7-A01E-0C22DEF9F756}" type="slidenum">
              <a:rPr lang="pt-PT" altLang="pl-PL"/>
              <a:pPr>
                <a:defRPr/>
              </a:pPr>
              <a:t>‹#›</a:t>
            </a:fld>
            <a:endParaRPr lang="pt-PT" altLang="pl-PL"/>
          </a:p>
        </p:txBody>
      </p:sp>
    </p:spTree>
    <p:extLst>
      <p:ext uri="{BB962C8B-B14F-4D97-AF65-F5344CB8AC3E}">
        <p14:creationId xmlns:p14="http://schemas.microsoft.com/office/powerpoint/2010/main" val="233857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36">
            <a:extLst>
              <a:ext uri="{FF2B5EF4-FFF2-40B4-BE49-F238E27FC236}">
                <a16:creationId xmlns:a16="http://schemas.microsoft.com/office/drawing/2014/main" id="{65033198-19C0-4233-87E2-C3A85B06C54F}"/>
              </a:ext>
            </a:extLst>
          </p:cNvPr>
          <p:cNvSpPr>
            <a:spLocks noGrp="1" noChangeArrowheads="1"/>
          </p:cNvSpPr>
          <p:nvPr>
            <p:ph type="dt" sz="half" idx="10"/>
          </p:nvPr>
        </p:nvSpPr>
        <p:spPr>
          <a:ln/>
        </p:spPr>
        <p:txBody>
          <a:bodyPr/>
          <a:lstStyle>
            <a:lvl1pPr>
              <a:defRPr/>
            </a:lvl1pPr>
          </a:lstStyle>
          <a:p>
            <a:pPr>
              <a:defRPr/>
            </a:pPr>
            <a:fld id="{5C4FFF00-C66C-4534-AAAD-6712777FD6EA}" type="datetime1">
              <a:rPr lang="pt-PT" altLang="pl-PL"/>
              <a:pPr>
                <a:defRPr/>
              </a:pPr>
              <a:t>11/01/2018</a:t>
            </a:fld>
            <a:endParaRPr lang="pt-PT" altLang="pl-PL"/>
          </a:p>
        </p:txBody>
      </p:sp>
      <p:sp>
        <p:nvSpPr>
          <p:cNvPr id="5" name="Rectangle 37">
            <a:extLst>
              <a:ext uri="{FF2B5EF4-FFF2-40B4-BE49-F238E27FC236}">
                <a16:creationId xmlns:a16="http://schemas.microsoft.com/office/drawing/2014/main" id="{B3750AFA-E6C4-4083-BB55-6138795333E2}"/>
              </a:ext>
            </a:extLst>
          </p:cNvPr>
          <p:cNvSpPr>
            <a:spLocks noGrp="1" noChangeArrowheads="1"/>
          </p:cNvSpPr>
          <p:nvPr>
            <p:ph type="ftr" sz="quarter" idx="11"/>
          </p:nvPr>
        </p:nvSpPr>
        <p:spPr>
          <a:ln/>
        </p:spPr>
        <p:txBody>
          <a:bodyPr/>
          <a:lstStyle>
            <a:lvl1pPr>
              <a:defRPr/>
            </a:lvl1pPr>
          </a:lstStyle>
          <a:p>
            <a:pPr>
              <a:defRPr/>
            </a:pPr>
            <a:endParaRPr lang="pt-PT" altLang="pl-PL"/>
          </a:p>
        </p:txBody>
      </p:sp>
      <p:sp>
        <p:nvSpPr>
          <p:cNvPr id="6" name="Rectangle 38">
            <a:extLst>
              <a:ext uri="{FF2B5EF4-FFF2-40B4-BE49-F238E27FC236}">
                <a16:creationId xmlns:a16="http://schemas.microsoft.com/office/drawing/2014/main" id="{F722E290-CD16-4B1B-8A84-89A611587B34}"/>
              </a:ext>
            </a:extLst>
          </p:cNvPr>
          <p:cNvSpPr>
            <a:spLocks noGrp="1" noChangeArrowheads="1"/>
          </p:cNvSpPr>
          <p:nvPr>
            <p:ph type="sldNum" sz="quarter" idx="12"/>
          </p:nvPr>
        </p:nvSpPr>
        <p:spPr>
          <a:ln/>
        </p:spPr>
        <p:txBody>
          <a:bodyPr/>
          <a:lstStyle>
            <a:lvl1pPr>
              <a:defRPr/>
            </a:lvl1pPr>
          </a:lstStyle>
          <a:p>
            <a:pPr>
              <a:defRPr/>
            </a:pPr>
            <a:fld id="{BE70E95A-859B-4F83-B4D5-1A21F0EA28DB}" type="slidenum">
              <a:rPr lang="pt-PT" altLang="pl-PL"/>
              <a:pPr>
                <a:defRPr/>
              </a:pPr>
              <a:t>‹#›</a:t>
            </a:fld>
            <a:endParaRPr lang="pt-PT" altLang="pl-PL"/>
          </a:p>
        </p:txBody>
      </p:sp>
    </p:spTree>
    <p:extLst>
      <p:ext uri="{BB962C8B-B14F-4D97-AF65-F5344CB8AC3E}">
        <p14:creationId xmlns:p14="http://schemas.microsoft.com/office/powerpoint/2010/main" val="3563786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
        <p:nvSpPr>
          <p:cNvPr id="4" name="Rectangle 36">
            <a:extLst>
              <a:ext uri="{FF2B5EF4-FFF2-40B4-BE49-F238E27FC236}">
                <a16:creationId xmlns:a16="http://schemas.microsoft.com/office/drawing/2014/main" id="{439C42A4-0D47-4081-9B53-E5B3CCF0FEA9}"/>
              </a:ext>
            </a:extLst>
          </p:cNvPr>
          <p:cNvSpPr>
            <a:spLocks noGrp="1" noChangeArrowheads="1"/>
          </p:cNvSpPr>
          <p:nvPr>
            <p:ph type="dt" sz="half" idx="10"/>
          </p:nvPr>
        </p:nvSpPr>
        <p:spPr>
          <a:ln/>
        </p:spPr>
        <p:txBody>
          <a:bodyPr/>
          <a:lstStyle>
            <a:lvl1pPr>
              <a:defRPr/>
            </a:lvl1pPr>
          </a:lstStyle>
          <a:p>
            <a:pPr>
              <a:defRPr/>
            </a:pPr>
            <a:fld id="{C9888FA3-B307-47F8-8B88-2B4A00563E9A}" type="datetime1">
              <a:rPr lang="pt-PT" altLang="pl-PL"/>
              <a:pPr>
                <a:defRPr/>
              </a:pPr>
              <a:t>11/01/2018</a:t>
            </a:fld>
            <a:endParaRPr lang="pt-PT" altLang="pl-PL"/>
          </a:p>
        </p:txBody>
      </p:sp>
      <p:sp>
        <p:nvSpPr>
          <p:cNvPr id="5" name="Rectangle 37">
            <a:extLst>
              <a:ext uri="{FF2B5EF4-FFF2-40B4-BE49-F238E27FC236}">
                <a16:creationId xmlns:a16="http://schemas.microsoft.com/office/drawing/2014/main" id="{8718B927-19BC-4541-960A-B4D6807B9696}"/>
              </a:ext>
            </a:extLst>
          </p:cNvPr>
          <p:cNvSpPr>
            <a:spLocks noGrp="1" noChangeArrowheads="1"/>
          </p:cNvSpPr>
          <p:nvPr>
            <p:ph type="ftr" sz="quarter" idx="11"/>
          </p:nvPr>
        </p:nvSpPr>
        <p:spPr>
          <a:ln/>
        </p:spPr>
        <p:txBody>
          <a:bodyPr/>
          <a:lstStyle>
            <a:lvl1pPr>
              <a:defRPr/>
            </a:lvl1pPr>
          </a:lstStyle>
          <a:p>
            <a:pPr>
              <a:defRPr/>
            </a:pPr>
            <a:endParaRPr lang="pt-PT" altLang="pl-PL"/>
          </a:p>
        </p:txBody>
      </p:sp>
      <p:sp>
        <p:nvSpPr>
          <p:cNvPr id="6" name="Rectangle 38">
            <a:extLst>
              <a:ext uri="{FF2B5EF4-FFF2-40B4-BE49-F238E27FC236}">
                <a16:creationId xmlns:a16="http://schemas.microsoft.com/office/drawing/2014/main" id="{F40B9998-79CF-4DBD-A58A-1280F05F520C}"/>
              </a:ext>
            </a:extLst>
          </p:cNvPr>
          <p:cNvSpPr>
            <a:spLocks noGrp="1" noChangeArrowheads="1"/>
          </p:cNvSpPr>
          <p:nvPr>
            <p:ph type="sldNum" sz="quarter" idx="12"/>
          </p:nvPr>
        </p:nvSpPr>
        <p:spPr>
          <a:ln/>
        </p:spPr>
        <p:txBody>
          <a:bodyPr/>
          <a:lstStyle>
            <a:lvl1pPr>
              <a:defRPr/>
            </a:lvl1pPr>
          </a:lstStyle>
          <a:p>
            <a:pPr>
              <a:defRPr/>
            </a:pPr>
            <a:fld id="{41245021-A2B5-45E2-958B-1ACE13A70429}" type="slidenum">
              <a:rPr lang="pt-PT" altLang="pl-PL"/>
              <a:pPr>
                <a:defRPr/>
              </a:pPr>
              <a:t>‹#›</a:t>
            </a:fld>
            <a:endParaRPr lang="pt-PT" altLang="pl-PL"/>
          </a:p>
        </p:txBody>
      </p:sp>
    </p:spTree>
    <p:extLst>
      <p:ext uri="{BB962C8B-B14F-4D97-AF65-F5344CB8AC3E}">
        <p14:creationId xmlns:p14="http://schemas.microsoft.com/office/powerpoint/2010/main" val="275893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361950" y="1906588"/>
            <a:ext cx="4129088" cy="4479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3438" y="1906588"/>
            <a:ext cx="4129087" cy="4479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Rectangle 36">
            <a:extLst>
              <a:ext uri="{FF2B5EF4-FFF2-40B4-BE49-F238E27FC236}">
                <a16:creationId xmlns:a16="http://schemas.microsoft.com/office/drawing/2014/main" id="{295D2376-28E7-4F5C-9D3E-CC906DD9483A}"/>
              </a:ext>
            </a:extLst>
          </p:cNvPr>
          <p:cNvSpPr>
            <a:spLocks noGrp="1" noChangeArrowheads="1"/>
          </p:cNvSpPr>
          <p:nvPr>
            <p:ph type="dt" sz="half" idx="10"/>
          </p:nvPr>
        </p:nvSpPr>
        <p:spPr>
          <a:ln/>
        </p:spPr>
        <p:txBody>
          <a:bodyPr/>
          <a:lstStyle>
            <a:lvl1pPr>
              <a:defRPr/>
            </a:lvl1pPr>
          </a:lstStyle>
          <a:p>
            <a:pPr>
              <a:defRPr/>
            </a:pPr>
            <a:fld id="{B083A14C-F5E8-425A-A365-AB714B2E8BC2}" type="datetime1">
              <a:rPr lang="pt-PT" altLang="pl-PL"/>
              <a:pPr>
                <a:defRPr/>
              </a:pPr>
              <a:t>11/01/2018</a:t>
            </a:fld>
            <a:endParaRPr lang="pt-PT" altLang="pl-PL"/>
          </a:p>
        </p:txBody>
      </p:sp>
      <p:sp>
        <p:nvSpPr>
          <p:cNvPr id="6" name="Rectangle 37">
            <a:extLst>
              <a:ext uri="{FF2B5EF4-FFF2-40B4-BE49-F238E27FC236}">
                <a16:creationId xmlns:a16="http://schemas.microsoft.com/office/drawing/2014/main" id="{7CF91E2E-B7CE-413E-BEA3-1F7DBBCBDA69}"/>
              </a:ext>
            </a:extLst>
          </p:cNvPr>
          <p:cNvSpPr>
            <a:spLocks noGrp="1" noChangeArrowheads="1"/>
          </p:cNvSpPr>
          <p:nvPr>
            <p:ph type="ftr" sz="quarter" idx="11"/>
          </p:nvPr>
        </p:nvSpPr>
        <p:spPr>
          <a:ln/>
        </p:spPr>
        <p:txBody>
          <a:bodyPr/>
          <a:lstStyle>
            <a:lvl1pPr>
              <a:defRPr/>
            </a:lvl1pPr>
          </a:lstStyle>
          <a:p>
            <a:pPr>
              <a:defRPr/>
            </a:pPr>
            <a:endParaRPr lang="pt-PT" altLang="pl-PL"/>
          </a:p>
        </p:txBody>
      </p:sp>
      <p:sp>
        <p:nvSpPr>
          <p:cNvPr id="7" name="Rectangle 38">
            <a:extLst>
              <a:ext uri="{FF2B5EF4-FFF2-40B4-BE49-F238E27FC236}">
                <a16:creationId xmlns:a16="http://schemas.microsoft.com/office/drawing/2014/main" id="{C4AC34D9-6807-424A-819A-F4826515B8DD}"/>
              </a:ext>
            </a:extLst>
          </p:cNvPr>
          <p:cNvSpPr>
            <a:spLocks noGrp="1" noChangeArrowheads="1"/>
          </p:cNvSpPr>
          <p:nvPr>
            <p:ph type="sldNum" sz="quarter" idx="12"/>
          </p:nvPr>
        </p:nvSpPr>
        <p:spPr>
          <a:ln/>
        </p:spPr>
        <p:txBody>
          <a:bodyPr/>
          <a:lstStyle>
            <a:lvl1pPr>
              <a:defRPr/>
            </a:lvl1pPr>
          </a:lstStyle>
          <a:p>
            <a:pPr>
              <a:defRPr/>
            </a:pPr>
            <a:fld id="{73B6F51C-3E37-4C70-BA60-73821B9309A1}" type="slidenum">
              <a:rPr lang="pt-PT" altLang="pl-PL"/>
              <a:pPr>
                <a:defRPr/>
              </a:pPr>
              <a:t>‹#›</a:t>
            </a:fld>
            <a:endParaRPr lang="pt-PT" altLang="pl-PL"/>
          </a:p>
        </p:txBody>
      </p:sp>
    </p:spTree>
    <p:extLst>
      <p:ext uri="{BB962C8B-B14F-4D97-AF65-F5344CB8AC3E}">
        <p14:creationId xmlns:p14="http://schemas.microsoft.com/office/powerpoint/2010/main" val="41027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Rectangle 36">
            <a:extLst>
              <a:ext uri="{FF2B5EF4-FFF2-40B4-BE49-F238E27FC236}">
                <a16:creationId xmlns:a16="http://schemas.microsoft.com/office/drawing/2014/main" id="{AD7C50A2-70C7-4EE2-BED6-DF8C6927731A}"/>
              </a:ext>
            </a:extLst>
          </p:cNvPr>
          <p:cNvSpPr>
            <a:spLocks noGrp="1" noChangeArrowheads="1"/>
          </p:cNvSpPr>
          <p:nvPr>
            <p:ph type="dt" sz="half" idx="10"/>
          </p:nvPr>
        </p:nvSpPr>
        <p:spPr>
          <a:ln/>
        </p:spPr>
        <p:txBody>
          <a:bodyPr/>
          <a:lstStyle>
            <a:lvl1pPr>
              <a:defRPr/>
            </a:lvl1pPr>
          </a:lstStyle>
          <a:p>
            <a:pPr>
              <a:defRPr/>
            </a:pPr>
            <a:fld id="{BF7516A7-1703-4D7B-91FE-F422F9CBD869}" type="datetime1">
              <a:rPr lang="pt-PT" altLang="pl-PL"/>
              <a:pPr>
                <a:defRPr/>
              </a:pPr>
              <a:t>11/01/2018</a:t>
            </a:fld>
            <a:endParaRPr lang="pt-PT" altLang="pl-PL"/>
          </a:p>
        </p:txBody>
      </p:sp>
      <p:sp>
        <p:nvSpPr>
          <p:cNvPr id="8" name="Rectangle 37">
            <a:extLst>
              <a:ext uri="{FF2B5EF4-FFF2-40B4-BE49-F238E27FC236}">
                <a16:creationId xmlns:a16="http://schemas.microsoft.com/office/drawing/2014/main" id="{CE4B0014-A419-40BC-9DF7-0774F941E77F}"/>
              </a:ext>
            </a:extLst>
          </p:cNvPr>
          <p:cNvSpPr>
            <a:spLocks noGrp="1" noChangeArrowheads="1"/>
          </p:cNvSpPr>
          <p:nvPr>
            <p:ph type="ftr" sz="quarter" idx="11"/>
          </p:nvPr>
        </p:nvSpPr>
        <p:spPr>
          <a:ln/>
        </p:spPr>
        <p:txBody>
          <a:bodyPr/>
          <a:lstStyle>
            <a:lvl1pPr>
              <a:defRPr/>
            </a:lvl1pPr>
          </a:lstStyle>
          <a:p>
            <a:pPr>
              <a:defRPr/>
            </a:pPr>
            <a:endParaRPr lang="pt-PT" altLang="pl-PL"/>
          </a:p>
        </p:txBody>
      </p:sp>
      <p:sp>
        <p:nvSpPr>
          <p:cNvPr id="9" name="Rectangle 38">
            <a:extLst>
              <a:ext uri="{FF2B5EF4-FFF2-40B4-BE49-F238E27FC236}">
                <a16:creationId xmlns:a16="http://schemas.microsoft.com/office/drawing/2014/main" id="{1ED124A5-19AF-4924-8EB4-ACFC0947C78F}"/>
              </a:ext>
            </a:extLst>
          </p:cNvPr>
          <p:cNvSpPr>
            <a:spLocks noGrp="1" noChangeArrowheads="1"/>
          </p:cNvSpPr>
          <p:nvPr>
            <p:ph type="sldNum" sz="quarter" idx="12"/>
          </p:nvPr>
        </p:nvSpPr>
        <p:spPr>
          <a:ln/>
        </p:spPr>
        <p:txBody>
          <a:bodyPr/>
          <a:lstStyle>
            <a:lvl1pPr>
              <a:defRPr/>
            </a:lvl1pPr>
          </a:lstStyle>
          <a:p>
            <a:pPr>
              <a:defRPr/>
            </a:pPr>
            <a:fld id="{2DF633DD-43F9-4FD3-9BBE-00703C82E66B}" type="slidenum">
              <a:rPr lang="pt-PT" altLang="pl-PL"/>
              <a:pPr>
                <a:defRPr/>
              </a:pPr>
              <a:t>‹#›</a:t>
            </a:fld>
            <a:endParaRPr lang="pt-PT" altLang="pl-PL"/>
          </a:p>
        </p:txBody>
      </p:sp>
    </p:spTree>
    <p:extLst>
      <p:ext uri="{BB962C8B-B14F-4D97-AF65-F5344CB8AC3E}">
        <p14:creationId xmlns:p14="http://schemas.microsoft.com/office/powerpoint/2010/main" val="188737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ylko tytuł">
    <p:spTree>
      <p:nvGrpSpPr>
        <p:cNvPr id="1" name=""/>
        <p:cNvGrpSpPr/>
        <p:nvPr/>
      </p:nvGrpSpPr>
      <p:grpSpPr>
        <a:xfrm>
          <a:off x="0" y="0"/>
          <a:ext cx="0" cy="0"/>
          <a:chOff x="0" y="0"/>
          <a:chExt cx="0" cy="0"/>
        </a:xfrm>
      </p:grpSpPr>
      <p:sp>
        <p:nvSpPr>
          <p:cNvPr id="6" name="Symbol zastępczy daty 5">
            <a:extLst>
              <a:ext uri="{FF2B5EF4-FFF2-40B4-BE49-F238E27FC236}">
                <a16:creationId xmlns:a16="http://schemas.microsoft.com/office/drawing/2014/main" id="{965F9602-A9FA-49F0-A489-0078BB866C72}"/>
              </a:ext>
            </a:extLst>
          </p:cNvPr>
          <p:cNvSpPr>
            <a:spLocks noGrp="1"/>
          </p:cNvSpPr>
          <p:nvPr>
            <p:ph type="dt" sz="half" idx="10"/>
          </p:nvPr>
        </p:nvSpPr>
        <p:spPr/>
        <p:txBody>
          <a:bodyPr/>
          <a:lstStyle/>
          <a:p>
            <a:pPr>
              <a:defRPr/>
            </a:pPr>
            <a:fld id="{59C5A590-4966-4DCF-8BA8-B7AF40A36721}" type="datetime1">
              <a:rPr lang="pt-PT" altLang="pl-PL" smtClean="0"/>
              <a:pPr>
                <a:defRPr/>
              </a:pPr>
              <a:t>11/01/2018</a:t>
            </a:fld>
            <a:endParaRPr lang="pt-PT" altLang="pl-PL"/>
          </a:p>
        </p:txBody>
      </p:sp>
      <p:sp>
        <p:nvSpPr>
          <p:cNvPr id="7" name="Symbol zastępczy stopki 6">
            <a:extLst>
              <a:ext uri="{FF2B5EF4-FFF2-40B4-BE49-F238E27FC236}">
                <a16:creationId xmlns:a16="http://schemas.microsoft.com/office/drawing/2014/main" id="{6A7227F7-8A53-49B5-A504-C6C4BF8ECA35}"/>
              </a:ext>
            </a:extLst>
          </p:cNvPr>
          <p:cNvSpPr>
            <a:spLocks noGrp="1"/>
          </p:cNvSpPr>
          <p:nvPr>
            <p:ph type="ftr" sz="quarter" idx="11"/>
          </p:nvPr>
        </p:nvSpPr>
        <p:spPr/>
        <p:txBody>
          <a:bodyPr/>
          <a:lstStyle/>
          <a:p>
            <a:pPr>
              <a:defRPr/>
            </a:pPr>
            <a:endParaRPr lang="pt-PT" altLang="pl-PL"/>
          </a:p>
        </p:txBody>
      </p:sp>
      <p:sp>
        <p:nvSpPr>
          <p:cNvPr id="8" name="Symbol zastępczy numeru slajdu 7">
            <a:extLst>
              <a:ext uri="{FF2B5EF4-FFF2-40B4-BE49-F238E27FC236}">
                <a16:creationId xmlns:a16="http://schemas.microsoft.com/office/drawing/2014/main" id="{FE0BC1B3-2B2A-473D-92A8-28D0ACD6278A}"/>
              </a:ext>
            </a:extLst>
          </p:cNvPr>
          <p:cNvSpPr>
            <a:spLocks noGrp="1"/>
          </p:cNvSpPr>
          <p:nvPr>
            <p:ph type="sldNum" sz="quarter" idx="12"/>
          </p:nvPr>
        </p:nvSpPr>
        <p:spPr/>
        <p:txBody>
          <a:bodyPr/>
          <a:lstStyle/>
          <a:p>
            <a:pPr>
              <a:defRPr/>
            </a:pPr>
            <a:fld id="{262B698F-8DDB-4FB7-BCD6-3B8E4C544447}" type="slidenum">
              <a:rPr lang="pt-PT" altLang="pl-PL" smtClean="0"/>
              <a:pPr>
                <a:defRPr/>
              </a:pPr>
              <a:t>‹#›</a:t>
            </a:fld>
            <a:endParaRPr lang="pt-PT" altLang="pl-PL"/>
          </a:p>
        </p:txBody>
      </p:sp>
      <p:sp>
        <p:nvSpPr>
          <p:cNvPr id="9" name="Tytuł 8">
            <a:extLst>
              <a:ext uri="{FF2B5EF4-FFF2-40B4-BE49-F238E27FC236}">
                <a16:creationId xmlns:a16="http://schemas.microsoft.com/office/drawing/2014/main" id="{433F3E6D-7F2C-4D64-B802-6FC71644F210}"/>
              </a:ext>
            </a:extLst>
          </p:cNvPr>
          <p:cNvSpPr>
            <a:spLocks noGrp="1"/>
          </p:cNvSpPr>
          <p:nvPr>
            <p:ph type="title"/>
          </p:nvPr>
        </p:nvSpPr>
        <p:spPr/>
        <p:txBody>
          <a:bodyPr/>
          <a:lstStyle/>
          <a:p>
            <a:r>
              <a:rPr lang="pl-PL"/>
              <a:t>Kliknij, aby edytować styl</a:t>
            </a:r>
          </a:p>
        </p:txBody>
      </p:sp>
    </p:spTree>
    <p:extLst>
      <p:ext uri="{BB962C8B-B14F-4D97-AF65-F5344CB8AC3E}">
        <p14:creationId xmlns:p14="http://schemas.microsoft.com/office/powerpoint/2010/main" val="3593208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C24B83-8913-4314-B68D-D09551D57B8C}"/>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F5A89CFF-4247-4778-A15B-444B71137ABB}"/>
              </a:ext>
            </a:extLst>
          </p:cNvPr>
          <p:cNvSpPr>
            <a:spLocks noGrp="1"/>
          </p:cNvSpPr>
          <p:nvPr>
            <p:ph type="dt" sz="half" idx="10"/>
          </p:nvPr>
        </p:nvSpPr>
        <p:spPr/>
        <p:txBody>
          <a:bodyPr/>
          <a:lstStyle/>
          <a:p>
            <a:pPr>
              <a:defRPr/>
            </a:pPr>
            <a:fld id="{59C5A590-4966-4DCF-8BA8-B7AF40A36721}" type="datetime1">
              <a:rPr lang="pt-PT" altLang="pl-PL" smtClean="0"/>
              <a:pPr>
                <a:defRPr/>
              </a:pPr>
              <a:t>11/01/2018</a:t>
            </a:fld>
            <a:endParaRPr lang="pt-PT" altLang="pl-PL"/>
          </a:p>
        </p:txBody>
      </p:sp>
      <p:sp>
        <p:nvSpPr>
          <p:cNvPr id="4" name="Symbol zastępczy stopki 3">
            <a:extLst>
              <a:ext uri="{FF2B5EF4-FFF2-40B4-BE49-F238E27FC236}">
                <a16:creationId xmlns:a16="http://schemas.microsoft.com/office/drawing/2014/main" id="{EB784455-521E-4830-9746-EFB2ACF12A0C}"/>
              </a:ext>
            </a:extLst>
          </p:cNvPr>
          <p:cNvSpPr>
            <a:spLocks noGrp="1"/>
          </p:cNvSpPr>
          <p:nvPr>
            <p:ph type="ftr" sz="quarter" idx="11"/>
          </p:nvPr>
        </p:nvSpPr>
        <p:spPr/>
        <p:txBody>
          <a:bodyPr/>
          <a:lstStyle/>
          <a:p>
            <a:pPr>
              <a:defRPr/>
            </a:pPr>
            <a:endParaRPr lang="pt-PT" altLang="pl-PL"/>
          </a:p>
        </p:txBody>
      </p:sp>
      <p:sp>
        <p:nvSpPr>
          <p:cNvPr id="5" name="Symbol zastępczy numeru slajdu 4">
            <a:extLst>
              <a:ext uri="{FF2B5EF4-FFF2-40B4-BE49-F238E27FC236}">
                <a16:creationId xmlns:a16="http://schemas.microsoft.com/office/drawing/2014/main" id="{A4EA121F-C65D-4ED5-8431-04696D27A260}"/>
              </a:ext>
            </a:extLst>
          </p:cNvPr>
          <p:cNvSpPr>
            <a:spLocks noGrp="1"/>
          </p:cNvSpPr>
          <p:nvPr>
            <p:ph type="sldNum" sz="quarter" idx="12"/>
          </p:nvPr>
        </p:nvSpPr>
        <p:spPr/>
        <p:txBody>
          <a:bodyPr/>
          <a:lstStyle/>
          <a:p>
            <a:pPr>
              <a:defRPr/>
            </a:pPr>
            <a:fld id="{262B698F-8DDB-4FB7-BCD6-3B8E4C544447}" type="slidenum">
              <a:rPr lang="pt-PT" altLang="pl-PL" smtClean="0"/>
              <a:pPr>
                <a:defRPr/>
              </a:pPr>
              <a:t>‹#›</a:t>
            </a:fld>
            <a:endParaRPr lang="pt-PT" altLang="pl-PL"/>
          </a:p>
        </p:txBody>
      </p:sp>
    </p:spTree>
    <p:extLst>
      <p:ext uri="{BB962C8B-B14F-4D97-AF65-F5344CB8AC3E}">
        <p14:creationId xmlns:p14="http://schemas.microsoft.com/office/powerpoint/2010/main" val="391604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36">
            <a:extLst>
              <a:ext uri="{FF2B5EF4-FFF2-40B4-BE49-F238E27FC236}">
                <a16:creationId xmlns:a16="http://schemas.microsoft.com/office/drawing/2014/main" id="{39DA41F3-34AC-49CA-AF3D-A5ED2C06EF50}"/>
              </a:ext>
            </a:extLst>
          </p:cNvPr>
          <p:cNvSpPr>
            <a:spLocks noGrp="1" noChangeArrowheads="1"/>
          </p:cNvSpPr>
          <p:nvPr>
            <p:ph type="dt" sz="half" idx="10"/>
          </p:nvPr>
        </p:nvSpPr>
        <p:spPr>
          <a:ln/>
        </p:spPr>
        <p:txBody>
          <a:bodyPr/>
          <a:lstStyle>
            <a:lvl1pPr>
              <a:defRPr/>
            </a:lvl1pPr>
          </a:lstStyle>
          <a:p>
            <a:pPr>
              <a:defRPr/>
            </a:pPr>
            <a:fld id="{8677FA4F-B5F4-45EE-8CA5-293E152A1E7C}" type="datetime1">
              <a:rPr lang="pt-PT" altLang="pl-PL"/>
              <a:pPr>
                <a:defRPr/>
              </a:pPr>
              <a:t>11/01/2018</a:t>
            </a:fld>
            <a:endParaRPr lang="pt-PT" altLang="pl-PL"/>
          </a:p>
        </p:txBody>
      </p:sp>
      <p:sp>
        <p:nvSpPr>
          <p:cNvPr id="3" name="Rectangle 37">
            <a:extLst>
              <a:ext uri="{FF2B5EF4-FFF2-40B4-BE49-F238E27FC236}">
                <a16:creationId xmlns:a16="http://schemas.microsoft.com/office/drawing/2014/main" id="{5F2E7D3A-7A7C-4225-B900-E9E305BB982F}"/>
              </a:ext>
            </a:extLst>
          </p:cNvPr>
          <p:cNvSpPr>
            <a:spLocks noGrp="1" noChangeArrowheads="1"/>
          </p:cNvSpPr>
          <p:nvPr>
            <p:ph type="ftr" sz="quarter" idx="11"/>
          </p:nvPr>
        </p:nvSpPr>
        <p:spPr>
          <a:ln/>
        </p:spPr>
        <p:txBody>
          <a:bodyPr/>
          <a:lstStyle>
            <a:lvl1pPr>
              <a:defRPr/>
            </a:lvl1pPr>
          </a:lstStyle>
          <a:p>
            <a:pPr>
              <a:defRPr/>
            </a:pPr>
            <a:endParaRPr lang="pt-PT" altLang="pl-PL"/>
          </a:p>
        </p:txBody>
      </p:sp>
      <p:sp>
        <p:nvSpPr>
          <p:cNvPr id="4" name="Rectangle 38">
            <a:extLst>
              <a:ext uri="{FF2B5EF4-FFF2-40B4-BE49-F238E27FC236}">
                <a16:creationId xmlns:a16="http://schemas.microsoft.com/office/drawing/2014/main" id="{E10A921A-60A5-413F-A5E3-BB2F8748CD10}"/>
              </a:ext>
            </a:extLst>
          </p:cNvPr>
          <p:cNvSpPr>
            <a:spLocks noGrp="1" noChangeArrowheads="1"/>
          </p:cNvSpPr>
          <p:nvPr>
            <p:ph type="sldNum" sz="quarter" idx="12"/>
          </p:nvPr>
        </p:nvSpPr>
        <p:spPr>
          <a:ln/>
        </p:spPr>
        <p:txBody>
          <a:bodyPr/>
          <a:lstStyle>
            <a:lvl1pPr>
              <a:defRPr/>
            </a:lvl1pPr>
          </a:lstStyle>
          <a:p>
            <a:pPr>
              <a:defRPr/>
            </a:pPr>
            <a:fld id="{0732F3DF-BC37-4FED-B928-D1D0AD0A45B7}" type="slidenum">
              <a:rPr lang="pt-PT" altLang="pl-PL"/>
              <a:pPr>
                <a:defRPr/>
              </a:pPr>
              <a:t>‹#›</a:t>
            </a:fld>
            <a:endParaRPr lang="pt-PT" altLang="pl-PL"/>
          </a:p>
        </p:txBody>
      </p:sp>
    </p:spTree>
    <p:extLst>
      <p:ext uri="{BB962C8B-B14F-4D97-AF65-F5344CB8AC3E}">
        <p14:creationId xmlns:p14="http://schemas.microsoft.com/office/powerpoint/2010/main" val="277582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Rectangle 36">
            <a:extLst>
              <a:ext uri="{FF2B5EF4-FFF2-40B4-BE49-F238E27FC236}">
                <a16:creationId xmlns:a16="http://schemas.microsoft.com/office/drawing/2014/main" id="{4CDFF87A-A15A-47AC-9256-0A55BE02702D}"/>
              </a:ext>
            </a:extLst>
          </p:cNvPr>
          <p:cNvSpPr>
            <a:spLocks noGrp="1" noChangeArrowheads="1"/>
          </p:cNvSpPr>
          <p:nvPr>
            <p:ph type="dt" sz="half" idx="10"/>
          </p:nvPr>
        </p:nvSpPr>
        <p:spPr>
          <a:ln/>
        </p:spPr>
        <p:txBody>
          <a:bodyPr/>
          <a:lstStyle>
            <a:lvl1pPr>
              <a:defRPr/>
            </a:lvl1pPr>
          </a:lstStyle>
          <a:p>
            <a:pPr>
              <a:defRPr/>
            </a:pPr>
            <a:fld id="{D0B836A3-D599-43AF-B94F-ED38CCCD9E54}" type="datetime1">
              <a:rPr lang="pt-PT" altLang="pl-PL"/>
              <a:pPr>
                <a:defRPr/>
              </a:pPr>
              <a:t>11/01/2018</a:t>
            </a:fld>
            <a:endParaRPr lang="pt-PT" altLang="pl-PL"/>
          </a:p>
        </p:txBody>
      </p:sp>
      <p:sp>
        <p:nvSpPr>
          <p:cNvPr id="6" name="Rectangle 37">
            <a:extLst>
              <a:ext uri="{FF2B5EF4-FFF2-40B4-BE49-F238E27FC236}">
                <a16:creationId xmlns:a16="http://schemas.microsoft.com/office/drawing/2014/main" id="{FD2053A3-05D8-4CD3-A694-CCD3416B2927}"/>
              </a:ext>
            </a:extLst>
          </p:cNvPr>
          <p:cNvSpPr>
            <a:spLocks noGrp="1" noChangeArrowheads="1"/>
          </p:cNvSpPr>
          <p:nvPr>
            <p:ph type="ftr" sz="quarter" idx="11"/>
          </p:nvPr>
        </p:nvSpPr>
        <p:spPr>
          <a:ln/>
        </p:spPr>
        <p:txBody>
          <a:bodyPr/>
          <a:lstStyle>
            <a:lvl1pPr>
              <a:defRPr/>
            </a:lvl1pPr>
          </a:lstStyle>
          <a:p>
            <a:pPr>
              <a:defRPr/>
            </a:pPr>
            <a:endParaRPr lang="pt-PT" altLang="pl-PL"/>
          </a:p>
        </p:txBody>
      </p:sp>
      <p:sp>
        <p:nvSpPr>
          <p:cNvPr id="7" name="Rectangle 38">
            <a:extLst>
              <a:ext uri="{FF2B5EF4-FFF2-40B4-BE49-F238E27FC236}">
                <a16:creationId xmlns:a16="http://schemas.microsoft.com/office/drawing/2014/main" id="{1A79436C-D3CA-4266-827A-415EF785D077}"/>
              </a:ext>
            </a:extLst>
          </p:cNvPr>
          <p:cNvSpPr>
            <a:spLocks noGrp="1" noChangeArrowheads="1"/>
          </p:cNvSpPr>
          <p:nvPr>
            <p:ph type="sldNum" sz="quarter" idx="12"/>
          </p:nvPr>
        </p:nvSpPr>
        <p:spPr>
          <a:ln/>
        </p:spPr>
        <p:txBody>
          <a:bodyPr/>
          <a:lstStyle>
            <a:lvl1pPr>
              <a:defRPr/>
            </a:lvl1pPr>
          </a:lstStyle>
          <a:p>
            <a:pPr>
              <a:defRPr/>
            </a:pPr>
            <a:fld id="{CC53E85B-5E4C-4B85-933E-6DAB4AC7E1F4}" type="slidenum">
              <a:rPr lang="pt-PT" altLang="pl-PL"/>
              <a:pPr>
                <a:defRPr/>
              </a:pPr>
              <a:t>‹#›</a:t>
            </a:fld>
            <a:endParaRPr lang="pt-PT" altLang="pl-PL"/>
          </a:p>
        </p:txBody>
      </p:sp>
    </p:spTree>
    <p:extLst>
      <p:ext uri="{BB962C8B-B14F-4D97-AF65-F5344CB8AC3E}">
        <p14:creationId xmlns:p14="http://schemas.microsoft.com/office/powerpoint/2010/main" val="277756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6465" name="Text Box 33">
            <a:extLst>
              <a:ext uri="{FF2B5EF4-FFF2-40B4-BE49-F238E27FC236}">
                <a16:creationId xmlns:a16="http://schemas.microsoft.com/office/drawing/2014/main" id="{12DAF90C-3A0F-403A-95AD-14FA5E916B06}"/>
              </a:ext>
            </a:extLst>
          </p:cNvPr>
          <p:cNvSpPr txBox="1">
            <a:spLocks noChangeArrowheads="1"/>
          </p:cNvSpPr>
          <p:nvPr/>
        </p:nvSpPr>
        <p:spPr bwMode="auto">
          <a:xfrm>
            <a:off x="973138" y="1143000"/>
            <a:ext cx="7485062"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1" tIns="45710" rIns="91421" bIns="45710">
            <a:spAutoFit/>
          </a:bodyPr>
          <a:lstStyle>
            <a:lvl1pPr defTabSz="915988">
              <a:defRPr>
                <a:solidFill>
                  <a:schemeClr val="tx1"/>
                </a:solidFill>
                <a:latin typeface="Arial" charset="0"/>
              </a:defRPr>
            </a:lvl1pPr>
            <a:lvl2pPr defTabSz="915988">
              <a:defRPr>
                <a:solidFill>
                  <a:schemeClr val="tx1"/>
                </a:solidFill>
                <a:latin typeface="Arial" charset="0"/>
              </a:defRPr>
            </a:lvl2pPr>
            <a:lvl3pPr marL="915988" defTabSz="915988">
              <a:defRPr>
                <a:solidFill>
                  <a:schemeClr val="tx1"/>
                </a:solidFill>
                <a:latin typeface="Arial" charset="0"/>
              </a:defRPr>
            </a:lvl3pPr>
            <a:lvl4pPr marL="1373188" defTabSz="915988">
              <a:defRPr>
                <a:solidFill>
                  <a:schemeClr val="tx1"/>
                </a:solidFill>
                <a:latin typeface="Arial" charset="0"/>
              </a:defRPr>
            </a:lvl4pPr>
            <a:lvl5pPr marL="1827213" defTabSz="915988">
              <a:defRPr>
                <a:solidFill>
                  <a:schemeClr val="tx1"/>
                </a:solidFill>
                <a:latin typeface="Arial" charset="0"/>
              </a:defRPr>
            </a:lvl5pPr>
            <a:lvl6pPr marL="2284413" defTabSz="915988" fontAlgn="base">
              <a:spcBef>
                <a:spcPct val="0"/>
              </a:spcBef>
              <a:spcAft>
                <a:spcPct val="0"/>
              </a:spcAft>
              <a:defRPr>
                <a:solidFill>
                  <a:schemeClr val="tx1"/>
                </a:solidFill>
                <a:latin typeface="Arial" charset="0"/>
              </a:defRPr>
            </a:lvl6pPr>
            <a:lvl7pPr marL="2741613" defTabSz="915988" fontAlgn="base">
              <a:spcBef>
                <a:spcPct val="0"/>
              </a:spcBef>
              <a:spcAft>
                <a:spcPct val="0"/>
              </a:spcAft>
              <a:defRPr>
                <a:solidFill>
                  <a:schemeClr val="tx1"/>
                </a:solidFill>
                <a:latin typeface="Arial" charset="0"/>
              </a:defRPr>
            </a:lvl7pPr>
            <a:lvl8pPr marL="3198813" defTabSz="915988" fontAlgn="base">
              <a:spcBef>
                <a:spcPct val="0"/>
              </a:spcBef>
              <a:spcAft>
                <a:spcPct val="0"/>
              </a:spcAft>
              <a:defRPr>
                <a:solidFill>
                  <a:schemeClr val="tx1"/>
                </a:solidFill>
                <a:latin typeface="Arial" charset="0"/>
              </a:defRPr>
            </a:lvl8pPr>
            <a:lvl9pPr marL="3656013" defTabSz="915988" fontAlgn="base">
              <a:spcBef>
                <a:spcPct val="0"/>
              </a:spcBef>
              <a:spcAft>
                <a:spcPct val="0"/>
              </a:spcAft>
              <a:defRPr>
                <a:solidFill>
                  <a:schemeClr val="tx1"/>
                </a:solidFill>
                <a:latin typeface="Arial" charset="0"/>
              </a:defRPr>
            </a:lvl9pPr>
          </a:lstStyle>
          <a:p>
            <a:pPr eaLnBrk="1" hangingPunct="1">
              <a:defRPr/>
            </a:pPr>
            <a:endParaRPr lang="en-GB" altLang="pl-PL" sz="2500" b="0">
              <a:latin typeface="Times New Roman" pitchFamily="18" charset="0"/>
            </a:endParaRPr>
          </a:p>
        </p:txBody>
      </p:sp>
      <p:sp>
        <p:nvSpPr>
          <p:cNvPr id="1027" name="Rectangle 35">
            <a:extLst>
              <a:ext uri="{FF2B5EF4-FFF2-40B4-BE49-F238E27FC236}">
                <a16:creationId xmlns:a16="http://schemas.microsoft.com/office/drawing/2014/main" id="{D05600FF-9551-4BB1-8A64-EDC32BAC0899}"/>
              </a:ext>
            </a:extLst>
          </p:cNvPr>
          <p:cNvSpPr>
            <a:spLocks noGrp="1" noChangeArrowheads="1"/>
          </p:cNvSpPr>
          <p:nvPr>
            <p:ph type="body" idx="1"/>
          </p:nvPr>
        </p:nvSpPr>
        <p:spPr bwMode="auto">
          <a:xfrm>
            <a:off x="361950" y="1906588"/>
            <a:ext cx="8410575" cy="447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PT" altLang="pl-PL"/>
              <a:t>Click to edit Master text styles</a:t>
            </a:r>
          </a:p>
          <a:p>
            <a:pPr lvl="1"/>
            <a:r>
              <a:rPr lang="pt-PT" altLang="pl-PL"/>
              <a:t>Second level</a:t>
            </a:r>
          </a:p>
          <a:p>
            <a:pPr lvl="2"/>
            <a:r>
              <a:rPr lang="pt-PT" altLang="pl-PL"/>
              <a:t>Third level</a:t>
            </a:r>
          </a:p>
          <a:p>
            <a:pPr lvl="3"/>
            <a:r>
              <a:rPr lang="pt-PT" altLang="pl-PL"/>
              <a:t>Fourth level</a:t>
            </a:r>
          </a:p>
        </p:txBody>
      </p:sp>
      <p:sp>
        <p:nvSpPr>
          <p:cNvPr id="146468" name="Rectangle 36">
            <a:extLst>
              <a:ext uri="{FF2B5EF4-FFF2-40B4-BE49-F238E27FC236}">
                <a16:creationId xmlns:a16="http://schemas.microsoft.com/office/drawing/2014/main" id="{CC3B0861-D8CC-43F1-ACAB-C0A3F9F85314}"/>
              </a:ext>
            </a:extLst>
          </p:cNvPr>
          <p:cNvSpPr>
            <a:spLocks noGrp="1" noChangeArrowheads="1"/>
          </p:cNvSpPr>
          <p:nvPr>
            <p:ph type="dt" sz="half" idx="2"/>
          </p:nvPr>
        </p:nvSpPr>
        <p:spPr bwMode="auto">
          <a:xfrm>
            <a:off x="434975" y="6638925"/>
            <a:ext cx="1662113" cy="12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8000" tIns="10800" rIns="18000" bIns="10800" numCol="1" anchor="ctr" anchorCtr="0" compatLnSpc="1">
            <a:prstTxWarp prst="textNoShape">
              <a:avLst/>
            </a:prstTxWarp>
          </a:bodyPr>
          <a:lstStyle>
            <a:lvl1pPr eaLnBrk="1" hangingPunct="1">
              <a:defRPr sz="800" b="0">
                <a:solidFill>
                  <a:srgbClr val="777777"/>
                </a:solidFill>
              </a:defRPr>
            </a:lvl1pPr>
          </a:lstStyle>
          <a:p>
            <a:pPr>
              <a:defRPr/>
            </a:pPr>
            <a:fld id="{59C5A590-4966-4DCF-8BA8-B7AF40A36721}" type="datetime1">
              <a:rPr lang="pt-PT" altLang="pl-PL"/>
              <a:pPr>
                <a:defRPr/>
              </a:pPr>
              <a:t>11/01/2018</a:t>
            </a:fld>
            <a:endParaRPr lang="pt-PT" altLang="pl-PL"/>
          </a:p>
        </p:txBody>
      </p:sp>
      <p:sp>
        <p:nvSpPr>
          <p:cNvPr id="146469" name="Rectangle 37">
            <a:extLst>
              <a:ext uri="{FF2B5EF4-FFF2-40B4-BE49-F238E27FC236}">
                <a16:creationId xmlns:a16="http://schemas.microsoft.com/office/drawing/2014/main" id="{D32B583B-C637-470A-92BA-D4FC29EEBC1F}"/>
              </a:ext>
            </a:extLst>
          </p:cNvPr>
          <p:cNvSpPr>
            <a:spLocks noGrp="1" noChangeArrowheads="1"/>
          </p:cNvSpPr>
          <p:nvPr>
            <p:ph type="ftr" sz="quarter" idx="3"/>
          </p:nvPr>
        </p:nvSpPr>
        <p:spPr bwMode="auto">
          <a:xfrm>
            <a:off x="3048000" y="6638925"/>
            <a:ext cx="5178425" cy="12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8000" tIns="10800" rIns="18000" bIns="10800" numCol="1" anchor="ctr" anchorCtr="0" compatLnSpc="1">
            <a:prstTxWarp prst="textNoShape">
              <a:avLst/>
            </a:prstTxWarp>
          </a:bodyPr>
          <a:lstStyle>
            <a:lvl1pPr eaLnBrk="1" hangingPunct="1">
              <a:defRPr sz="800" b="0">
                <a:solidFill>
                  <a:srgbClr val="777777"/>
                </a:solidFill>
              </a:defRPr>
            </a:lvl1pPr>
          </a:lstStyle>
          <a:p>
            <a:pPr>
              <a:defRPr/>
            </a:pPr>
            <a:endParaRPr lang="pt-PT" altLang="pl-PL"/>
          </a:p>
        </p:txBody>
      </p:sp>
      <p:sp>
        <p:nvSpPr>
          <p:cNvPr id="146470" name="Rectangle 38">
            <a:extLst>
              <a:ext uri="{FF2B5EF4-FFF2-40B4-BE49-F238E27FC236}">
                <a16:creationId xmlns:a16="http://schemas.microsoft.com/office/drawing/2014/main" id="{63B7AB50-9941-47F0-BB1C-89F4DA05F624}"/>
              </a:ext>
            </a:extLst>
          </p:cNvPr>
          <p:cNvSpPr>
            <a:spLocks noGrp="1" noChangeArrowheads="1"/>
          </p:cNvSpPr>
          <p:nvPr>
            <p:ph type="sldNum" sz="quarter" idx="4"/>
          </p:nvPr>
        </p:nvSpPr>
        <p:spPr bwMode="auto">
          <a:xfrm>
            <a:off x="8845550" y="6548438"/>
            <a:ext cx="29845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10800" rIns="18000" bIns="10800" numCol="1" anchor="ctr" anchorCtr="0" compatLnSpc="1">
            <a:prstTxWarp prst="textNoShape">
              <a:avLst/>
            </a:prstTxWarp>
          </a:bodyPr>
          <a:lstStyle>
            <a:lvl1pPr algn="ctr" eaLnBrk="1" hangingPunct="1">
              <a:defRPr sz="800" b="0" smtClean="0">
                <a:solidFill>
                  <a:srgbClr val="CD0067"/>
                </a:solidFill>
              </a:defRPr>
            </a:lvl1pPr>
          </a:lstStyle>
          <a:p>
            <a:pPr>
              <a:defRPr/>
            </a:pPr>
            <a:fld id="{262B698F-8DDB-4FB7-BCD6-3B8E4C544447}" type="slidenum">
              <a:rPr lang="pt-PT" altLang="pl-PL"/>
              <a:pPr>
                <a:defRPr/>
              </a:pPr>
              <a:t>‹#›</a:t>
            </a:fld>
            <a:endParaRPr lang="pt-PT" altLang="pl-PL"/>
          </a:p>
        </p:txBody>
      </p:sp>
      <p:sp>
        <p:nvSpPr>
          <p:cNvPr id="1031" name="Rectangle 165">
            <a:extLst>
              <a:ext uri="{FF2B5EF4-FFF2-40B4-BE49-F238E27FC236}">
                <a16:creationId xmlns:a16="http://schemas.microsoft.com/office/drawing/2014/main" id="{BD9CCB53-BE8A-457B-8D5E-8DFD1A6A7788}"/>
              </a:ext>
            </a:extLst>
          </p:cNvPr>
          <p:cNvSpPr>
            <a:spLocks noChangeArrowheads="1"/>
          </p:cNvSpPr>
          <p:nvPr/>
        </p:nvSpPr>
        <p:spPr bwMode="auto">
          <a:xfrm>
            <a:off x="3354388" y="0"/>
            <a:ext cx="5789612" cy="1397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82800" anchor="ctr"/>
          <a:lstStyle>
            <a:lvl1pPr eaLnBrk="0" hangingPunct="0">
              <a:defRPr sz="2000" b="1">
                <a:solidFill>
                  <a:schemeClr val="tx1"/>
                </a:solidFill>
                <a:latin typeface="Trebuchet MS" pitchFamily="34" charset="0"/>
              </a:defRPr>
            </a:lvl1pPr>
            <a:lvl2pPr marL="742950" indent="-285750" eaLnBrk="0" hangingPunct="0">
              <a:defRPr sz="2000" b="1">
                <a:solidFill>
                  <a:schemeClr val="tx1"/>
                </a:solidFill>
                <a:latin typeface="Trebuchet MS" pitchFamily="34" charset="0"/>
              </a:defRPr>
            </a:lvl2pPr>
            <a:lvl3pPr marL="1143000" indent="-228600" eaLnBrk="0" hangingPunct="0">
              <a:defRPr sz="2000" b="1">
                <a:solidFill>
                  <a:schemeClr val="tx1"/>
                </a:solidFill>
                <a:latin typeface="Trebuchet MS" pitchFamily="34" charset="0"/>
              </a:defRPr>
            </a:lvl3pPr>
            <a:lvl4pPr marL="1600200" indent="-228600" eaLnBrk="0" hangingPunct="0">
              <a:defRPr sz="2000" b="1">
                <a:solidFill>
                  <a:schemeClr val="tx1"/>
                </a:solidFill>
                <a:latin typeface="Trebuchet MS" pitchFamily="34" charset="0"/>
              </a:defRPr>
            </a:lvl4pPr>
            <a:lvl5pPr marL="2057400" indent="-228600" eaLnBrk="0" hangingPunct="0">
              <a:defRPr sz="2000" b="1">
                <a:solidFill>
                  <a:schemeClr val="tx1"/>
                </a:solidFill>
                <a:latin typeface="Trebuchet MS" pitchFamily="34" charset="0"/>
              </a:defRPr>
            </a:lvl5pPr>
            <a:lvl6pPr marL="2514600" indent="-228600" eaLnBrk="0" fontAlgn="base" hangingPunct="0">
              <a:spcBef>
                <a:spcPct val="0"/>
              </a:spcBef>
              <a:spcAft>
                <a:spcPct val="0"/>
              </a:spcAft>
              <a:defRPr sz="2000" b="1">
                <a:solidFill>
                  <a:schemeClr val="tx1"/>
                </a:solidFill>
                <a:latin typeface="Trebuchet MS" pitchFamily="34" charset="0"/>
              </a:defRPr>
            </a:lvl6pPr>
            <a:lvl7pPr marL="2971800" indent="-228600" eaLnBrk="0" fontAlgn="base" hangingPunct="0">
              <a:spcBef>
                <a:spcPct val="0"/>
              </a:spcBef>
              <a:spcAft>
                <a:spcPct val="0"/>
              </a:spcAft>
              <a:defRPr sz="2000" b="1">
                <a:solidFill>
                  <a:schemeClr val="tx1"/>
                </a:solidFill>
                <a:latin typeface="Trebuchet MS" pitchFamily="34" charset="0"/>
              </a:defRPr>
            </a:lvl7pPr>
            <a:lvl8pPr marL="3429000" indent="-228600" eaLnBrk="0" fontAlgn="base" hangingPunct="0">
              <a:spcBef>
                <a:spcPct val="0"/>
              </a:spcBef>
              <a:spcAft>
                <a:spcPct val="0"/>
              </a:spcAft>
              <a:defRPr sz="2000" b="1">
                <a:solidFill>
                  <a:schemeClr val="tx1"/>
                </a:solidFill>
                <a:latin typeface="Trebuchet MS" pitchFamily="34" charset="0"/>
              </a:defRPr>
            </a:lvl8pPr>
            <a:lvl9pPr marL="3886200" indent="-228600" eaLnBrk="0" fontAlgn="base" hangingPunct="0">
              <a:spcBef>
                <a:spcPct val="0"/>
              </a:spcBef>
              <a:spcAft>
                <a:spcPct val="0"/>
              </a:spcAft>
              <a:defRPr sz="2000" b="1">
                <a:solidFill>
                  <a:schemeClr val="tx1"/>
                </a:solidFill>
                <a:latin typeface="Trebuchet MS" pitchFamily="34" charset="0"/>
              </a:defRPr>
            </a:lvl9pPr>
          </a:lstStyle>
          <a:p>
            <a:pPr algn="r" eaLnBrk="1" hangingPunct="1">
              <a:spcAft>
                <a:spcPct val="50000"/>
              </a:spcAft>
              <a:defRPr/>
            </a:pPr>
            <a:r>
              <a:rPr lang="pl-PL" altLang="pl-PL" sz="900" dirty="0">
                <a:solidFill>
                  <a:schemeClr val="tx2"/>
                </a:solidFill>
              </a:rPr>
              <a:t>#</a:t>
            </a:r>
            <a:r>
              <a:rPr lang="pl-PL" altLang="pl-PL" sz="900" dirty="0" err="1">
                <a:solidFill>
                  <a:schemeClr val="tx2"/>
                </a:solidFill>
              </a:rPr>
              <a:t>finanseprzyszlosci</a:t>
            </a:r>
            <a:endParaRPr lang="pl-PL" altLang="pl-PL" sz="900" dirty="0">
              <a:solidFill>
                <a:schemeClr val="tx2"/>
              </a:solidFill>
            </a:endParaRPr>
          </a:p>
        </p:txBody>
      </p:sp>
      <p:sp>
        <p:nvSpPr>
          <p:cNvPr id="1032" name="Rectangle 238">
            <a:extLst>
              <a:ext uri="{FF2B5EF4-FFF2-40B4-BE49-F238E27FC236}">
                <a16:creationId xmlns:a16="http://schemas.microsoft.com/office/drawing/2014/main" id="{14ACB9E9-D0AB-478E-9841-4DE2A1B72AE7}"/>
              </a:ext>
            </a:extLst>
          </p:cNvPr>
          <p:cNvSpPr>
            <a:spLocks noGrp="1" noChangeArrowheads="1"/>
          </p:cNvSpPr>
          <p:nvPr>
            <p:ph type="title"/>
          </p:nvPr>
        </p:nvSpPr>
        <p:spPr bwMode="auto">
          <a:xfrm>
            <a:off x="431800" y="247650"/>
            <a:ext cx="8278813"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pl-PL" altLang="pl-PL"/>
              <a:t>Slide title</a:t>
            </a:r>
            <a:endParaRPr lang="pt-PT" altLang="pl-PL"/>
          </a:p>
        </p:txBody>
      </p:sp>
      <p:sp>
        <p:nvSpPr>
          <p:cNvPr id="1033" name="Line 239">
            <a:extLst>
              <a:ext uri="{FF2B5EF4-FFF2-40B4-BE49-F238E27FC236}">
                <a16:creationId xmlns:a16="http://schemas.microsoft.com/office/drawing/2014/main" id="{BDCF25D8-3E6F-40D6-B170-536E6BC9A43B}"/>
              </a:ext>
            </a:extLst>
          </p:cNvPr>
          <p:cNvSpPr>
            <a:spLocks noChangeShapeType="1"/>
          </p:cNvSpPr>
          <p:nvPr/>
        </p:nvSpPr>
        <p:spPr bwMode="auto">
          <a:xfrm>
            <a:off x="304800" y="134938"/>
            <a:ext cx="0" cy="1524000"/>
          </a:xfrm>
          <a:prstGeom prst="line">
            <a:avLst/>
          </a:prstGeom>
          <a:noFill/>
          <a:ln w="63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l-PL"/>
          </a:p>
        </p:txBody>
      </p:sp>
      <p:sp>
        <p:nvSpPr>
          <p:cNvPr id="1034" name="Line 240">
            <a:extLst>
              <a:ext uri="{FF2B5EF4-FFF2-40B4-BE49-F238E27FC236}">
                <a16:creationId xmlns:a16="http://schemas.microsoft.com/office/drawing/2014/main" id="{1D8E912C-0413-44AF-BDA9-783C3CC6DEC1}"/>
              </a:ext>
            </a:extLst>
          </p:cNvPr>
          <p:cNvSpPr>
            <a:spLocks noChangeShapeType="1"/>
          </p:cNvSpPr>
          <p:nvPr/>
        </p:nvSpPr>
        <p:spPr bwMode="auto">
          <a:xfrm>
            <a:off x="0" y="1052513"/>
            <a:ext cx="5789613" cy="0"/>
          </a:xfrm>
          <a:prstGeom prst="line">
            <a:avLst/>
          </a:prstGeom>
          <a:noFill/>
          <a:ln w="63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l-PL"/>
          </a:p>
        </p:txBody>
      </p:sp>
      <p:sp>
        <p:nvSpPr>
          <p:cNvPr id="1035" name="Line 241">
            <a:extLst>
              <a:ext uri="{FF2B5EF4-FFF2-40B4-BE49-F238E27FC236}">
                <a16:creationId xmlns:a16="http://schemas.microsoft.com/office/drawing/2014/main" id="{6E5AD1DE-6360-4892-A75B-FA76AF63AC79}"/>
              </a:ext>
            </a:extLst>
          </p:cNvPr>
          <p:cNvSpPr>
            <a:spLocks noChangeShapeType="1"/>
          </p:cNvSpPr>
          <p:nvPr/>
        </p:nvSpPr>
        <p:spPr bwMode="auto">
          <a:xfrm>
            <a:off x="3046413" y="6462713"/>
            <a:ext cx="6094412" cy="0"/>
          </a:xfrm>
          <a:prstGeom prst="line">
            <a:avLst/>
          </a:prstGeom>
          <a:noFill/>
          <a:ln w="63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l-PL"/>
          </a:p>
        </p:txBody>
      </p:sp>
      <p:sp>
        <p:nvSpPr>
          <p:cNvPr id="1036" name="Line 242">
            <a:extLst>
              <a:ext uri="{FF2B5EF4-FFF2-40B4-BE49-F238E27FC236}">
                <a16:creationId xmlns:a16="http://schemas.microsoft.com/office/drawing/2014/main" id="{0E526503-2990-4F07-84DB-4C6A7C33E67A}"/>
              </a:ext>
            </a:extLst>
          </p:cNvPr>
          <p:cNvSpPr>
            <a:spLocks noChangeShapeType="1"/>
          </p:cNvSpPr>
          <p:nvPr/>
        </p:nvSpPr>
        <p:spPr bwMode="auto">
          <a:xfrm>
            <a:off x="8842375" y="3421063"/>
            <a:ext cx="0" cy="34290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l-PL"/>
          </a:p>
        </p:txBody>
      </p:sp>
      <p:graphicFrame>
        <p:nvGraphicFramePr>
          <p:cNvPr id="1037" name="Object 243">
            <a:extLst>
              <a:ext uri="{FF2B5EF4-FFF2-40B4-BE49-F238E27FC236}">
                <a16:creationId xmlns:a16="http://schemas.microsoft.com/office/drawing/2014/main" id="{1722166E-3B18-4023-85A6-863C0541B8BE}"/>
              </a:ext>
            </a:extLst>
          </p:cNvPr>
          <p:cNvGraphicFramePr>
            <a:graphicFrameLocks noChangeAspect="1"/>
          </p:cNvGraphicFramePr>
          <p:nvPr/>
        </p:nvGraphicFramePr>
        <p:xfrm>
          <a:off x="8382000" y="6465888"/>
          <a:ext cx="477838" cy="392112"/>
        </p:xfrm>
        <a:graphic>
          <a:graphicData uri="http://schemas.openxmlformats.org/presentationml/2006/ole">
            <mc:AlternateContent xmlns:mc="http://schemas.openxmlformats.org/markup-compatibility/2006">
              <mc:Choice xmlns:v="urn:schemas-microsoft-com:vml" Requires="v">
                <p:oleObj spid="_x0000_s1158" name="Obraz - mapa bitowa" r:id="rId16" imgW="2809524" imgH="2305372" progId="Paint.Picture">
                  <p:embed/>
                </p:oleObj>
              </mc:Choice>
              <mc:Fallback>
                <p:oleObj name="Obraz - mapa bitowa" r:id="rId16" imgW="2809524" imgH="2305372" progId="Paint.Picture">
                  <p:embed/>
                  <p:pic>
                    <p:nvPicPr>
                      <p:cNvPr id="0" name="Object 24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382000" y="6465888"/>
                        <a:ext cx="477838" cy="39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709" r:id="rId1"/>
    <p:sldLayoutId id="2147483698" r:id="rId2"/>
    <p:sldLayoutId id="2147483699" r:id="rId3"/>
    <p:sldLayoutId id="2147483700" r:id="rId4"/>
    <p:sldLayoutId id="2147483701" r:id="rId5"/>
    <p:sldLayoutId id="2147483702" r:id="rId6"/>
    <p:sldLayoutId id="2147483710" r:id="rId7"/>
    <p:sldLayoutId id="2147483703" r:id="rId8"/>
    <p:sldLayoutId id="2147483704" r:id="rId9"/>
    <p:sldLayoutId id="2147483705" r:id="rId10"/>
    <p:sldLayoutId id="2147483706" r:id="rId11"/>
    <p:sldLayoutId id="2147483707" r:id="rId12"/>
    <p:sldLayoutId id="2147483708" r:id="rId13"/>
  </p:sldLayoutIdLst>
  <p:hf hdr="0" ftr="0"/>
  <p:txStyles>
    <p:titleStyle>
      <a:lvl1pPr algn="l" defTabSz="915988" rtl="0" eaLnBrk="0" fontAlgn="base" hangingPunct="0">
        <a:spcBef>
          <a:spcPct val="0"/>
        </a:spcBef>
        <a:spcAft>
          <a:spcPct val="0"/>
        </a:spcAft>
        <a:defRPr sz="2400">
          <a:solidFill>
            <a:schemeClr val="tx1"/>
          </a:solidFill>
          <a:latin typeface="+mj-lt"/>
          <a:ea typeface="+mj-ea"/>
          <a:cs typeface="+mj-cs"/>
        </a:defRPr>
      </a:lvl1pPr>
      <a:lvl2pPr algn="l" defTabSz="915988" rtl="0" eaLnBrk="0" fontAlgn="base" hangingPunct="0">
        <a:spcBef>
          <a:spcPct val="0"/>
        </a:spcBef>
        <a:spcAft>
          <a:spcPct val="0"/>
        </a:spcAft>
        <a:defRPr sz="2400">
          <a:solidFill>
            <a:schemeClr val="tx1"/>
          </a:solidFill>
          <a:latin typeface="Trebuchet MS" pitchFamily="34" charset="0"/>
        </a:defRPr>
      </a:lvl2pPr>
      <a:lvl3pPr algn="l" defTabSz="915988" rtl="0" eaLnBrk="0" fontAlgn="base" hangingPunct="0">
        <a:spcBef>
          <a:spcPct val="0"/>
        </a:spcBef>
        <a:spcAft>
          <a:spcPct val="0"/>
        </a:spcAft>
        <a:defRPr sz="2400">
          <a:solidFill>
            <a:schemeClr val="tx1"/>
          </a:solidFill>
          <a:latin typeface="Trebuchet MS" pitchFamily="34" charset="0"/>
        </a:defRPr>
      </a:lvl3pPr>
      <a:lvl4pPr algn="l" defTabSz="915988" rtl="0" eaLnBrk="0" fontAlgn="base" hangingPunct="0">
        <a:spcBef>
          <a:spcPct val="0"/>
        </a:spcBef>
        <a:spcAft>
          <a:spcPct val="0"/>
        </a:spcAft>
        <a:defRPr sz="2400">
          <a:solidFill>
            <a:schemeClr val="tx1"/>
          </a:solidFill>
          <a:latin typeface="Trebuchet MS" pitchFamily="34" charset="0"/>
        </a:defRPr>
      </a:lvl4pPr>
      <a:lvl5pPr algn="l" defTabSz="915988" rtl="0" eaLnBrk="0" fontAlgn="base" hangingPunct="0">
        <a:spcBef>
          <a:spcPct val="0"/>
        </a:spcBef>
        <a:spcAft>
          <a:spcPct val="0"/>
        </a:spcAft>
        <a:defRPr sz="2400">
          <a:solidFill>
            <a:schemeClr val="tx1"/>
          </a:solidFill>
          <a:latin typeface="Trebuchet MS" pitchFamily="34" charset="0"/>
        </a:defRPr>
      </a:lvl5pPr>
      <a:lvl6pPr marL="457200" algn="l" defTabSz="915988" rtl="0" fontAlgn="base">
        <a:spcBef>
          <a:spcPct val="0"/>
        </a:spcBef>
        <a:spcAft>
          <a:spcPct val="0"/>
        </a:spcAft>
        <a:defRPr sz="2400">
          <a:solidFill>
            <a:schemeClr val="tx1"/>
          </a:solidFill>
          <a:latin typeface="Trebuchet MS" pitchFamily="34" charset="0"/>
        </a:defRPr>
      </a:lvl6pPr>
      <a:lvl7pPr marL="914400" algn="l" defTabSz="915988" rtl="0" fontAlgn="base">
        <a:spcBef>
          <a:spcPct val="0"/>
        </a:spcBef>
        <a:spcAft>
          <a:spcPct val="0"/>
        </a:spcAft>
        <a:defRPr sz="2400">
          <a:solidFill>
            <a:schemeClr val="tx1"/>
          </a:solidFill>
          <a:latin typeface="Trebuchet MS" pitchFamily="34" charset="0"/>
        </a:defRPr>
      </a:lvl7pPr>
      <a:lvl8pPr marL="1371600" algn="l" defTabSz="915988" rtl="0" fontAlgn="base">
        <a:spcBef>
          <a:spcPct val="0"/>
        </a:spcBef>
        <a:spcAft>
          <a:spcPct val="0"/>
        </a:spcAft>
        <a:defRPr sz="2400">
          <a:solidFill>
            <a:schemeClr val="tx1"/>
          </a:solidFill>
          <a:latin typeface="Trebuchet MS" pitchFamily="34" charset="0"/>
        </a:defRPr>
      </a:lvl8pPr>
      <a:lvl9pPr marL="1828800" algn="l" defTabSz="915988" rtl="0" fontAlgn="base">
        <a:spcBef>
          <a:spcPct val="0"/>
        </a:spcBef>
        <a:spcAft>
          <a:spcPct val="0"/>
        </a:spcAft>
        <a:defRPr sz="2400">
          <a:solidFill>
            <a:schemeClr val="tx1"/>
          </a:solidFill>
          <a:latin typeface="Trebuchet MS" pitchFamily="34" charset="0"/>
        </a:defRPr>
      </a:lvl9pPr>
    </p:titleStyle>
    <p:bodyStyle>
      <a:lvl1pPr algn="l" defTabSz="915988" rtl="0" eaLnBrk="0" fontAlgn="base" hangingPunct="0">
        <a:spcBef>
          <a:spcPct val="20000"/>
        </a:spcBef>
        <a:spcAft>
          <a:spcPct val="0"/>
        </a:spcAft>
        <a:buClr>
          <a:srgbClr val="CD0067"/>
        </a:buClr>
        <a:buFont typeface="Wingdings" panose="05000000000000000000" pitchFamily="2" charset="2"/>
        <a:defRPr sz="1600">
          <a:solidFill>
            <a:schemeClr val="tx1"/>
          </a:solidFill>
          <a:latin typeface="+mn-lt"/>
          <a:ea typeface="+mn-ea"/>
          <a:cs typeface="+mn-cs"/>
        </a:defRPr>
      </a:lvl1pPr>
      <a:lvl2pPr marL="379413" indent="-188913" algn="l" defTabSz="915988" rtl="0" eaLnBrk="0" fontAlgn="base" hangingPunct="0">
        <a:spcBef>
          <a:spcPct val="20000"/>
        </a:spcBef>
        <a:spcAft>
          <a:spcPct val="0"/>
        </a:spcAft>
        <a:buClr>
          <a:srgbClr val="CD0067"/>
        </a:buClr>
        <a:buFont typeface="Wingdings" panose="05000000000000000000" pitchFamily="2" charset="2"/>
        <a:buChar char="§"/>
        <a:defRPr sz="1600">
          <a:solidFill>
            <a:schemeClr val="tx1"/>
          </a:solidFill>
          <a:latin typeface="+mn-lt"/>
        </a:defRPr>
      </a:lvl2pPr>
      <a:lvl3pPr marL="758825" indent="-185738" algn="l" defTabSz="915988" rtl="0" eaLnBrk="0" fontAlgn="base" hangingPunct="0">
        <a:spcBef>
          <a:spcPct val="20000"/>
        </a:spcBef>
        <a:spcAft>
          <a:spcPct val="0"/>
        </a:spcAft>
        <a:buClr>
          <a:srgbClr val="CD0067"/>
        </a:buClr>
        <a:buFont typeface="Wingdings" panose="05000000000000000000" pitchFamily="2" charset="2"/>
        <a:buChar char="§"/>
        <a:defRPr sz="1600">
          <a:solidFill>
            <a:schemeClr val="tx1"/>
          </a:solidFill>
          <a:latin typeface="+mn-lt"/>
        </a:defRPr>
      </a:lvl3pPr>
      <a:lvl4pPr marL="1146175" indent="-193675" algn="l" defTabSz="915988" rtl="0" eaLnBrk="0" fontAlgn="base" hangingPunct="0">
        <a:spcBef>
          <a:spcPct val="20000"/>
        </a:spcBef>
        <a:spcAft>
          <a:spcPct val="0"/>
        </a:spcAft>
        <a:buClr>
          <a:srgbClr val="CD0067"/>
        </a:buClr>
        <a:buFont typeface="Wingdings" panose="05000000000000000000" pitchFamily="2" charset="2"/>
        <a:buChar char="§"/>
        <a:defRPr sz="1600">
          <a:solidFill>
            <a:schemeClr val="tx1"/>
          </a:solidFill>
          <a:latin typeface="+mn-lt"/>
        </a:defRPr>
      </a:lvl4pPr>
      <a:lvl5pPr marL="1817688" indent="-193675" algn="l" defTabSz="915988" rtl="0" eaLnBrk="0" fontAlgn="base" hangingPunct="0">
        <a:spcBef>
          <a:spcPct val="20000"/>
        </a:spcBef>
        <a:spcAft>
          <a:spcPct val="0"/>
        </a:spcAft>
        <a:buClr>
          <a:srgbClr val="CD0067"/>
        </a:buClr>
        <a:buFont typeface="Wingdings" panose="05000000000000000000" pitchFamily="2" charset="2"/>
        <a:defRPr sz="1600">
          <a:solidFill>
            <a:schemeClr val="tx1"/>
          </a:solidFill>
          <a:latin typeface="+mn-lt"/>
        </a:defRPr>
      </a:lvl5pPr>
      <a:lvl6pPr marL="2274888" indent="-193675" algn="l" defTabSz="915988" rtl="0" fontAlgn="base">
        <a:spcBef>
          <a:spcPct val="20000"/>
        </a:spcBef>
        <a:spcAft>
          <a:spcPct val="0"/>
        </a:spcAft>
        <a:buClr>
          <a:srgbClr val="CD0067"/>
        </a:buClr>
        <a:buFont typeface="Wingdings" pitchFamily="2" charset="2"/>
        <a:defRPr sz="1600">
          <a:solidFill>
            <a:schemeClr val="tx1"/>
          </a:solidFill>
          <a:latin typeface="+mn-lt"/>
        </a:defRPr>
      </a:lvl6pPr>
      <a:lvl7pPr marL="2732088" indent="-193675" algn="l" defTabSz="915988" rtl="0" fontAlgn="base">
        <a:spcBef>
          <a:spcPct val="20000"/>
        </a:spcBef>
        <a:spcAft>
          <a:spcPct val="0"/>
        </a:spcAft>
        <a:buClr>
          <a:srgbClr val="CD0067"/>
        </a:buClr>
        <a:buFont typeface="Wingdings" pitchFamily="2" charset="2"/>
        <a:defRPr sz="1600">
          <a:solidFill>
            <a:schemeClr val="tx1"/>
          </a:solidFill>
          <a:latin typeface="+mn-lt"/>
        </a:defRPr>
      </a:lvl7pPr>
      <a:lvl8pPr marL="3189288" indent="-193675" algn="l" defTabSz="915988" rtl="0" fontAlgn="base">
        <a:spcBef>
          <a:spcPct val="20000"/>
        </a:spcBef>
        <a:spcAft>
          <a:spcPct val="0"/>
        </a:spcAft>
        <a:buClr>
          <a:srgbClr val="CD0067"/>
        </a:buClr>
        <a:buFont typeface="Wingdings" pitchFamily="2" charset="2"/>
        <a:defRPr sz="1600">
          <a:solidFill>
            <a:schemeClr val="tx1"/>
          </a:solidFill>
          <a:latin typeface="+mn-lt"/>
        </a:defRPr>
      </a:lvl8pPr>
      <a:lvl9pPr marL="3646488" indent="-193675" algn="l" defTabSz="915988" rtl="0" fontAlgn="base">
        <a:spcBef>
          <a:spcPct val="20000"/>
        </a:spcBef>
        <a:spcAft>
          <a:spcPct val="0"/>
        </a:spcAft>
        <a:buClr>
          <a:srgbClr val="CD0067"/>
        </a:buClr>
        <a:buFont typeface="Wingdings" pitchFamily="2" charset="2"/>
        <a:defRPr sz="16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svg"/><Relationship Id="rId3" Type="http://schemas.openxmlformats.org/officeDocument/2006/relationships/chart" Target="../charts/chart7.xml"/><Relationship Id="rId7" Type="http://schemas.openxmlformats.org/officeDocument/2006/relationships/image" Target="../media/image4.svg"/><Relationship Id="rId12"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6.svg"/><Relationship Id="rId10" Type="http://schemas.openxmlformats.org/officeDocument/2006/relationships/image" Target="../media/image7.png"/><Relationship Id="rId4" Type="http://schemas.openxmlformats.org/officeDocument/2006/relationships/image" Target="../media/image25.png"/><Relationship Id="rId9" Type="http://schemas.openxmlformats.org/officeDocument/2006/relationships/image" Target="../media/image6.svg"/></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svg"/><Relationship Id="rId3" Type="http://schemas.openxmlformats.org/officeDocument/2006/relationships/chart" Target="../charts/chart8.xml"/><Relationship Id="rId7" Type="http://schemas.openxmlformats.org/officeDocument/2006/relationships/image" Target="../media/image30.svg"/><Relationship Id="rId12"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9.png"/><Relationship Id="rId11" Type="http://schemas.openxmlformats.org/officeDocument/2006/relationships/image" Target="../media/image6.svg"/><Relationship Id="rId5" Type="http://schemas.openxmlformats.org/officeDocument/2006/relationships/image" Target="../media/image28.svg"/><Relationship Id="rId15" Type="http://schemas.openxmlformats.org/officeDocument/2006/relationships/image" Target="../media/image10.svg"/><Relationship Id="rId10" Type="http://schemas.openxmlformats.org/officeDocument/2006/relationships/image" Target="../media/image5.png"/><Relationship Id="rId4" Type="http://schemas.openxmlformats.org/officeDocument/2006/relationships/image" Target="../media/image27.png"/><Relationship Id="rId9" Type="http://schemas.openxmlformats.org/officeDocument/2006/relationships/image" Target="../media/image4.svg"/><Relationship Id="rId14" Type="http://schemas.openxmlformats.org/officeDocument/2006/relationships/image" Target="../media/image9.png"/></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svg"/><Relationship Id="rId3" Type="http://schemas.openxmlformats.org/officeDocument/2006/relationships/chart" Target="../charts/chart9.xml"/><Relationship Id="rId7" Type="http://schemas.openxmlformats.org/officeDocument/2006/relationships/image" Target="../media/image34.svg"/><Relationship Id="rId12"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33.png"/><Relationship Id="rId11" Type="http://schemas.openxmlformats.org/officeDocument/2006/relationships/image" Target="../media/image6.svg"/><Relationship Id="rId5" Type="http://schemas.openxmlformats.org/officeDocument/2006/relationships/image" Target="../media/image32.svg"/><Relationship Id="rId15" Type="http://schemas.openxmlformats.org/officeDocument/2006/relationships/image" Target="../media/image10.svg"/><Relationship Id="rId10" Type="http://schemas.openxmlformats.org/officeDocument/2006/relationships/image" Target="../media/image5.png"/><Relationship Id="rId4" Type="http://schemas.openxmlformats.org/officeDocument/2006/relationships/image" Target="../media/image31.png"/><Relationship Id="rId9" Type="http://schemas.openxmlformats.org/officeDocument/2006/relationships/image" Target="../media/image4.svg"/><Relationship Id="rId14" Type="http://schemas.openxmlformats.org/officeDocument/2006/relationships/image" Target="../media/image9.png"/></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svg"/><Relationship Id="rId3" Type="http://schemas.openxmlformats.org/officeDocument/2006/relationships/chart" Target="../charts/chart10.xml"/><Relationship Id="rId7" Type="http://schemas.openxmlformats.org/officeDocument/2006/relationships/image" Target="../media/image44.svg"/><Relationship Id="rId12"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43.png"/><Relationship Id="rId11" Type="http://schemas.openxmlformats.org/officeDocument/2006/relationships/image" Target="../media/image6.svg"/><Relationship Id="rId5" Type="http://schemas.openxmlformats.org/officeDocument/2006/relationships/image" Target="../media/image42.svg"/><Relationship Id="rId15" Type="http://schemas.openxmlformats.org/officeDocument/2006/relationships/image" Target="../media/image10.svg"/><Relationship Id="rId10" Type="http://schemas.openxmlformats.org/officeDocument/2006/relationships/image" Target="../media/image5.png"/><Relationship Id="rId4" Type="http://schemas.openxmlformats.org/officeDocument/2006/relationships/image" Target="../media/image41.png"/><Relationship Id="rId9" Type="http://schemas.openxmlformats.org/officeDocument/2006/relationships/image" Target="../media/image4.svg"/><Relationship Id="rId14" Type="http://schemas.openxmlformats.org/officeDocument/2006/relationships/image" Target="../media/image9.png"/></Relationships>
</file>

<file path=ppt/slides/_rels/slide14.xml.rels><?xml version="1.0" encoding="UTF-8" standalone="yes"?>
<Relationships xmlns="http://schemas.openxmlformats.org/package/2006/relationships"><Relationship Id="rId8" Type="http://schemas.openxmlformats.org/officeDocument/2006/relationships/image" Target="../media/image47.png"/><Relationship Id="rId13" Type="http://schemas.openxmlformats.org/officeDocument/2006/relationships/image" Target="../media/image6.svg"/><Relationship Id="rId3" Type="http://schemas.openxmlformats.org/officeDocument/2006/relationships/chart" Target="../charts/chart11.xml"/><Relationship Id="rId7" Type="http://schemas.openxmlformats.org/officeDocument/2006/relationships/image" Target="../media/image36.svg"/><Relationship Id="rId12" Type="http://schemas.openxmlformats.org/officeDocument/2006/relationships/image" Target="../media/image5.png"/><Relationship Id="rId17" Type="http://schemas.openxmlformats.org/officeDocument/2006/relationships/image" Target="../media/image10.svg"/><Relationship Id="rId2" Type="http://schemas.openxmlformats.org/officeDocument/2006/relationships/notesSlide" Target="../notesSlides/notesSlide14.xml"/><Relationship Id="rId16"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35.png"/><Relationship Id="rId11" Type="http://schemas.openxmlformats.org/officeDocument/2006/relationships/image" Target="../media/image4.svg"/><Relationship Id="rId5" Type="http://schemas.openxmlformats.org/officeDocument/2006/relationships/image" Target="../media/image46.svg"/><Relationship Id="rId15" Type="http://schemas.openxmlformats.org/officeDocument/2006/relationships/image" Target="../media/image8.svg"/><Relationship Id="rId10" Type="http://schemas.openxmlformats.org/officeDocument/2006/relationships/image" Target="../media/image3.png"/><Relationship Id="rId4" Type="http://schemas.openxmlformats.org/officeDocument/2006/relationships/image" Target="../media/image45.png"/><Relationship Id="rId9" Type="http://schemas.openxmlformats.org/officeDocument/2006/relationships/image" Target="../media/image48.svg"/><Relationship Id="rId14" Type="http://schemas.openxmlformats.org/officeDocument/2006/relationships/image" Target="../media/image7.png"/></Relationships>
</file>

<file path=ppt/slides/_rels/slide15.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svg"/><Relationship Id="rId3" Type="http://schemas.openxmlformats.org/officeDocument/2006/relationships/chart" Target="../charts/chart12.xml"/><Relationship Id="rId7" Type="http://schemas.openxmlformats.org/officeDocument/2006/relationships/image" Target="../media/image52.svg"/><Relationship Id="rId12"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51.png"/><Relationship Id="rId11" Type="http://schemas.openxmlformats.org/officeDocument/2006/relationships/image" Target="../media/image6.svg"/><Relationship Id="rId5" Type="http://schemas.openxmlformats.org/officeDocument/2006/relationships/image" Target="../media/image50.svg"/><Relationship Id="rId15" Type="http://schemas.openxmlformats.org/officeDocument/2006/relationships/image" Target="../media/image10.svg"/><Relationship Id="rId10" Type="http://schemas.openxmlformats.org/officeDocument/2006/relationships/image" Target="../media/image5.png"/><Relationship Id="rId4" Type="http://schemas.openxmlformats.org/officeDocument/2006/relationships/image" Target="../media/image49.png"/><Relationship Id="rId9" Type="http://schemas.openxmlformats.org/officeDocument/2006/relationships/image" Target="../media/image4.svg"/><Relationship Id="rId14" Type="http://schemas.openxmlformats.org/officeDocument/2006/relationships/image" Target="../media/image9.png"/></Relationships>
</file>

<file path=ppt/slides/_rels/slide16.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svg"/><Relationship Id="rId3" Type="http://schemas.openxmlformats.org/officeDocument/2006/relationships/chart" Target="../charts/chart13.xml"/><Relationship Id="rId7" Type="http://schemas.openxmlformats.org/officeDocument/2006/relationships/image" Target="../media/image54.svg"/><Relationship Id="rId12"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53.png"/><Relationship Id="rId11" Type="http://schemas.openxmlformats.org/officeDocument/2006/relationships/image" Target="../media/image6.svg"/><Relationship Id="rId5" Type="http://schemas.openxmlformats.org/officeDocument/2006/relationships/image" Target="../media/image36.svg"/><Relationship Id="rId15" Type="http://schemas.openxmlformats.org/officeDocument/2006/relationships/image" Target="../media/image10.svg"/><Relationship Id="rId10" Type="http://schemas.openxmlformats.org/officeDocument/2006/relationships/image" Target="../media/image5.png"/><Relationship Id="rId4" Type="http://schemas.openxmlformats.org/officeDocument/2006/relationships/image" Target="../media/image35.png"/><Relationship Id="rId9" Type="http://schemas.openxmlformats.org/officeDocument/2006/relationships/image" Target="../media/image4.svg"/><Relationship Id="rId14" Type="http://schemas.openxmlformats.org/officeDocument/2006/relationships/image" Target="../media/image9.png"/></Relationships>
</file>

<file path=ppt/slides/_rels/slide17.xml.rels><?xml version="1.0" encoding="UTF-8" standalone="yes"?>
<Relationships xmlns="http://schemas.openxmlformats.org/package/2006/relationships"><Relationship Id="rId8" Type="http://schemas.openxmlformats.org/officeDocument/2006/relationships/image" Target="../media/image55.png"/><Relationship Id="rId13" Type="http://schemas.openxmlformats.org/officeDocument/2006/relationships/image" Target="../media/image4.svg"/><Relationship Id="rId18" Type="http://schemas.openxmlformats.org/officeDocument/2006/relationships/image" Target="../media/image9.png"/><Relationship Id="rId3" Type="http://schemas.openxmlformats.org/officeDocument/2006/relationships/chart" Target="../charts/chart14.xml"/><Relationship Id="rId21" Type="http://schemas.openxmlformats.org/officeDocument/2006/relationships/image" Target="../media/image68.svg"/><Relationship Id="rId7" Type="http://schemas.openxmlformats.org/officeDocument/2006/relationships/image" Target="../media/image30.svg"/><Relationship Id="rId12" Type="http://schemas.openxmlformats.org/officeDocument/2006/relationships/image" Target="../media/image3.png"/><Relationship Id="rId17" Type="http://schemas.openxmlformats.org/officeDocument/2006/relationships/image" Target="../media/image8.svg"/><Relationship Id="rId2" Type="http://schemas.openxmlformats.org/officeDocument/2006/relationships/notesSlide" Target="../notesSlides/notesSlide17.xml"/><Relationship Id="rId16" Type="http://schemas.openxmlformats.org/officeDocument/2006/relationships/image" Target="../media/image7.png"/><Relationship Id="rId20" Type="http://schemas.openxmlformats.org/officeDocument/2006/relationships/image" Target="../media/image67.png"/><Relationship Id="rId1" Type="http://schemas.openxmlformats.org/officeDocument/2006/relationships/slideLayout" Target="../slideLayouts/slideLayout2.xml"/><Relationship Id="rId6" Type="http://schemas.openxmlformats.org/officeDocument/2006/relationships/image" Target="../media/image29.png"/><Relationship Id="rId11" Type="http://schemas.openxmlformats.org/officeDocument/2006/relationships/image" Target="../media/image58.svg"/><Relationship Id="rId5" Type="http://schemas.openxmlformats.org/officeDocument/2006/relationships/image" Target="../media/image28.svg"/><Relationship Id="rId15" Type="http://schemas.openxmlformats.org/officeDocument/2006/relationships/image" Target="../media/image6.svg"/><Relationship Id="rId10" Type="http://schemas.openxmlformats.org/officeDocument/2006/relationships/image" Target="../media/image57.png"/><Relationship Id="rId19" Type="http://schemas.openxmlformats.org/officeDocument/2006/relationships/image" Target="../media/image10.svg"/><Relationship Id="rId4" Type="http://schemas.openxmlformats.org/officeDocument/2006/relationships/image" Target="../media/image27.png"/><Relationship Id="rId9" Type="http://schemas.openxmlformats.org/officeDocument/2006/relationships/image" Target="../media/image56.svg"/><Relationship Id="rId14"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chart" Target="../charts/chart15.xml"/><Relationship Id="rId7" Type="http://schemas.openxmlformats.org/officeDocument/2006/relationships/image" Target="../media/image6.sv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1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chart" Target="../charts/chart16.xml"/><Relationship Id="rId7" Type="http://schemas.openxmlformats.org/officeDocument/2006/relationships/image" Target="../media/image6.sv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2.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3" Type="http://schemas.openxmlformats.org/officeDocument/2006/relationships/image" Target="../media/image14.svg"/><Relationship Id="rId18" Type="http://schemas.openxmlformats.org/officeDocument/2006/relationships/image" Target="../media/image19.png"/><Relationship Id="rId26" Type="http://schemas.openxmlformats.org/officeDocument/2006/relationships/image" Target="../media/image27.png"/><Relationship Id="rId39" Type="http://schemas.openxmlformats.org/officeDocument/2006/relationships/image" Target="../media/image40.svg"/><Relationship Id="rId21" Type="http://schemas.openxmlformats.org/officeDocument/2006/relationships/image" Target="../media/image22.svg"/><Relationship Id="rId34" Type="http://schemas.openxmlformats.org/officeDocument/2006/relationships/image" Target="../media/image35.png"/><Relationship Id="rId42" Type="http://schemas.openxmlformats.org/officeDocument/2006/relationships/image" Target="../media/image43.png"/><Relationship Id="rId47" Type="http://schemas.openxmlformats.org/officeDocument/2006/relationships/image" Target="../media/image48.svg"/><Relationship Id="rId50" Type="http://schemas.openxmlformats.org/officeDocument/2006/relationships/image" Target="../media/image51.png"/><Relationship Id="rId55" Type="http://schemas.openxmlformats.org/officeDocument/2006/relationships/image" Target="../media/image56.svg"/><Relationship Id="rId63" Type="http://schemas.openxmlformats.org/officeDocument/2006/relationships/image" Target="../media/image64.svg"/><Relationship Id="rId7" Type="http://schemas.openxmlformats.org/officeDocument/2006/relationships/image" Target="../media/image6.svg"/><Relationship Id="rId2" Type="http://schemas.openxmlformats.org/officeDocument/2006/relationships/notesSlide" Target="../notesSlides/notesSlide4.xml"/><Relationship Id="rId16" Type="http://schemas.openxmlformats.org/officeDocument/2006/relationships/image" Target="../media/image17.png"/><Relationship Id="rId20" Type="http://schemas.openxmlformats.org/officeDocument/2006/relationships/image" Target="../media/image21.png"/><Relationship Id="rId29" Type="http://schemas.openxmlformats.org/officeDocument/2006/relationships/image" Target="../media/image30.svg"/><Relationship Id="rId41" Type="http://schemas.openxmlformats.org/officeDocument/2006/relationships/image" Target="../media/image42.svg"/><Relationship Id="rId54" Type="http://schemas.openxmlformats.org/officeDocument/2006/relationships/image" Target="../media/image55.png"/><Relationship Id="rId62" Type="http://schemas.openxmlformats.org/officeDocument/2006/relationships/image" Target="../media/image63.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25.png"/><Relationship Id="rId32" Type="http://schemas.openxmlformats.org/officeDocument/2006/relationships/image" Target="../media/image33.png"/><Relationship Id="rId37" Type="http://schemas.openxmlformats.org/officeDocument/2006/relationships/image" Target="../media/image38.svg"/><Relationship Id="rId40" Type="http://schemas.openxmlformats.org/officeDocument/2006/relationships/image" Target="../media/image41.png"/><Relationship Id="rId45" Type="http://schemas.openxmlformats.org/officeDocument/2006/relationships/image" Target="../media/image46.svg"/><Relationship Id="rId53" Type="http://schemas.openxmlformats.org/officeDocument/2006/relationships/image" Target="../media/image54.svg"/><Relationship Id="rId58" Type="http://schemas.openxmlformats.org/officeDocument/2006/relationships/image" Target="../media/image59.png"/><Relationship Id="rId5" Type="http://schemas.openxmlformats.org/officeDocument/2006/relationships/image" Target="../media/image4.svg"/><Relationship Id="rId15" Type="http://schemas.openxmlformats.org/officeDocument/2006/relationships/image" Target="../media/image16.svg"/><Relationship Id="rId23" Type="http://schemas.openxmlformats.org/officeDocument/2006/relationships/image" Target="../media/image24.svg"/><Relationship Id="rId28" Type="http://schemas.openxmlformats.org/officeDocument/2006/relationships/image" Target="../media/image29.png"/><Relationship Id="rId36" Type="http://schemas.openxmlformats.org/officeDocument/2006/relationships/image" Target="../media/image37.png"/><Relationship Id="rId49" Type="http://schemas.openxmlformats.org/officeDocument/2006/relationships/image" Target="../media/image50.svg"/><Relationship Id="rId57" Type="http://schemas.openxmlformats.org/officeDocument/2006/relationships/image" Target="../media/image58.svg"/><Relationship Id="rId61" Type="http://schemas.openxmlformats.org/officeDocument/2006/relationships/image" Target="../media/image62.svg"/><Relationship Id="rId10" Type="http://schemas.openxmlformats.org/officeDocument/2006/relationships/image" Target="../media/image9.png"/><Relationship Id="rId19" Type="http://schemas.openxmlformats.org/officeDocument/2006/relationships/image" Target="../media/image20.svg"/><Relationship Id="rId31" Type="http://schemas.openxmlformats.org/officeDocument/2006/relationships/image" Target="../media/image32.svg"/><Relationship Id="rId44" Type="http://schemas.openxmlformats.org/officeDocument/2006/relationships/image" Target="../media/image45.png"/><Relationship Id="rId52" Type="http://schemas.openxmlformats.org/officeDocument/2006/relationships/image" Target="../media/image53.png"/><Relationship Id="rId60" Type="http://schemas.openxmlformats.org/officeDocument/2006/relationships/image" Target="../media/image61.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5.png"/><Relationship Id="rId22" Type="http://schemas.openxmlformats.org/officeDocument/2006/relationships/image" Target="../media/image23.png"/><Relationship Id="rId27" Type="http://schemas.openxmlformats.org/officeDocument/2006/relationships/image" Target="../media/image28.svg"/><Relationship Id="rId30" Type="http://schemas.openxmlformats.org/officeDocument/2006/relationships/image" Target="../media/image31.png"/><Relationship Id="rId35" Type="http://schemas.openxmlformats.org/officeDocument/2006/relationships/image" Target="../media/image36.svg"/><Relationship Id="rId43" Type="http://schemas.openxmlformats.org/officeDocument/2006/relationships/image" Target="../media/image44.svg"/><Relationship Id="rId48" Type="http://schemas.openxmlformats.org/officeDocument/2006/relationships/image" Target="../media/image49.png"/><Relationship Id="rId56" Type="http://schemas.openxmlformats.org/officeDocument/2006/relationships/image" Target="../media/image57.png"/><Relationship Id="rId8" Type="http://schemas.openxmlformats.org/officeDocument/2006/relationships/image" Target="../media/image7.png"/><Relationship Id="rId51" Type="http://schemas.openxmlformats.org/officeDocument/2006/relationships/image" Target="../media/image52.svg"/><Relationship Id="rId3" Type="http://schemas.openxmlformats.org/officeDocument/2006/relationships/chart" Target="../charts/chart1.xml"/><Relationship Id="rId12" Type="http://schemas.openxmlformats.org/officeDocument/2006/relationships/image" Target="../media/image13.png"/><Relationship Id="rId17" Type="http://schemas.openxmlformats.org/officeDocument/2006/relationships/image" Target="../media/image18.svg"/><Relationship Id="rId25" Type="http://schemas.openxmlformats.org/officeDocument/2006/relationships/image" Target="../media/image26.svg"/><Relationship Id="rId33" Type="http://schemas.openxmlformats.org/officeDocument/2006/relationships/image" Target="../media/image34.svg"/><Relationship Id="rId38" Type="http://schemas.openxmlformats.org/officeDocument/2006/relationships/image" Target="../media/image39.png"/><Relationship Id="rId46" Type="http://schemas.openxmlformats.org/officeDocument/2006/relationships/image" Target="../media/image47.png"/><Relationship Id="rId59" Type="http://schemas.openxmlformats.org/officeDocument/2006/relationships/image" Target="../media/image60.svg"/></Relationships>
</file>

<file path=ppt/slides/_rels/slide5.xml.rels><?xml version="1.0" encoding="UTF-8" standalone="yes"?>
<Relationships xmlns="http://schemas.openxmlformats.org/package/2006/relationships"><Relationship Id="rId13" Type="http://schemas.openxmlformats.org/officeDocument/2006/relationships/image" Target="../media/image32.svg"/><Relationship Id="rId18" Type="http://schemas.openxmlformats.org/officeDocument/2006/relationships/image" Target="../media/image35.png"/><Relationship Id="rId26" Type="http://schemas.openxmlformats.org/officeDocument/2006/relationships/image" Target="../media/image49.png"/><Relationship Id="rId39" Type="http://schemas.openxmlformats.org/officeDocument/2006/relationships/image" Target="../media/image54.svg"/><Relationship Id="rId21" Type="http://schemas.openxmlformats.org/officeDocument/2006/relationships/image" Target="../media/image48.svg"/><Relationship Id="rId34" Type="http://schemas.openxmlformats.org/officeDocument/2006/relationships/image" Target="../media/image55.png"/><Relationship Id="rId42" Type="http://schemas.openxmlformats.org/officeDocument/2006/relationships/image" Target="../media/image13.png"/><Relationship Id="rId47" Type="http://schemas.openxmlformats.org/officeDocument/2006/relationships/image" Target="../media/image60.svg"/><Relationship Id="rId50" Type="http://schemas.openxmlformats.org/officeDocument/2006/relationships/image" Target="../media/image63.png"/><Relationship Id="rId55" Type="http://schemas.openxmlformats.org/officeDocument/2006/relationships/image" Target="../media/image40.svg"/><Relationship Id="rId63" Type="http://schemas.openxmlformats.org/officeDocument/2006/relationships/image" Target="../media/image26.svg"/><Relationship Id="rId7" Type="http://schemas.openxmlformats.org/officeDocument/2006/relationships/image" Target="../media/image6.svg"/><Relationship Id="rId2" Type="http://schemas.openxmlformats.org/officeDocument/2006/relationships/notesSlide" Target="../notesSlides/notesSlide5.xml"/><Relationship Id="rId16" Type="http://schemas.openxmlformats.org/officeDocument/2006/relationships/image" Target="../media/image45.png"/><Relationship Id="rId20" Type="http://schemas.openxmlformats.org/officeDocument/2006/relationships/image" Target="../media/image47.png"/><Relationship Id="rId29" Type="http://schemas.openxmlformats.org/officeDocument/2006/relationships/image" Target="../media/image52.svg"/><Relationship Id="rId41" Type="http://schemas.openxmlformats.org/officeDocument/2006/relationships/image" Target="../media/image24.svg"/><Relationship Id="rId54" Type="http://schemas.openxmlformats.org/officeDocument/2006/relationships/image" Target="../media/image39.png"/><Relationship Id="rId6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21.png"/><Relationship Id="rId32" Type="http://schemas.openxmlformats.org/officeDocument/2006/relationships/image" Target="../media/image29.png"/><Relationship Id="rId37" Type="http://schemas.openxmlformats.org/officeDocument/2006/relationships/image" Target="../media/image58.svg"/><Relationship Id="rId40" Type="http://schemas.openxmlformats.org/officeDocument/2006/relationships/image" Target="../media/image23.png"/><Relationship Id="rId45" Type="http://schemas.openxmlformats.org/officeDocument/2006/relationships/image" Target="../media/image18.svg"/><Relationship Id="rId53" Type="http://schemas.openxmlformats.org/officeDocument/2006/relationships/image" Target="../media/image38.svg"/><Relationship Id="rId58" Type="http://schemas.openxmlformats.org/officeDocument/2006/relationships/image" Target="../media/image41.png"/><Relationship Id="rId5" Type="http://schemas.openxmlformats.org/officeDocument/2006/relationships/image" Target="../media/image4.svg"/><Relationship Id="rId15" Type="http://schemas.openxmlformats.org/officeDocument/2006/relationships/image" Target="../media/image34.svg"/><Relationship Id="rId23" Type="http://schemas.openxmlformats.org/officeDocument/2006/relationships/image" Target="../media/image20.svg"/><Relationship Id="rId28" Type="http://schemas.openxmlformats.org/officeDocument/2006/relationships/image" Target="../media/image51.png"/><Relationship Id="rId36" Type="http://schemas.openxmlformats.org/officeDocument/2006/relationships/image" Target="../media/image57.png"/><Relationship Id="rId49" Type="http://schemas.openxmlformats.org/officeDocument/2006/relationships/image" Target="../media/image62.svg"/><Relationship Id="rId57" Type="http://schemas.openxmlformats.org/officeDocument/2006/relationships/image" Target="../media/image16.svg"/><Relationship Id="rId61" Type="http://schemas.openxmlformats.org/officeDocument/2006/relationships/image" Target="../media/image44.svg"/><Relationship Id="rId10" Type="http://schemas.openxmlformats.org/officeDocument/2006/relationships/image" Target="../media/image9.png"/><Relationship Id="rId19" Type="http://schemas.openxmlformats.org/officeDocument/2006/relationships/image" Target="../media/image36.svg"/><Relationship Id="rId31" Type="http://schemas.openxmlformats.org/officeDocument/2006/relationships/image" Target="../media/image28.svg"/><Relationship Id="rId44" Type="http://schemas.openxmlformats.org/officeDocument/2006/relationships/image" Target="../media/image17.png"/><Relationship Id="rId52" Type="http://schemas.openxmlformats.org/officeDocument/2006/relationships/image" Target="../media/image37.png"/><Relationship Id="rId60" Type="http://schemas.openxmlformats.org/officeDocument/2006/relationships/image" Target="../media/image43.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33.png"/><Relationship Id="rId22" Type="http://schemas.openxmlformats.org/officeDocument/2006/relationships/image" Target="../media/image19.png"/><Relationship Id="rId27" Type="http://schemas.openxmlformats.org/officeDocument/2006/relationships/image" Target="../media/image50.svg"/><Relationship Id="rId30" Type="http://schemas.openxmlformats.org/officeDocument/2006/relationships/image" Target="../media/image27.png"/><Relationship Id="rId35" Type="http://schemas.openxmlformats.org/officeDocument/2006/relationships/image" Target="../media/image56.svg"/><Relationship Id="rId43" Type="http://schemas.openxmlformats.org/officeDocument/2006/relationships/image" Target="../media/image14.svg"/><Relationship Id="rId48" Type="http://schemas.openxmlformats.org/officeDocument/2006/relationships/image" Target="../media/image61.png"/><Relationship Id="rId56" Type="http://schemas.openxmlformats.org/officeDocument/2006/relationships/image" Target="../media/image15.png"/><Relationship Id="rId8" Type="http://schemas.openxmlformats.org/officeDocument/2006/relationships/image" Target="../media/image7.png"/><Relationship Id="rId51" Type="http://schemas.openxmlformats.org/officeDocument/2006/relationships/image" Target="../media/image64.svg"/><Relationship Id="rId3" Type="http://schemas.openxmlformats.org/officeDocument/2006/relationships/chart" Target="../charts/chart2.xml"/><Relationship Id="rId12" Type="http://schemas.openxmlformats.org/officeDocument/2006/relationships/image" Target="../media/image31.png"/><Relationship Id="rId17" Type="http://schemas.openxmlformats.org/officeDocument/2006/relationships/image" Target="../media/image46.svg"/><Relationship Id="rId25" Type="http://schemas.openxmlformats.org/officeDocument/2006/relationships/image" Target="../media/image22.svg"/><Relationship Id="rId33" Type="http://schemas.openxmlformats.org/officeDocument/2006/relationships/image" Target="../media/image30.svg"/><Relationship Id="rId38" Type="http://schemas.openxmlformats.org/officeDocument/2006/relationships/image" Target="../media/image53.png"/><Relationship Id="rId46" Type="http://schemas.openxmlformats.org/officeDocument/2006/relationships/image" Target="../media/image59.png"/><Relationship Id="rId59" Type="http://schemas.openxmlformats.org/officeDocument/2006/relationships/image" Target="../media/image42.svg"/></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svg"/><Relationship Id="rId3" Type="http://schemas.openxmlformats.org/officeDocument/2006/relationships/chart" Target="../charts/chart3.xml"/><Relationship Id="rId7" Type="http://schemas.openxmlformats.org/officeDocument/2006/relationships/image" Target="../media/image16.svg"/><Relationship Id="rId12"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6.svg"/><Relationship Id="rId5" Type="http://schemas.openxmlformats.org/officeDocument/2006/relationships/image" Target="../media/image14.svg"/><Relationship Id="rId15" Type="http://schemas.openxmlformats.org/officeDocument/2006/relationships/image" Target="../media/image10.svg"/><Relationship Id="rId10" Type="http://schemas.openxmlformats.org/officeDocument/2006/relationships/image" Target="../media/image5.png"/><Relationship Id="rId4" Type="http://schemas.openxmlformats.org/officeDocument/2006/relationships/image" Target="../media/image13.png"/><Relationship Id="rId9" Type="http://schemas.openxmlformats.org/officeDocument/2006/relationships/image" Target="../media/image4.svg"/><Relationship Id="rId14" Type="http://schemas.openxmlformats.org/officeDocument/2006/relationships/image" Target="../media/image9.png"/></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svg"/><Relationship Id="rId3" Type="http://schemas.openxmlformats.org/officeDocument/2006/relationships/chart" Target="../charts/chart4.xml"/><Relationship Id="rId7" Type="http://schemas.openxmlformats.org/officeDocument/2006/relationships/image" Target="../media/image18.svg"/><Relationship Id="rId12"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image" Target="../media/image6.svg"/><Relationship Id="rId5" Type="http://schemas.openxmlformats.org/officeDocument/2006/relationships/image" Target="../media/image14.svg"/><Relationship Id="rId15" Type="http://schemas.openxmlformats.org/officeDocument/2006/relationships/image" Target="../media/image10.svg"/><Relationship Id="rId10" Type="http://schemas.openxmlformats.org/officeDocument/2006/relationships/image" Target="../media/image5.png"/><Relationship Id="rId4" Type="http://schemas.openxmlformats.org/officeDocument/2006/relationships/image" Target="../media/image13.png"/><Relationship Id="rId9" Type="http://schemas.openxmlformats.org/officeDocument/2006/relationships/image" Target="../media/image4.svg"/><Relationship Id="rId14" Type="http://schemas.openxmlformats.org/officeDocument/2006/relationships/image" Target="../media/image9.png"/></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svg"/><Relationship Id="rId3" Type="http://schemas.openxmlformats.org/officeDocument/2006/relationships/chart" Target="../charts/chart5.xml"/><Relationship Id="rId7" Type="http://schemas.openxmlformats.org/officeDocument/2006/relationships/image" Target="../media/image22.svg"/><Relationship Id="rId12"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6.svg"/><Relationship Id="rId5" Type="http://schemas.openxmlformats.org/officeDocument/2006/relationships/image" Target="../media/image20.svg"/><Relationship Id="rId15" Type="http://schemas.openxmlformats.org/officeDocument/2006/relationships/image" Target="../media/image10.svg"/><Relationship Id="rId10" Type="http://schemas.openxmlformats.org/officeDocument/2006/relationships/image" Target="../media/image5.png"/><Relationship Id="rId4" Type="http://schemas.openxmlformats.org/officeDocument/2006/relationships/image" Target="../media/image19.png"/><Relationship Id="rId9" Type="http://schemas.openxmlformats.org/officeDocument/2006/relationships/image" Target="../media/image4.svg"/><Relationship Id="rId14" Type="http://schemas.openxmlformats.org/officeDocument/2006/relationships/image" Target="../media/image9.png"/></Relationships>
</file>

<file path=ppt/slides/_rels/slide9.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svg"/><Relationship Id="rId3" Type="http://schemas.openxmlformats.org/officeDocument/2006/relationships/chart" Target="../charts/chart6.xml"/><Relationship Id="rId7" Type="http://schemas.openxmlformats.org/officeDocument/2006/relationships/image" Target="../media/image4.svg"/><Relationship Id="rId12"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4.svg"/><Relationship Id="rId15" Type="http://schemas.openxmlformats.org/officeDocument/2006/relationships/image" Target="../media/image66.svg"/><Relationship Id="rId10" Type="http://schemas.openxmlformats.org/officeDocument/2006/relationships/image" Target="../media/image7.png"/><Relationship Id="rId4" Type="http://schemas.openxmlformats.org/officeDocument/2006/relationships/image" Target="../media/image23.png"/><Relationship Id="rId9" Type="http://schemas.openxmlformats.org/officeDocument/2006/relationships/image" Target="../media/image6.svg"/><Relationship Id="rId14" Type="http://schemas.openxmlformats.org/officeDocument/2006/relationships/image" Target="../media/image6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7">
            <a:extLst>
              <a:ext uri="{FF2B5EF4-FFF2-40B4-BE49-F238E27FC236}">
                <a16:creationId xmlns:a16="http://schemas.microsoft.com/office/drawing/2014/main" id="{72F3F969-6B9C-4026-97A7-BF8CD99D06AE}"/>
              </a:ext>
            </a:extLst>
          </p:cNvPr>
          <p:cNvSpPr>
            <a:spLocks noGrp="1" noChangeArrowheads="1"/>
          </p:cNvSpPr>
          <p:nvPr>
            <p:ph type="ctrTitle"/>
          </p:nvPr>
        </p:nvSpPr>
        <p:spPr>
          <a:xfrm>
            <a:off x="503853" y="2544763"/>
            <a:ext cx="8164286" cy="1470025"/>
          </a:xfrm>
        </p:spPr>
        <p:txBody>
          <a:bodyPr/>
          <a:lstStyle/>
          <a:p>
            <a:pPr eaLnBrk="1" hangingPunct="1"/>
            <a:r>
              <a:rPr lang="pl-PL" altLang="pl-PL" sz="2800" dirty="0"/>
              <a:t>Badanie #</a:t>
            </a:r>
            <a:r>
              <a:rPr lang="pl-PL" altLang="pl-PL" sz="2800" dirty="0" err="1"/>
              <a:t>finanseprzyszlosci</a:t>
            </a:r>
            <a:r>
              <a:rPr lang="pl-PL" altLang="pl-PL" sz="2800" dirty="0"/>
              <a:t> </a:t>
            </a:r>
            <a:br>
              <a:rPr lang="pl-PL" altLang="pl-PL" sz="2800" dirty="0"/>
            </a:br>
            <a:r>
              <a:rPr lang="pl-PL" altLang="pl-PL" sz="2800" dirty="0"/>
              <a:t>czyli jak Polacy wyobrażają sobie swój bank </a:t>
            </a:r>
            <a:br>
              <a:rPr lang="pl-PL" altLang="pl-PL" sz="2800" dirty="0"/>
            </a:br>
            <a:r>
              <a:rPr lang="pl-PL" altLang="pl-PL" sz="2800" dirty="0"/>
              <a:t>w 2018 i 2028 roku</a:t>
            </a:r>
            <a:endParaRPr lang="en-US" altLang="pl-PL" sz="2800" dirty="0"/>
          </a:p>
        </p:txBody>
      </p:sp>
      <p:grpSp>
        <p:nvGrpSpPr>
          <p:cNvPr id="11" name="Grupa 10">
            <a:extLst>
              <a:ext uri="{FF2B5EF4-FFF2-40B4-BE49-F238E27FC236}">
                <a16:creationId xmlns:a16="http://schemas.microsoft.com/office/drawing/2014/main" id="{09F4AB20-22DE-4B6F-A757-9DB916E793EA}"/>
              </a:ext>
            </a:extLst>
          </p:cNvPr>
          <p:cNvGrpSpPr/>
          <p:nvPr/>
        </p:nvGrpSpPr>
        <p:grpSpPr>
          <a:xfrm>
            <a:off x="3589332" y="4256901"/>
            <a:ext cx="1749037" cy="1099544"/>
            <a:chOff x="1039634" y="4808939"/>
            <a:chExt cx="2199332" cy="1382625"/>
          </a:xfrm>
        </p:grpSpPr>
        <p:pic>
          <p:nvPicPr>
            <p:cNvPr id="3" name="Grafika 2" descr="Stoper">
              <a:extLst>
                <a:ext uri="{FF2B5EF4-FFF2-40B4-BE49-F238E27FC236}">
                  <a16:creationId xmlns:a16="http://schemas.microsoft.com/office/drawing/2014/main" id="{867B85EF-D692-4862-85EC-58020F77E03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37917" y="4856681"/>
              <a:ext cx="395838" cy="395838"/>
            </a:xfrm>
            <a:prstGeom prst="rect">
              <a:avLst/>
            </a:prstGeom>
          </p:spPr>
        </p:pic>
        <p:pic>
          <p:nvPicPr>
            <p:cNvPr id="5" name="Grafika 4" descr="Budzik">
              <a:extLst>
                <a:ext uri="{FF2B5EF4-FFF2-40B4-BE49-F238E27FC236}">
                  <a16:creationId xmlns:a16="http://schemas.microsoft.com/office/drawing/2014/main" id="{55B11943-F4C1-4087-AD6F-1C9EBBEDC82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6290" y="4856681"/>
              <a:ext cx="395838" cy="395838"/>
            </a:xfrm>
            <a:prstGeom prst="rect">
              <a:avLst/>
            </a:prstGeom>
          </p:spPr>
        </p:pic>
        <p:pic>
          <p:nvPicPr>
            <p:cNvPr id="7" name="Grafika 6" descr="Pomoc">
              <a:extLst>
                <a:ext uri="{FF2B5EF4-FFF2-40B4-BE49-F238E27FC236}">
                  <a16:creationId xmlns:a16="http://schemas.microsoft.com/office/drawing/2014/main" id="{39A5961D-D55D-4751-8B44-2C32F69E234F}"/>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37917" y="5771357"/>
              <a:ext cx="395838" cy="395838"/>
            </a:xfrm>
            <a:prstGeom prst="rect">
              <a:avLst/>
            </a:prstGeom>
          </p:spPr>
        </p:pic>
        <p:pic>
          <p:nvPicPr>
            <p:cNvPr id="9" name="Grafika 8" descr="Zegar">
              <a:extLst>
                <a:ext uri="{FF2B5EF4-FFF2-40B4-BE49-F238E27FC236}">
                  <a16:creationId xmlns:a16="http://schemas.microsoft.com/office/drawing/2014/main" id="{1E8CF08E-A010-473D-82E3-AD6B29E4E46A}"/>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252317" y="5771358"/>
              <a:ext cx="395837" cy="395837"/>
            </a:xfrm>
            <a:prstGeom prst="rect">
              <a:avLst/>
            </a:prstGeom>
          </p:spPr>
        </p:pic>
        <p:pic>
          <p:nvPicPr>
            <p:cNvPr id="13" name="Grafika 12" descr="Stoper">
              <a:extLst>
                <a:ext uri="{FF2B5EF4-FFF2-40B4-BE49-F238E27FC236}">
                  <a16:creationId xmlns:a16="http://schemas.microsoft.com/office/drawing/2014/main" id="{631CE3A5-016F-4AA4-BD8A-3A299B7C05F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510982">
              <a:off x="2531794" y="5510732"/>
              <a:ext cx="395838" cy="395838"/>
            </a:xfrm>
            <a:prstGeom prst="rect">
              <a:avLst/>
            </a:prstGeom>
          </p:spPr>
        </p:pic>
        <p:pic>
          <p:nvPicPr>
            <p:cNvPr id="14" name="Grafika 13" descr="Budzik">
              <a:extLst>
                <a:ext uri="{FF2B5EF4-FFF2-40B4-BE49-F238E27FC236}">
                  <a16:creationId xmlns:a16="http://schemas.microsoft.com/office/drawing/2014/main" id="{FEB7C231-417E-479E-9FE6-096326E7DF0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510982">
              <a:off x="2843127" y="5267489"/>
              <a:ext cx="395839" cy="395837"/>
            </a:xfrm>
            <a:prstGeom prst="rect">
              <a:avLst/>
            </a:prstGeom>
          </p:spPr>
        </p:pic>
        <p:pic>
          <p:nvPicPr>
            <p:cNvPr id="16" name="Grafika 15" descr="Pomoc">
              <a:extLst>
                <a:ext uri="{FF2B5EF4-FFF2-40B4-BE49-F238E27FC236}">
                  <a16:creationId xmlns:a16="http://schemas.microsoft.com/office/drawing/2014/main" id="{5B4B4D18-19C4-45EF-994A-D47DD9E3D405}"/>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2510982">
              <a:off x="2177131" y="5420084"/>
              <a:ext cx="395838" cy="395838"/>
            </a:xfrm>
            <a:prstGeom prst="rect">
              <a:avLst/>
            </a:prstGeom>
          </p:spPr>
        </p:pic>
        <p:pic>
          <p:nvPicPr>
            <p:cNvPr id="17" name="Grafika 16" descr="Zegar">
              <a:extLst>
                <a:ext uri="{FF2B5EF4-FFF2-40B4-BE49-F238E27FC236}">
                  <a16:creationId xmlns:a16="http://schemas.microsoft.com/office/drawing/2014/main" id="{47F01AC0-7C5A-4545-8A3E-FFE47887EA0D}"/>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510982">
              <a:off x="1066639" y="5132392"/>
              <a:ext cx="395838" cy="395838"/>
            </a:xfrm>
            <a:prstGeom prst="rect">
              <a:avLst/>
            </a:prstGeom>
          </p:spPr>
        </p:pic>
        <p:pic>
          <p:nvPicPr>
            <p:cNvPr id="18" name="Grafika 17" descr="Stoper">
              <a:extLst>
                <a:ext uri="{FF2B5EF4-FFF2-40B4-BE49-F238E27FC236}">
                  <a16:creationId xmlns:a16="http://schemas.microsoft.com/office/drawing/2014/main" id="{DF12E85E-729A-4400-B71E-F422A6E849E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8151319">
              <a:off x="1039634" y="5559823"/>
              <a:ext cx="395838" cy="395838"/>
            </a:xfrm>
            <a:prstGeom prst="rect">
              <a:avLst/>
            </a:prstGeom>
          </p:spPr>
        </p:pic>
        <p:pic>
          <p:nvPicPr>
            <p:cNvPr id="19" name="Grafika 18" descr="Budzik">
              <a:extLst>
                <a:ext uri="{FF2B5EF4-FFF2-40B4-BE49-F238E27FC236}">
                  <a16:creationId xmlns:a16="http://schemas.microsoft.com/office/drawing/2014/main" id="{DE4F9908-845F-48B0-9FA2-06AB16B8875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8151319">
              <a:off x="1346507" y="5371357"/>
              <a:ext cx="395838" cy="395838"/>
            </a:xfrm>
            <a:prstGeom prst="rect">
              <a:avLst/>
            </a:prstGeom>
          </p:spPr>
        </p:pic>
        <p:pic>
          <p:nvPicPr>
            <p:cNvPr id="20" name="Grafika 19" descr="Pomoc">
              <a:extLst>
                <a:ext uri="{FF2B5EF4-FFF2-40B4-BE49-F238E27FC236}">
                  <a16:creationId xmlns:a16="http://schemas.microsoft.com/office/drawing/2014/main" id="{1D0A7BB1-7D9E-4ADC-86AE-9853A7C0C9AE}"/>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8151319">
              <a:off x="1581050" y="5139229"/>
              <a:ext cx="395838" cy="395838"/>
            </a:xfrm>
            <a:prstGeom prst="rect">
              <a:avLst/>
            </a:prstGeom>
          </p:spPr>
        </p:pic>
        <p:pic>
          <p:nvPicPr>
            <p:cNvPr id="21" name="Grafika 20" descr="Zegar">
              <a:extLst>
                <a:ext uri="{FF2B5EF4-FFF2-40B4-BE49-F238E27FC236}">
                  <a16:creationId xmlns:a16="http://schemas.microsoft.com/office/drawing/2014/main" id="{D1B22DF5-4953-4B93-A16A-5127DD204214}"/>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8151319">
              <a:off x="1774529" y="5477353"/>
              <a:ext cx="395838" cy="395838"/>
            </a:xfrm>
            <a:prstGeom prst="rect">
              <a:avLst/>
            </a:prstGeom>
          </p:spPr>
        </p:pic>
        <p:pic>
          <p:nvPicPr>
            <p:cNvPr id="22" name="Grafika 21" descr="Stoper">
              <a:extLst>
                <a:ext uri="{FF2B5EF4-FFF2-40B4-BE49-F238E27FC236}">
                  <a16:creationId xmlns:a16="http://schemas.microsoft.com/office/drawing/2014/main" id="{79B5BF3D-26A3-4E16-8319-98992F12C42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0800000">
              <a:off x="1958026" y="5124602"/>
              <a:ext cx="395838" cy="395838"/>
            </a:xfrm>
            <a:prstGeom prst="rect">
              <a:avLst/>
            </a:prstGeom>
          </p:spPr>
        </p:pic>
        <p:pic>
          <p:nvPicPr>
            <p:cNvPr id="23" name="Grafika 22" descr="Budzik">
              <a:extLst>
                <a:ext uri="{FF2B5EF4-FFF2-40B4-BE49-F238E27FC236}">
                  <a16:creationId xmlns:a16="http://schemas.microsoft.com/office/drawing/2014/main" id="{E733E88F-96F4-43FA-B18E-7BE25B0D343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0800000">
              <a:off x="1790275" y="5795726"/>
              <a:ext cx="395838" cy="395838"/>
            </a:xfrm>
            <a:prstGeom prst="rect">
              <a:avLst/>
            </a:prstGeom>
          </p:spPr>
        </p:pic>
        <p:pic>
          <p:nvPicPr>
            <p:cNvPr id="24" name="Grafika 23" descr="Pomoc">
              <a:extLst>
                <a:ext uri="{FF2B5EF4-FFF2-40B4-BE49-F238E27FC236}">
                  <a16:creationId xmlns:a16="http://schemas.microsoft.com/office/drawing/2014/main" id="{A51E948E-F676-422A-AF76-394EEFC8841C}"/>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0800000">
              <a:off x="1746931" y="4808939"/>
              <a:ext cx="395837" cy="395837"/>
            </a:xfrm>
            <a:prstGeom prst="rect">
              <a:avLst/>
            </a:prstGeom>
          </p:spPr>
        </p:pic>
        <p:pic>
          <p:nvPicPr>
            <p:cNvPr id="25" name="Grafika 24" descr="Zegar">
              <a:extLst>
                <a:ext uri="{FF2B5EF4-FFF2-40B4-BE49-F238E27FC236}">
                  <a16:creationId xmlns:a16="http://schemas.microsoft.com/office/drawing/2014/main" id="{70C2E220-58C4-49FF-B63B-00C761139097}"/>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800000">
              <a:off x="2495451" y="5105804"/>
              <a:ext cx="395838" cy="395838"/>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10</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1095860517"/>
              </p:ext>
            </p:extLst>
          </p:nvPr>
        </p:nvGraphicFramePr>
        <p:xfrm>
          <a:off x="566738" y="2212974"/>
          <a:ext cx="4737100" cy="4214455"/>
        </p:xfrm>
        <a:graphic>
          <a:graphicData uri="http://schemas.openxmlformats.org/drawingml/2006/chart">
            <c:chart xmlns:c="http://schemas.openxmlformats.org/drawingml/2006/chart" xmlns:r="http://schemas.openxmlformats.org/officeDocument/2006/relationships" r:id="rId3"/>
          </a:graphicData>
        </a:graphic>
      </p:graphicFrame>
      <p:sp>
        <p:nvSpPr>
          <p:cNvPr id="21511" name="Rectangle 1032">
            <a:extLst>
              <a:ext uri="{FF2B5EF4-FFF2-40B4-BE49-F238E27FC236}">
                <a16:creationId xmlns:a16="http://schemas.microsoft.com/office/drawing/2014/main" id="{9F1B90DA-2641-4A19-B823-F4A492CF113D}"/>
              </a:ext>
            </a:extLst>
          </p:cNvPr>
          <p:cNvSpPr>
            <a:spLocks noChangeArrowheads="1"/>
          </p:cNvSpPr>
          <p:nvPr/>
        </p:nvSpPr>
        <p:spPr bwMode="auto">
          <a:xfrm>
            <a:off x="5448528" y="2212148"/>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Sztuczna inteligencja w bankach zdaniem blisko 90 proc. badanych nie będzie używana do obsługi klientów w tym roku. Jedynie ponad 7 proc. twierdzi, że rozwiązanie to może być raczej prawdopodobne. </a:t>
            </a:r>
          </a:p>
          <a:p>
            <a:pPr algn="just" eaLnBrk="1" hangingPunct="1"/>
            <a:r>
              <a:rPr lang="pl-PL" altLang="pl-PL" sz="1400" b="0" dirty="0"/>
              <a:t>Natomiast w perspektywie roku 2028 opinie rozkładają się zdecydowanie inaczej. Ponad 16 proc. respondentów uważa, że będzie to zdecydowanie prawdopodobne, a ponad 35 proc., że raczej prawdopodobne. Dla prawie 44 proc. za 10 lat sztuczna inteligencja nie zagości w bankach.  </a:t>
            </a:r>
            <a:endParaRPr lang="en-GB" altLang="pl-PL" sz="1400" b="0" dirty="0"/>
          </a:p>
        </p:txBody>
      </p:sp>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dziś i jutro</a:t>
            </a:r>
            <a:endParaRPr lang="en-GB" altLang="pl-PL" b="0" dirty="0"/>
          </a:p>
        </p:txBody>
      </p:sp>
      <p:grpSp>
        <p:nvGrpSpPr>
          <p:cNvPr id="21513" name="Group 1041">
            <a:extLst>
              <a:ext uri="{FF2B5EF4-FFF2-40B4-BE49-F238E27FC236}">
                <a16:creationId xmlns:a16="http://schemas.microsoft.com/office/drawing/2014/main" id="{A830E43F-14CD-4AC0-B19A-9C663625FFD9}"/>
              </a:ext>
            </a:extLst>
          </p:cNvPr>
          <p:cNvGrpSpPr>
            <a:grpSpLocks/>
          </p:cNvGrpSpPr>
          <p:nvPr/>
        </p:nvGrpSpPr>
        <p:grpSpPr bwMode="auto">
          <a:xfrm>
            <a:off x="547026" y="1652521"/>
            <a:ext cx="4128333" cy="412815"/>
            <a:chOff x="444" y="984"/>
            <a:chExt cx="1466" cy="290"/>
          </a:xfrm>
        </p:grpSpPr>
        <p:sp>
          <p:nvSpPr>
            <p:cNvPr id="21521" name="Line 1042">
              <a:extLst>
                <a:ext uri="{FF2B5EF4-FFF2-40B4-BE49-F238E27FC236}">
                  <a16:creationId xmlns:a16="http://schemas.microsoft.com/office/drawing/2014/main" id="{5FA731F6-2B2B-472F-BAC2-29EFBEE6D79F}"/>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21522" name="Rectangle 1043">
              <a:extLst>
                <a:ext uri="{FF2B5EF4-FFF2-40B4-BE49-F238E27FC236}">
                  <a16:creationId xmlns:a16="http://schemas.microsoft.com/office/drawing/2014/main" id="{15009BB5-F67E-4483-8661-6C355810EACF}"/>
                </a:ext>
              </a:extLst>
            </p:cNvPr>
            <p:cNvSpPr>
              <a:spLocks noChangeArrowheads="1"/>
            </p:cNvSpPr>
            <p:nvPr/>
          </p:nvSpPr>
          <p:spPr bwMode="auto">
            <a:xfrm>
              <a:off x="444" y="984"/>
              <a:ext cx="1428" cy="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100" dirty="0"/>
                <a:t>W banku będziemy obsługiwani przez sztuczną inteligencję (dane w procentach)</a:t>
              </a:r>
              <a:endParaRPr lang="en-GB" altLang="pl-PL" sz="1100" dirty="0"/>
            </a:p>
          </p:txBody>
        </p:sp>
      </p:grpSp>
      <p:pic>
        <p:nvPicPr>
          <p:cNvPr id="4" name="Grafika 3" descr="Głowa z kołami zębatymi">
            <a:extLst>
              <a:ext uri="{FF2B5EF4-FFF2-40B4-BE49-F238E27FC236}">
                <a16:creationId xmlns:a16="http://schemas.microsoft.com/office/drawing/2014/main" id="{938638A5-E4A5-425C-A747-492CB00D281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55695" y="920750"/>
            <a:ext cx="914400" cy="914400"/>
          </a:xfrm>
          <a:prstGeom prst="rect">
            <a:avLst/>
          </a:prstGeom>
        </p:spPr>
      </p:pic>
      <p:grpSp>
        <p:nvGrpSpPr>
          <p:cNvPr id="11" name="Grupa 10">
            <a:extLst>
              <a:ext uri="{FF2B5EF4-FFF2-40B4-BE49-F238E27FC236}">
                <a16:creationId xmlns:a16="http://schemas.microsoft.com/office/drawing/2014/main" id="{3DF5EBC8-90A9-41AD-8DB9-65160D6E2138}"/>
              </a:ext>
            </a:extLst>
          </p:cNvPr>
          <p:cNvGrpSpPr/>
          <p:nvPr/>
        </p:nvGrpSpPr>
        <p:grpSpPr>
          <a:xfrm>
            <a:off x="130273" y="6271798"/>
            <a:ext cx="872930" cy="548773"/>
            <a:chOff x="1039634" y="4808940"/>
            <a:chExt cx="2199331" cy="1382624"/>
          </a:xfrm>
        </p:grpSpPr>
        <p:pic>
          <p:nvPicPr>
            <p:cNvPr id="12" name="Grafika 11" descr="Stoper">
              <a:extLst>
                <a:ext uri="{FF2B5EF4-FFF2-40B4-BE49-F238E27FC236}">
                  <a16:creationId xmlns:a16="http://schemas.microsoft.com/office/drawing/2014/main" id="{FD1B868C-252C-4CD3-BA56-083E8C8C0CC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337917" y="4856681"/>
              <a:ext cx="395838" cy="395838"/>
            </a:xfrm>
            <a:prstGeom prst="rect">
              <a:avLst/>
            </a:prstGeom>
          </p:spPr>
        </p:pic>
        <p:pic>
          <p:nvPicPr>
            <p:cNvPr id="13" name="Grafika 12" descr="Budzik">
              <a:extLst>
                <a:ext uri="{FF2B5EF4-FFF2-40B4-BE49-F238E27FC236}">
                  <a16:creationId xmlns:a16="http://schemas.microsoft.com/office/drawing/2014/main" id="{5AF1C906-47A0-41C5-B876-5ED441A1872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196290" y="4856681"/>
              <a:ext cx="395838" cy="395838"/>
            </a:xfrm>
            <a:prstGeom prst="rect">
              <a:avLst/>
            </a:prstGeom>
          </p:spPr>
        </p:pic>
        <p:pic>
          <p:nvPicPr>
            <p:cNvPr id="14" name="Grafika 13" descr="Pomoc">
              <a:extLst>
                <a:ext uri="{FF2B5EF4-FFF2-40B4-BE49-F238E27FC236}">
                  <a16:creationId xmlns:a16="http://schemas.microsoft.com/office/drawing/2014/main" id="{711BC878-22C7-4EC2-B051-C9FE13C0F790}"/>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337917" y="5771357"/>
              <a:ext cx="395838" cy="395838"/>
            </a:xfrm>
            <a:prstGeom prst="rect">
              <a:avLst/>
            </a:prstGeom>
          </p:spPr>
        </p:pic>
        <p:pic>
          <p:nvPicPr>
            <p:cNvPr id="15" name="Grafika 14" descr="Zegar">
              <a:extLst>
                <a:ext uri="{FF2B5EF4-FFF2-40B4-BE49-F238E27FC236}">
                  <a16:creationId xmlns:a16="http://schemas.microsoft.com/office/drawing/2014/main" id="{6095650B-A2CB-46E7-B142-5A8ED5ECF099}"/>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252317" y="5771357"/>
              <a:ext cx="395838" cy="395838"/>
            </a:xfrm>
            <a:prstGeom prst="rect">
              <a:avLst/>
            </a:prstGeom>
          </p:spPr>
        </p:pic>
        <p:pic>
          <p:nvPicPr>
            <p:cNvPr id="16" name="Grafika 15" descr="Stoper">
              <a:extLst>
                <a:ext uri="{FF2B5EF4-FFF2-40B4-BE49-F238E27FC236}">
                  <a16:creationId xmlns:a16="http://schemas.microsoft.com/office/drawing/2014/main" id="{CC501241-5037-4043-B4AA-A6CB06E51DE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510982">
              <a:off x="2531794" y="5510732"/>
              <a:ext cx="395838" cy="395838"/>
            </a:xfrm>
            <a:prstGeom prst="rect">
              <a:avLst/>
            </a:prstGeom>
          </p:spPr>
        </p:pic>
        <p:pic>
          <p:nvPicPr>
            <p:cNvPr id="17" name="Grafika 16" descr="Budzik">
              <a:extLst>
                <a:ext uri="{FF2B5EF4-FFF2-40B4-BE49-F238E27FC236}">
                  <a16:creationId xmlns:a16="http://schemas.microsoft.com/office/drawing/2014/main" id="{E1343E89-AC8C-4370-A96F-AB4DC8E3B36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843127" y="5267490"/>
              <a:ext cx="395838" cy="395838"/>
            </a:xfrm>
            <a:prstGeom prst="rect">
              <a:avLst/>
            </a:prstGeom>
          </p:spPr>
        </p:pic>
        <p:pic>
          <p:nvPicPr>
            <p:cNvPr id="18" name="Grafika 17" descr="Pomoc">
              <a:extLst>
                <a:ext uri="{FF2B5EF4-FFF2-40B4-BE49-F238E27FC236}">
                  <a16:creationId xmlns:a16="http://schemas.microsoft.com/office/drawing/2014/main" id="{913BD5DC-A284-4888-BB22-4506AB397A6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2177131" y="5420084"/>
              <a:ext cx="395838" cy="395838"/>
            </a:xfrm>
            <a:prstGeom prst="rect">
              <a:avLst/>
            </a:prstGeom>
          </p:spPr>
        </p:pic>
        <p:pic>
          <p:nvPicPr>
            <p:cNvPr id="19" name="Grafika 18" descr="Zegar">
              <a:extLst>
                <a:ext uri="{FF2B5EF4-FFF2-40B4-BE49-F238E27FC236}">
                  <a16:creationId xmlns:a16="http://schemas.microsoft.com/office/drawing/2014/main" id="{EB1A7B82-1A97-4DD8-B7D4-55E48C5D24FC}"/>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2510982">
              <a:off x="1066639" y="5132392"/>
              <a:ext cx="395838" cy="395838"/>
            </a:xfrm>
            <a:prstGeom prst="rect">
              <a:avLst/>
            </a:prstGeom>
          </p:spPr>
        </p:pic>
        <p:pic>
          <p:nvPicPr>
            <p:cNvPr id="20" name="Grafika 19" descr="Stoper">
              <a:extLst>
                <a:ext uri="{FF2B5EF4-FFF2-40B4-BE49-F238E27FC236}">
                  <a16:creationId xmlns:a16="http://schemas.microsoft.com/office/drawing/2014/main" id="{B8EE5817-C34C-4FE5-986F-CDEE1FBE595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8151319">
              <a:off x="1039634" y="5559823"/>
              <a:ext cx="395838" cy="395838"/>
            </a:xfrm>
            <a:prstGeom prst="rect">
              <a:avLst/>
            </a:prstGeom>
          </p:spPr>
        </p:pic>
        <p:pic>
          <p:nvPicPr>
            <p:cNvPr id="21" name="Grafika 20" descr="Budzik">
              <a:extLst>
                <a:ext uri="{FF2B5EF4-FFF2-40B4-BE49-F238E27FC236}">
                  <a16:creationId xmlns:a16="http://schemas.microsoft.com/office/drawing/2014/main" id="{C1007C33-1B87-4D18-B693-959D72491B3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346507" y="5371357"/>
              <a:ext cx="395838" cy="395838"/>
            </a:xfrm>
            <a:prstGeom prst="rect">
              <a:avLst/>
            </a:prstGeom>
          </p:spPr>
        </p:pic>
        <p:pic>
          <p:nvPicPr>
            <p:cNvPr id="22" name="Grafika 21" descr="Pomoc">
              <a:extLst>
                <a:ext uri="{FF2B5EF4-FFF2-40B4-BE49-F238E27FC236}">
                  <a16:creationId xmlns:a16="http://schemas.microsoft.com/office/drawing/2014/main" id="{463084B1-4E76-4D5A-AFFB-F8EA4075EE32}"/>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581050" y="5139229"/>
              <a:ext cx="395838" cy="395838"/>
            </a:xfrm>
            <a:prstGeom prst="rect">
              <a:avLst/>
            </a:prstGeom>
          </p:spPr>
        </p:pic>
        <p:pic>
          <p:nvPicPr>
            <p:cNvPr id="23" name="Grafika 22" descr="Zegar">
              <a:extLst>
                <a:ext uri="{FF2B5EF4-FFF2-40B4-BE49-F238E27FC236}">
                  <a16:creationId xmlns:a16="http://schemas.microsoft.com/office/drawing/2014/main" id="{B456DC46-F472-4F77-BDED-C1206311BF0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8151319">
              <a:off x="1774529" y="5477353"/>
              <a:ext cx="395838" cy="395838"/>
            </a:xfrm>
            <a:prstGeom prst="rect">
              <a:avLst/>
            </a:prstGeom>
          </p:spPr>
        </p:pic>
        <p:pic>
          <p:nvPicPr>
            <p:cNvPr id="24" name="Grafika 23" descr="Stoper">
              <a:extLst>
                <a:ext uri="{FF2B5EF4-FFF2-40B4-BE49-F238E27FC236}">
                  <a16:creationId xmlns:a16="http://schemas.microsoft.com/office/drawing/2014/main" id="{AEE47640-4CF8-48E4-917F-8F921C8AD6F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0800000">
              <a:off x="1958026" y="5124602"/>
              <a:ext cx="395838" cy="395838"/>
            </a:xfrm>
            <a:prstGeom prst="rect">
              <a:avLst/>
            </a:prstGeom>
          </p:spPr>
        </p:pic>
        <p:pic>
          <p:nvPicPr>
            <p:cNvPr id="25" name="Grafika 24" descr="Budzik">
              <a:extLst>
                <a:ext uri="{FF2B5EF4-FFF2-40B4-BE49-F238E27FC236}">
                  <a16:creationId xmlns:a16="http://schemas.microsoft.com/office/drawing/2014/main" id="{55C0B4FE-9E89-4126-A32E-AA982904BF7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790275" y="5795726"/>
              <a:ext cx="395838" cy="395838"/>
            </a:xfrm>
            <a:prstGeom prst="rect">
              <a:avLst/>
            </a:prstGeom>
          </p:spPr>
        </p:pic>
        <p:pic>
          <p:nvPicPr>
            <p:cNvPr id="26" name="Grafika 25" descr="Pomoc">
              <a:extLst>
                <a:ext uri="{FF2B5EF4-FFF2-40B4-BE49-F238E27FC236}">
                  <a16:creationId xmlns:a16="http://schemas.microsoft.com/office/drawing/2014/main" id="{F32FA316-8C8E-4D46-875C-990030D07B25}"/>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1746931" y="4808940"/>
              <a:ext cx="395838" cy="395838"/>
            </a:xfrm>
            <a:prstGeom prst="rect">
              <a:avLst/>
            </a:prstGeom>
          </p:spPr>
        </p:pic>
        <p:pic>
          <p:nvPicPr>
            <p:cNvPr id="27" name="Grafika 26" descr="Zegar">
              <a:extLst>
                <a:ext uri="{FF2B5EF4-FFF2-40B4-BE49-F238E27FC236}">
                  <a16:creationId xmlns:a16="http://schemas.microsoft.com/office/drawing/2014/main" id="{EC6BFADF-4624-47D8-AA76-C585588561F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0800000">
              <a:off x="2495451" y="5105804"/>
              <a:ext cx="395838" cy="395838"/>
            </a:xfrm>
            <a:prstGeom prst="rect">
              <a:avLst/>
            </a:prstGeom>
          </p:spPr>
        </p:pic>
      </p:grpSp>
    </p:spTree>
    <p:extLst>
      <p:ext uri="{BB962C8B-B14F-4D97-AF65-F5344CB8AC3E}">
        <p14:creationId xmlns:p14="http://schemas.microsoft.com/office/powerpoint/2010/main" val="881254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11</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3353652601"/>
              </p:ext>
            </p:extLst>
          </p:nvPr>
        </p:nvGraphicFramePr>
        <p:xfrm>
          <a:off x="566738" y="2212974"/>
          <a:ext cx="4737100" cy="4214455"/>
        </p:xfrm>
        <a:graphic>
          <a:graphicData uri="http://schemas.openxmlformats.org/drawingml/2006/chart">
            <c:chart xmlns:c="http://schemas.openxmlformats.org/drawingml/2006/chart" xmlns:r="http://schemas.openxmlformats.org/officeDocument/2006/relationships" r:id="rId3"/>
          </a:graphicData>
        </a:graphic>
      </p:graphicFrame>
      <p:sp>
        <p:nvSpPr>
          <p:cNvPr id="21511" name="Rectangle 1032">
            <a:extLst>
              <a:ext uri="{FF2B5EF4-FFF2-40B4-BE49-F238E27FC236}">
                <a16:creationId xmlns:a16="http://schemas.microsoft.com/office/drawing/2014/main" id="{9F1B90DA-2641-4A19-B823-F4A492CF113D}"/>
              </a:ext>
            </a:extLst>
          </p:cNvPr>
          <p:cNvSpPr>
            <a:spLocks noChangeArrowheads="1"/>
          </p:cNvSpPr>
          <p:nvPr/>
        </p:nvSpPr>
        <p:spPr bwMode="auto">
          <a:xfrm>
            <a:off x="5448528" y="2212148"/>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Zakładanie lokat w bankomacie lub za pomocą aplikacji mobilnej będzie prawdopodobne w tym roku dla ponad 45 proc. badanych. Natomiast więcej niż trzech na czterech ankietowanych uważa, że będzie to możliwe w 2028 roku. </a:t>
            </a:r>
            <a:endParaRPr lang="en-GB" altLang="pl-PL" sz="1400" b="0" dirty="0"/>
          </a:p>
        </p:txBody>
      </p:sp>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dziś i jutro</a:t>
            </a:r>
            <a:endParaRPr lang="en-GB" altLang="pl-PL" b="0" dirty="0"/>
          </a:p>
        </p:txBody>
      </p:sp>
      <p:grpSp>
        <p:nvGrpSpPr>
          <p:cNvPr id="21513" name="Group 1041">
            <a:extLst>
              <a:ext uri="{FF2B5EF4-FFF2-40B4-BE49-F238E27FC236}">
                <a16:creationId xmlns:a16="http://schemas.microsoft.com/office/drawing/2014/main" id="{A830E43F-14CD-4AC0-B19A-9C663625FFD9}"/>
              </a:ext>
            </a:extLst>
          </p:cNvPr>
          <p:cNvGrpSpPr>
            <a:grpSpLocks/>
          </p:cNvGrpSpPr>
          <p:nvPr/>
        </p:nvGrpSpPr>
        <p:grpSpPr bwMode="auto">
          <a:xfrm>
            <a:off x="547026" y="1652521"/>
            <a:ext cx="4128333" cy="412815"/>
            <a:chOff x="444" y="984"/>
            <a:chExt cx="1466" cy="290"/>
          </a:xfrm>
        </p:grpSpPr>
        <p:sp>
          <p:nvSpPr>
            <p:cNvPr id="21521" name="Line 1042">
              <a:extLst>
                <a:ext uri="{FF2B5EF4-FFF2-40B4-BE49-F238E27FC236}">
                  <a16:creationId xmlns:a16="http://schemas.microsoft.com/office/drawing/2014/main" id="{5FA731F6-2B2B-472F-BAC2-29EFBEE6D79F}"/>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21522" name="Rectangle 1043">
              <a:extLst>
                <a:ext uri="{FF2B5EF4-FFF2-40B4-BE49-F238E27FC236}">
                  <a16:creationId xmlns:a16="http://schemas.microsoft.com/office/drawing/2014/main" id="{15009BB5-F67E-4483-8661-6C355810EACF}"/>
                </a:ext>
              </a:extLst>
            </p:cNvPr>
            <p:cNvSpPr>
              <a:spLocks noChangeArrowheads="1"/>
            </p:cNvSpPr>
            <p:nvPr/>
          </p:nvSpPr>
          <p:spPr bwMode="auto">
            <a:xfrm>
              <a:off x="444" y="984"/>
              <a:ext cx="1428" cy="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100" dirty="0"/>
                <a:t>Będę brał kredyty/zakładał lokaty w bankomacie lub za pomocą aplikacji mobilnej (dane w procentach)</a:t>
              </a:r>
              <a:endParaRPr lang="en-GB" altLang="pl-PL" sz="1100" dirty="0"/>
            </a:p>
          </p:txBody>
        </p:sp>
      </p:grpSp>
      <p:grpSp>
        <p:nvGrpSpPr>
          <p:cNvPr id="3" name="Grupa 2">
            <a:extLst>
              <a:ext uri="{FF2B5EF4-FFF2-40B4-BE49-F238E27FC236}">
                <a16:creationId xmlns:a16="http://schemas.microsoft.com/office/drawing/2014/main" id="{FD01B637-83D8-49A4-AD6F-9C88AA3D69DB}"/>
              </a:ext>
            </a:extLst>
          </p:cNvPr>
          <p:cNvGrpSpPr/>
          <p:nvPr/>
        </p:nvGrpSpPr>
        <p:grpSpPr>
          <a:xfrm>
            <a:off x="6449627" y="668338"/>
            <a:ext cx="1197565" cy="1006460"/>
            <a:chOff x="6449627" y="668338"/>
            <a:chExt cx="1197565" cy="1006460"/>
          </a:xfrm>
        </p:grpSpPr>
        <p:pic>
          <p:nvPicPr>
            <p:cNvPr id="4" name="Grafika 3" descr="Smartfon">
              <a:extLst>
                <a:ext uri="{FF2B5EF4-FFF2-40B4-BE49-F238E27FC236}">
                  <a16:creationId xmlns:a16="http://schemas.microsoft.com/office/drawing/2014/main" id="{07497E4A-645A-451A-A173-B4FD826A26A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449627" y="760398"/>
              <a:ext cx="914400" cy="914400"/>
            </a:xfrm>
            <a:prstGeom prst="rect">
              <a:avLst/>
            </a:prstGeom>
          </p:spPr>
        </p:pic>
        <p:pic>
          <p:nvPicPr>
            <p:cNvPr id="6" name="Grafika 5" descr="Pieniądze">
              <a:extLst>
                <a:ext uri="{FF2B5EF4-FFF2-40B4-BE49-F238E27FC236}">
                  <a16:creationId xmlns:a16="http://schemas.microsoft.com/office/drawing/2014/main" id="{C8827D18-EC85-455D-BD8E-3EA76221458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32792" y="668338"/>
              <a:ext cx="914400" cy="914400"/>
            </a:xfrm>
            <a:prstGeom prst="rect">
              <a:avLst/>
            </a:prstGeom>
          </p:spPr>
        </p:pic>
      </p:grpSp>
      <p:grpSp>
        <p:nvGrpSpPr>
          <p:cNvPr id="12" name="Grupa 11">
            <a:extLst>
              <a:ext uri="{FF2B5EF4-FFF2-40B4-BE49-F238E27FC236}">
                <a16:creationId xmlns:a16="http://schemas.microsoft.com/office/drawing/2014/main" id="{0661A094-6214-46A9-989E-D368C1F537FA}"/>
              </a:ext>
            </a:extLst>
          </p:cNvPr>
          <p:cNvGrpSpPr/>
          <p:nvPr/>
        </p:nvGrpSpPr>
        <p:grpSpPr>
          <a:xfrm>
            <a:off x="130273" y="6271798"/>
            <a:ext cx="872930" cy="548773"/>
            <a:chOff x="1039634" y="4808940"/>
            <a:chExt cx="2199331" cy="1382624"/>
          </a:xfrm>
        </p:grpSpPr>
        <p:pic>
          <p:nvPicPr>
            <p:cNvPr id="13" name="Grafika 12" descr="Stoper">
              <a:extLst>
                <a:ext uri="{FF2B5EF4-FFF2-40B4-BE49-F238E27FC236}">
                  <a16:creationId xmlns:a16="http://schemas.microsoft.com/office/drawing/2014/main" id="{3D9A7E58-2E85-4D2C-BF5B-3B0DCC4CD3D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37917" y="4856681"/>
              <a:ext cx="395838" cy="395838"/>
            </a:xfrm>
            <a:prstGeom prst="rect">
              <a:avLst/>
            </a:prstGeom>
          </p:spPr>
        </p:pic>
        <p:pic>
          <p:nvPicPr>
            <p:cNvPr id="14" name="Grafika 13" descr="Budzik">
              <a:extLst>
                <a:ext uri="{FF2B5EF4-FFF2-40B4-BE49-F238E27FC236}">
                  <a16:creationId xmlns:a16="http://schemas.microsoft.com/office/drawing/2014/main" id="{A138A0F5-C710-40CD-84BD-52E1CEE779DB}"/>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6290" y="4856681"/>
              <a:ext cx="395838" cy="395838"/>
            </a:xfrm>
            <a:prstGeom prst="rect">
              <a:avLst/>
            </a:prstGeom>
          </p:spPr>
        </p:pic>
        <p:pic>
          <p:nvPicPr>
            <p:cNvPr id="15" name="Grafika 14" descr="Pomoc">
              <a:extLst>
                <a:ext uri="{FF2B5EF4-FFF2-40B4-BE49-F238E27FC236}">
                  <a16:creationId xmlns:a16="http://schemas.microsoft.com/office/drawing/2014/main" id="{FB8D96E2-41B1-482B-AF1F-FB652773840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337917" y="5771357"/>
              <a:ext cx="395838" cy="395838"/>
            </a:xfrm>
            <a:prstGeom prst="rect">
              <a:avLst/>
            </a:prstGeom>
          </p:spPr>
        </p:pic>
        <p:pic>
          <p:nvPicPr>
            <p:cNvPr id="16" name="Grafika 15" descr="Zegar">
              <a:extLst>
                <a:ext uri="{FF2B5EF4-FFF2-40B4-BE49-F238E27FC236}">
                  <a16:creationId xmlns:a16="http://schemas.microsoft.com/office/drawing/2014/main" id="{620DD4E2-B943-4C31-858A-DB19A0662915}"/>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52317" y="5771357"/>
              <a:ext cx="395838" cy="395838"/>
            </a:xfrm>
            <a:prstGeom prst="rect">
              <a:avLst/>
            </a:prstGeom>
          </p:spPr>
        </p:pic>
        <p:pic>
          <p:nvPicPr>
            <p:cNvPr id="17" name="Grafika 16" descr="Stoper">
              <a:extLst>
                <a:ext uri="{FF2B5EF4-FFF2-40B4-BE49-F238E27FC236}">
                  <a16:creationId xmlns:a16="http://schemas.microsoft.com/office/drawing/2014/main" id="{F2A37649-4BF3-4E7F-B020-566FE41D43D7}"/>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531794" y="5510732"/>
              <a:ext cx="395838" cy="395838"/>
            </a:xfrm>
            <a:prstGeom prst="rect">
              <a:avLst/>
            </a:prstGeom>
          </p:spPr>
        </p:pic>
        <p:pic>
          <p:nvPicPr>
            <p:cNvPr id="18" name="Grafika 17" descr="Budzik">
              <a:extLst>
                <a:ext uri="{FF2B5EF4-FFF2-40B4-BE49-F238E27FC236}">
                  <a16:creationId xmlns:a16="http://schemas.microsoft.com/office/drawing/2014/main" id="{F4FCD27A-BA34-44AA-879E-0DAFD0EE9DD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2843127" y="5267490"/>
              <a:ext cx="395838" cy="395838"/>
            </a:xfrm>
            <a:prstGeom prst="rect">
              <a:avLst/>
            </a:prstGeom>
          </p:spPr>
        </p:pic>
        <p:pic>
          <p:nvPicPr>
            <p:cNvPr id="19" name="Grafika 18" descr="Pomoc">
              <a:extLst>
                <a:ext uri="{FF2B5EF4-FFF2-40B4-BE49-F238E27FC236}">
                  <a16:creationId xmlns:a16="http://schemas.microsoft.com/office/drawing/2014/main" id="{90E00AF8-041C-4232-BA39-675F6F8B891E}"/>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2510982">
              <a:off x="2177131" y="5420084"/>
              <a:ext cx="395838" cy="395838"/>
            </a:xfrm>
            <a:prstGeom prst="rect">
              <a:avLst/>
            </a:prstGeom>
          </p:spPr>
        </p:pic>
        <p:pic>
          <p:nvPicPr>
            <p:cNvPr id="20" name="Grafika 19" descr="Zegar">
              <a:extLst>
                <a:ext uri="{FF2B5EF4-FFF2-40B4-BE49-F238E27FC236}">
                  <a16:creationId xmlns:a16="http://schemas.microsoft.com/office/drawing/2014/main" id="{7ED10ED5-86DA-4869-B966-B094C185C892}"/>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510982">
              <a:off x="1066639" y="5132392"/>
              <a:ext cx="395838" cy="395838"/>
            </a:xfrm>
            <a:prstGeom prst="rect">
              <a:avLst/>
            </a:prstGeom>
          </p:spPr>
        </p:pic>
        <p:pic>
          <p:nvPicPr>
            <p:cNvPr id="21" name="Grafika 20" descr="Stoper">
              <a:extLst>
                <a:ext uri="{FF2B5EF4-FFF2-40B4-BE49-F238E27FC236}">
                  <a16:creationId xmlns:a16="http://schemas.microsoft.com/office/drawing/2014/main" id="{EC45829F-FBAE-4414-92EF-8C2B66C8E2B3}"/>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039634" y="5559823"/>
              <a:ext cx="395838" cy="395838"/>
            </a:xfrm>
            <a:prstGeom prst="rect">
              <a:avLst/>
            </a:prstGeom>
          </p:spPr>
        </p:pic>
        <p:pic>
          <p:nvPicPr>
            <p:cNvPr id="22" name="Grafika 21" descr="Budzik">
              <a:extLst>
                <a:ext uri="{FF2B5EF4-FFF2-40B4-BE49-F238E27FC236}">
                  <a16:creationId xmlns:a16="http://schemas.microsoft.com/office/drawing/2014/main" id="{438FEA8C-2A0B-4A8B-AEF9-F6FB16B8874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346507" y="5371357"/>
              <a:ext cx="395838" cy="395838"/>
            </a:xfrm>
            <a:prstGeom prst="rect">
              <a:avLst/>
            </a:prstGeom>
          </p:spPr>
        </p:pic>
        <p:pic>
          <p:nvPicPr>
            <p:cNvPr id="23" name="Grafika 22" descr="Pomoc">
              <a:extLst>
                <a:ext uri="{FF2B5EF4-FFF2-40B4-BE49-F238E27FC236}">
                  <a16:creationId xmlns:a16="http://schemas.microsoft.com/office/drawing/2014/main" id="{41C9B706-ECB5-4BF8-ABB4-D6EC4203A715}"/>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8151319">
              <a:off x="1581050" y="5139229"/>
              <a:ext cx="395838" cy="395838"/>
            </a:xfrm>
            <a:prstGeom prst="rect">
              <a:avLst/>
            </a:prstGeom>
          </p:spPr>
        </p:pic>
        <p:pic>
          <p:nvPicPr>
            <p:cNvPr id="24" name="Grafika 23" descr="Zegar">
              <a:extLst>
                <a:ext uri="{FF2B5EF4-FFF2-40B4-BE49-F238E27FC236}">
                  <a16:creationId xmlns:a16="http://schemas.microsoft.com/office/drawing/2014/main" id="{070B4852-BCC7-46DF-8746-726E5134EFD1}"/>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8151319">
              <a:off x="1774529" y="5477353"/>
              <a:ext cx="395838" cy="395838"/>
            </a:xfrm>
            <a:prstGeom prst="rect">
              <a:avLst/>
            </a:prstGeom>
          </p:spPr>
        </p:pic>
        <p:pic>
          <p:nvPicPr>
            <p:cNvPr id="25" name="Grafika 24" descr="Stoper">
              <a:extLst>
                <a:ext uri="{FF2B5EF4-FFF2-40B4-BE49-F238E27FC236}">
                  <a16:creationId xmlns:a16="http://schemas.microsoft.com/office/drawing/2014/main" id="{C97ED856-641E-4B4C-B750-A62537B90260}"/>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958026" y="5124602"/>
              <a:ext cx="395838" cy="395838"/>
            </a:xfrm>
            <a:prstGeom prst="rect">
              <a:avLst/>
            </a:prstGeom>
          </p:spPr>
        </p:pic>
        <p:pic>
          <p:nvPicPr>
            <p:cNvPr id="26" name="Grafika 25" descr="Budzik">
              <a:extLst>
                <a:ext uri="{FF2B5EF4-FFF2-40B4-BE49-F238E27FC236}">
                  <a16:creationId xmlns:a16="http://schemas.microsoft.com/office/drawing/2014/main" id="{3B63640F-7517-4FE0-B37F-BA8308F03F3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1790275" y="5795726"/>
              <a:ext cx="395838" cy="395838"/>
            </a:xfrm>
            <a:prstGeom prst="rect">
              <a:avLst/>
            </a:prstGeom>
          </p:spPr>
        </p:pic>
        <p:pic>
          <p:nvPicPr>
            <p:cNvPr id="27" name="Grafika 26" descr="Pomoc">
              <a:extLst>
                <a:ext uri="{FF2B5EF4-FFF2-40B4-BE49-F238E27FC236}">
                  <a16:creationId xmlns:a16="http://schemas.microsoft.com/office/drawing/2014/main" id="{B37A9F99-0D03-4BC2-B34D-E68610B9D35A}"/>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0800000">
              <a:off x="1746931" y="4808940"/>
              <a:ext cx="395838" cy="395838"/>
            </a:xfrm>
            <a:prstGeom prst="rect">
              <a:avLst/>
            </a:prstGeom>
          </p:spPr>
        </p:pic>
        <p:pic>
          <p:nvPicPr>
            <p:cNvPr id="28" name="Grafika 27" descr="Zegar">
              <a:extLst>
                <a:ext uri="{FF2B5EF4-FFF2-40B4-BE49-F238E27FC236}">
                  <a16:creationId xmlns:a16="http://schemas.microsoft.com/office/drawing/2014/main" id="{CA4EAC78-0A13-4AFF-B363-BB033CE263B4}"/>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0800000">
              <a:off x="2495451" y="5105804"/>
              <a:ext cx="395838" cy="395838"/>
            </a:xfrm>
            <a:prstGeom prst="rect">
              <a:avLst/>
            </a:prstGeom>
          </p:spPr>
        </p:pic>
      </p:grpSp>
    </p:spTree>
    <p:extLst>
      <p:ext uri="{BB962C8B-B14F-4D97-AF65-F5344CB8AC3E}">
        <p14:creationId xmlns:p14="http://schemas.microsoft.com/office/powerpoint/2010/main" val="808806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12</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2291041482"/>
              </p:ext>
            </p:extLst>
          </p:nvPr>
        </p:nvGraphicFramePr>
        <p:xfrm>
          <a:off x="566738" y="2212974"/>
          <a:ext cx="4737100" cy="4214455"/>
        </p:xfrm>
        <a:graphic>
          <a:graphicData uri="http://schemas.openxmlformats.org/drawingml/2006/chart">
            <c:chart xmlns:c="http://schemas.openxmlformats.org/drawingml/2006/chart" xmlns:r="http://schemas.openxmlformats.org/officeDocument/2006/relationships" r:id="rId3"/>
          </a:graphicData>
        </a:graphic>
      </p:graphicFrame>
      <p:sp>
        <p:nvSpPr>
          <p:cNvPr id="21511" name="Rectangle 1032">
            <a:extLst>
              <a:ext uri="{FF2B5EF4-FFF2-40B4-BE49-F238E27FC236}">
                <a16:creationId xmlns:a16="http://schemas.microsoft.com/office/drawing/2014/main" id="{9F1B90DA-2641-4A19-B823-F4A492CF113D}"/>
              </a:ext>
            </a:extLst>
          </p:cNvPr>
          <p:cNvSpPr>
            <a:spLocks noChangeArrowheads="1"/>
          </p:cNvSpPr>
          <p:nvPr/>
        </p:nvSpPr>
        <p:spPr bwMode="auto">
          <a:xfrm>
            <a:off x="5448528" y="2212148"/>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Mniejsze niż w poprzednich pytaniach różnice widać w przypadku zindywidualizowanych ofert dla klientów. Otrzymywanie ich już w tym roku jest prawdopodobne dla niespełna 63 proc. badanych, a za 10 lat dla blisko 90 proc. </a:t>
            </a:r>
            <a:endParaRPr lang="en-GB" altLang="pl-PL" sz="1400" b="0" dirty="0"/>
          </a:p>
        </p:txBody>
      </p:sp>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dziś i jutro</a:t>
            </a:r>
            <a:endParaRPr lang="en-GB" altLang="pl-PL" b="0" dirty="0"/>
          </a:p>
        </p:txBody>
      </p:sp>
      <p:grpSp>
        <p:nvGrpSpPr>
          <p:cNvPr id="21513" name="Group 1041">
            <a:extLst>
              <a:ext uri="{FF2B5EF4-FFF2-40B4-BE49-F238E27FC236}">
                <a16:creationId xmlns:a16="http://schemas.microsoft.com/office/drawing/2014/main" id="{A830E43F-14CD-4AC0-B19A-9C663625FFD9}"/>
              </a:ext>
            </a:extLst>
          </p:cNvPr>
          <p:cNvGrpSpPr>
            <a:grpSpLocks/>
          </p:cNvGrpSpPr>
          <p:nvPr/>
        </p:nvGrpSpPr>
        <p:grpSpPr bwMode="auto">
          <a:xfrm>
            <a:off x="547026" y="1541490"/>
            <a:ext cx="4128333" cy="523849"/>
            <a:chOff x="444" y="906"/>
            <a:chExt cx="1466" cy="368"/>
          </a:xfrm>
        </p:grpSpPr>
        <p:sp>
          <p:nvSpPr>
            <p:cNvPr id="21521" name="Line 1042">
              <a:extLst>
                <a:ext uri="{FF2B5EF4-FFF2-40B4-BE49-F238E27FC236}">
                  <a16:creationId xmlns:a16="http://schemas.microsoft.com/office/drawing/2014/main" id="{5FA731F6-2B2B-472F-BAC2-29EFBEE6D79F}"/>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21522" name="Rectangle 1043">
              <a:extLst>
                <a:ext uri="{FF2B5EF4-FFF2-40B4-BE49-F238E27FC236}">
                  <a16:creationId xmlns:a16="http://schemas.microsoft.com/office/drawing/2014/main" id="{15009BB5-F67E-4483-8661-6C355810EACF}"/>
                </a:ext>
              </a:extLst>
            </p:cNvPr>
            <p:cNvSpPr>
              <a:spLocks noChangeArrowheads="1"/>
            </p:cNvSpPr>
            <p:nvPr/>
          </p:nvSpPr>
          <p:spPr bwMode="auto">
            <a:xfrm>
              <a:off x="444" y="906"/>
              <a:ext cx="1428"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100" dirty="0"/>
                <a:t>Z banku będę otrzymywał oferty dotyczące swoich konkretnych potrzeb we właściwym czasie i lokalizacji(dane w procentach)</a:t>
              </a:r>
              <a:endParaRPr lang="en-GB" altLang="pl-PL" sz="1100" dirty="0"/>
            </a:p>
          </p:txBody>
        </p:sp>
      </p:grpSp>
      <p:grpSp>
        <p:nvGrpSpPr>
          <p:cNvPr id="3" name="Grupa 2">
            <a:extLst>
              <a:ext uri="{FF2B5EF4-FFF2-40B4-BE49-F238E27FC236}">
                <a16:creationId xmlns:a16="http://schemas.microsoft.com/office/drawing/2014/main" id="{D7ACECAD-C1F1-449D-99CE-1C4A6EB392E2}"/>
              </a:ext>
            </a:extLst>
          </p:cNvPr>
          <p:cNvGrpSpPr/>
          <p:nvPr/>
        </p:nvGrpSpPr>
        <p:grpSpPr>
          <a:xfrm>
            <a:off x="6786979" y="390431"/>
            <a:ext cx="914400" cy="1458259"/>
            <a:chOff x="6786979" y="390431"/>
            <a:chExt cx="914400" cy="1458259"/>
          </a:xfrm>
        </p:grpSpPr>
        <p:pic>
          <p:nvPicPr>
            <p:cNvPr id="4" name="Grafika 3" descr="Kula ziemska z Europą">
              <a:extLst>
                <a:ext uri="{FF2B5EF4-FFF2-40B4-BE49-F238E27FC236}">
                  <a16:creationId xmlns:a16="http://schemas.microsoft.com/office/drawing/2014/main" id="{5EE70957-2CC3-4705-8A9A-58EA7EEC7BF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86979" y="934290"/>
              <a:ext cx="914400" cy="914400"/>
            </a:xfrm>
            <a:prstGeom prst="rect">
              <a:avLst/>
            </a:prstGeom>
          </p:spPr>
        </p:pic>
        <p:pic>
          <p:nvPicPr>
            <p:cNvPr id="6" name="Grafika 5" descr="Znacznik">
              <a:extLst>
                <a:ext uri="{FF2B5EF4-FFF2-40B4-BE49-F238E27FC236}">
                  <a16:creationId xmlns:a16="http://schemas.microsoft.com/office/drawing/2014/main" id="{BD3A3788-6F2E-4F2F-925D-A4C037FC76D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86979" y="390431"/>
              <a:ext cx="914400" cy="914400"/>
            </a:xfrm>
            <a:prstGeom prst="rect">
              <a:avLst/>
            </a:prstGeom>
          </p:spPr>
        </p:pic>
      </p:grpSp>
      <p:grpSp>
        <p:nvGrpSpPr>
          <p:cNvPr id="12" name="Grupa 11">
            <a:extLst>
              <a:ext uri="{FF2B5EF4-FFF2-40B4-BE49-F238E27FC236}">
                <a16:creationId xmlns:a16="http://schemas.microsoft.com/office/drawing/2014/main" id="{6F5459B3-B98F-4029-8494-DEC5A93B066F}"/>
              </a:ext>
            </a:extLst>
          </p:cNvPr>
          <p:cNvGrpSpPr/>
          <p:nvPr/>
        </p:nvGrpSpPr>
        <p:grpSpPr>
          <a:xfrm>
            <a:off x="130273" y="6271798"/>
            <a:ext cx="872930" cy="548773"/>
            <a:chOff x="1039634" y="4808940"/>
            <a:chExt cx="2199331" cy="1382624"/>
          </a:xfrm>
        </p:grpSpPr>
        <p:pic>
          <p:nvPicPr>
            <p:cNvPr id="13" name="Grafika 12" descr="Stoper">
              <a:extLst>
                <a:ext uri="{FF2B5EF4-FFF2-40B4-BE49-F238E27FC236}">
                  <a16:creationId xmlns:a16="http://schemas.microsoft.com/office/drawing/2014/main" id="{A91B1A69-2F9B-4666-A161-3FC5F892AC87}"/>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37917" y="4856681"/>
              <a:ext cx="395838" cy="395838"/>
            </a:xfrm>
            <a:prstGeom prst="rect">
              <a:avLst/>
            </a:prstGeom>
          </p:spPr>
        </p:pic>
        <p:pic>
          <p:nvPicPr>
            <p:cNvPr id="14" name="Grafika 13" descr="Budzik">
              <a:extLst>
                <a:ext uri="{FF2B5EF4-FFF2-40B4-BE49-F238E27FC236}">
                  <a16:creationId xmlns:a16="http://schemas.microsoft.com/office/drawing/2014/main" id="{AEEEFD94-F0D7-44A6-A6FC-45B391CE4E5A}"/>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6290" y="4856681"/>
              <a:ext cx="395838" cy="395838"/>
            </a:xfrm>
            <a:prstGeom prst="rect">
              <a:avLst/>
            </a:prstGeom>
          </p:spPr>
        </p:pic>
        <p:pic>
          <p:nvPicPr>
            <p:cNvPr id="15" name="Grafika 14" descr="Pomoc">
              <a:extLst>
                <a:ext uri="{FF2B5EF4-FFF2-40B4-BE49-F238E27FC236}">
                  <a16:creationId xmlns:a16="http://schemas.microsoft.com/office/drawing/2014/main" id="{770BFE01-2BB7-4340-8368-2BA2C86A29F3}"/>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337917" y="5771357"/>
              <a:ext cx="395838" cy="395838"/>
            </a:xfrm>
            <a:prstGeom prst="rect">
              <a:avLst/>
            </a:prstGeom>
          </p:spPr>
        </p:pic>
        <p:pic>
          <p:nvPicPr>
            <p:cNvPr id="16" name="Grafika 15" descr="Zegar">
              <a:extLst>
                <a:ext uri="{FF2B5EF4-FFF2-40B4-BE49-F238E27FC236}">
                  <a16:creationId xmlns:a16="http://schemas.microsoft.com/office/drawing/2014/main" id="{DC2118EE-AE70-4F86-BCB6-E48DF59D1CFF}"/>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52317" y="5771357"/>
              <a:ext cx="395838" cy="395838"/>
            </a:xfrm>
            <a:prstGeom prst="rect">
              <a:avLst/>
            </a:prstGeom>
          </p:spPr>
        </p:pic>
        <p:pic>
          <p:nvPicPr>
            <p:cNvPr id="17" name="Grafika 16" descr="Stoper">
              <a:extLst>
                <a:ext uri="{FF2B5EF4-FFF2-40B4-BE49-F238E27FC236}">
                  <a16:creationId xmlns:a16="http://schemas.microsoft.com/office/drawing/2014/main" id="{CDE5CE9D-40BE-4496-989B-89BCD531D3E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531794" y="5510732"/>
              <a:ext cx="395838" cy="395838"/>
            </a:xfrm>
            <a:prstGeom prst="rect">
              <a:avLst/>
            </a:prstGeom>
          </p:spPr>
        </p:pic>
        <p:pic>
          <p:nvPicPr>
            <p:cNvPr id="18" name="Grafika 17" descr="Budzik">
              <a:extLst>
                <a:ext uri="{FF2B5EF4-FFF2-40B4-BE49-F238E27FC236}">
                  <a16:creationId xmlns:a16="http://schemas.microsoft.com/office/drawing/2014/main" id="{03E06753-F9E7-474E-9FE6-A260E94272E1}"/>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2843127" y="5267490"/>
              <a:ext cx="395838" cy="395838"/>
            </a:xfrm>
            <a:prstGeom prst="rect">
              <a:avLst/>
            </a:prstGeom>
          </p:spPr>
        </p:pic>
        <p:pic>
          <p:nvPicPr>
            <p:cNvPr id="19" name="Grafika 18" descr="Pomoc">
              <a:extLst>
                <a:ext uri="{FF2B5EF4-FFF2-40B4-BE49-F238E27FC236}">
                  <a16:creationId xmlns:a16="http://schemas.microsoft.com/office/drawing/2014/main" id="{C383B299-8950-4B9E-89AC-A3A77FD3A3DD}"/>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2510982">
              <a:off x="2177131" y="5420084"/>
              <a:ext cx="395838" cy="395838"/>
            </a:xfrm>
            <a:prstGeom prst="rect">
              <a:avLst/>
            </a:prstGeom>
          </p:spPr>
        </p:pic>
        <p:pic>
          <p:nvPicPr>
            <p:cNvPr id="20" name="Grafika 19" descr="Zegar">
              <a:extLst>
                <a:ext uri="{FF2B5EF4-FFF2-40B4-BE49-F238E27FC236}">
                  <a16:creationId xmlns:a16="http://schemas.microsoft.com/office/drawing/2014/main" id="{FB5085AA-CD96-4536-BFB4-B235D55BA7B8}"/>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510982">
              <a:off x="1066639" y="5132392"/>
              <a:ext cx="395838" cy="395838"/>
            </a:xfrm>
            <a:prstGeom prst="rect">
              <a:avLst/>
            </a:prstGeom>
          </p:spPr>
        </p:pic>
        <p:pic>
          <p:nvPicPr>
            <p:cNvPr id="21" name="Grafika 20" descr="Stoper">
              <a:extLst>
                <a:ext uri="{FF2B5EF4-FFF2-40B4-BE49-F238E27FC236}">
                  <a16:creationId xmlns:a16="http://schemas.microsoft.com/office/drawing/2014/main" id="{994B0E9E-CDF6-4261-90A9-683136FA7BE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039634" y="5559823"/>
              <a:ext cx="395838" cy="395838"/>
            </a:xfrm>
            <a:prstGeom prst="rect">
              <a:avLst/>
            </a:prstGeom>
          </p:spPr>
        </p:pic>
        <p:pic>
          <p:nvPicPr>
            <p:cNvPr id="22" name="Grafika 21" descr="Budzik">
              <a:extLst>
                <a:ext uri="{FF2B5EF4-FFF2-40B4-BE49-F238E27FC236}">
                  <a16:creationId xmlns:a16="http://schemas.microsoft.com/office/drawing/2014/main" id="{2A052ABA-7A15-424C-B679-786726B715B1}"/>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346507" y="5371357"/>
              <a:ext cx="395838" cy="395838"/>
            </a:xfrm>
            <a:prstGeom prst="rect">
              <a:avLst/>
            </a:prstGeom>
          </p:spPr>
        </p:pic>
        <p:pic>
          <p:nvPicPr>
            <p:cNvPr id="23" name="Grafika 22" descr="Pomoc">
              <a:extLst>
                <a:ext uri="{FF2B5EF4-FFF2-40B4-BE49-F238E27FC236}">
                  <a16:creationId xmlns:a16="http://schemas.microsoft.com/office/drawing/2014/main" id="{D84B8A68-4092-4A9D-BE67-484AE4D60359}"/>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8151319">
              <a:off x="1581050" y="5139229"/>
              <a:ext cx="395838" cy="395838"/>
            </a:xfrm>
            <a:prstGeom prst="rect">
              <a:avLst/>
            </a:prstGeom>
          </p:spPr>
        </p:pic>
        <p:pic>
          <p:nvPicPr>
            <p:cNvPr id="24" name="Grafika 23" descr="Zegar">
              <a:extLst>
                <a:ext uri="{FF2B5EF4-FFF2-40B4-BE49-F238E27FC236}">
                  <a16:creationId xmlns:a16="http://schemas.microsoft.com/office/drawing/2014/main" id="{7F8AF526-31BC-4DF9-ACC7-54F8524AD723}"/>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8151319">
              <a:off x="1774529" y="5477353"/>
              <a:ext cx="395838" cy="395838"/>
            </a:xfrm>
            <a:prstGeom prst="rect">
              <a:avLst/>
            </a:prstGeom>
          </p:spPr>
        </p:pic>
        <p:pic>
          <p:nvPicPr>
            <p:cNvPr id="25" name="Grafika 24" descr="Stoper">
              <a:extLst>
                <a:ext uri="{FF2B5EF4-FFF2-40B4-BE49-F238E27FC236}">
                  <a16:creationId xmlns:a16="http://schemas.microsoft.com/office/drawing/2014/main" id="{992DA5EB-F010-4035-8504-EA9E12D7E84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958026" y="5124602"/>
              <a:ext cx="395838" cy="395838"/>
            </a:xfrm>
            <a:prstGeom prst="rect">
              <a:avLst/>
            </a:prstGeom>
          </p:spPr>
        </p:pic>
        <p:pic>
          <p:nvPicPr>
            <p:cNvPr id="26" name="Grafika 25" descr="Budzik">
              <a:extLst>
                <a:ext uri="{FF2B5EF4-FFF2-40B4-BE49-F238E27FC236}">
                  <a16:creationId xmlns:a16="http://schemas.microsoft.com/office/drawing/2014/main" id="{6CEABBAE-F691-4FAF-8D14-513CFE4A558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1790275" y="5795726"/>
              <a:ext cx="395838" cy="395838"/>
            </a:xfrm>
            <a:prstGeom prst="rect">
              <a:avLst/>
            </a:prstGeom>
          </p:spPr>
        </p:pic>
        <p:pic>
          <p:nvPicPr>
            <p:cNvPr id="27" name="Grafika 26" descr="Pomoc">
              <a:extLst>
                <a:ext uri="{FF2B5EF4-FFF2-40B4-BE49-F238E27FC236}">
                  <a16:creationId xmlns:a16="http://schemas.microsoft.com/office/drawing/2014/main" id="{7450E042-BC21-4D4E-B03B-B702DFE488B0}"/>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0800000">
              <a:off x="1746931" y="4808940"/>
              <a:ext cx="395838" cy="395838"/>
            </a:xfrm>
            <a:prstGeom prst="rect">
              <a:avLst/>
            </a:prstGeom>
          </p:spPr>
        </p:pic>
        <p:pic>
          <p:nvPicPr>
            <p:cNvPr id="28" name="Grafika 27" descr="Zegar">
              <a:extLst>
                <a:ext uri="{FF2B5EF4-FFF2-40B4-BE49-F238E27FC236}">
                  <a16:creationId xmlns:a16="http://schemas.microsoft.com/office/drawing/2014/main" id="{D4EC4D0F-A2AB-4A50-AB9B-0CDB41F3A249}"/>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0800000">
              <a:off x="2495451" y="5105804"/>
              <a:ext cx="395838" cy="395838"/>
            </a:xfrm>
            <a:prstGeom prst="rect">
              <a:avLst/>
            </a:prstGeom>
          </p:spPr>
        </p:pic>
      </p:grpSp>
    </p:spTree>
    <p:extLst>
      <p:ext uri="{BB962C8B-B14F-4D97-AF65-F5344CB8AC3E}">
        <p14:creationId xmlns:p14="http://schemas.microsoft.com/office/powerpoint/2010/main" val="283341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13</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1274775301"/>
              </p:ext>
            </p:extLst>
          </p:nvPr>
        </p:nvGraphicFramePr>
        <p:xfrm>
          <a:off x="566738" y="2212974"/>
          <a:ext cx="4737100" cy="4214455"/>
        </p:xfrm>
        <a:graphic>
          <a:graphicData uri="http://schemas.openxmlformats.org/drawingml/2006/chart">
            <c:chart xmlns:c="http://schemas.openxmlformats.org/drawingml/2006/chart" xmlns:r="http://schemas.openxmlformats.org/officeDocument/2006/relationships" r:id="rId3"/>
          </a:graphicData>
        </a:graphic>
      </p:graphicFrame>
      <p:sp>
        <p:nvSpPr>
          <p:cNvPr id="21511" name="Rectangle 1032">
            <a:extLst>
              <a:ext uri="{FF2B5EF4-FFF2-40B4-BE49-F238E27FC236}">
                <a16:creationId xmlns:a16="http://schemas.microsoft.com/office/drawing/2014/main" id="{9F1B90DA-2641-4A19-B823-F4A492CF113D}"/>
              </a:ext>
            </a:extLst>
          </p:cNvPr>
          <p:cNvSpPr>
            <a:spLocks noChangeArrowheads="1"/>
          </p:cNvSpPr>
          <p:nvPr/>
        </p:nvSpPr>
        <p:spPr bwMode="auto">
          <a:xfrm>
            <a:off x="5448528" y="2212148"/>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Jedynie ponad 13 proc. badanych uważa, że już teraz do powszechnego użycia wejdą inteligentne ubrania. Jednocześnie ponad 70 proc. uważa, że normą stanie się to za 10 lat. Przy czym wyraźnie widać niepewność w odpowiedziach badanych. </a:t>
            </a:r>
            <a:endParaRPr lang="en-GB" altLang="pl-PL" sz="1400" b="0" dirty="0"/>
          </a:p>
        </p:txBody>
      </p:sp>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dziś i jutro</a:t>
            </a:r>
            <a:endParaRPr lang="en-GB" altLang="pl-PL" b="0" dirty="0"/>
          </a:p>
        </p:txBody>
      </p:sp>
      <p:grpSp>
        <p:nvGrpSpPr>
          <p:cNvPr id="21513" name="Group 1041">
            <a:extLst>
              <a:ext uri="{FF2B5EF4-FFF2-40B4-BE49-F238E27FC236}">
                <a16:creationId xmlns:a16="http://schemas.microsoft.com/office/drawing/2014/main" id="{A830E43F-14CD-4AC0-B19A-9C663625FFD9}"/>
              </a:ext>
            </a:extLst>
          </p:cNvPr>
          <p:cNvGrpSpPr>
            <a:grpSpLocks/>
          </p:cNvGrpSpPr>
          <p:nvPr/>
        </p:nvGrpSpPr>
        <p:grpSpPr bwMode="auto">
          <a:xfrm>
            <a:off x="547026" y="1525833"/>
            <a:ext cx="4128333" cy="539508"/>
            <a:chOff x="444" y="895"/>
            <a:chExt cx="1466" cy="379"/>
          </a:xfrm>
        </p:grpSpPr>
        <p:sp>
          <p:nvSpPr>
            <p:cNvPr id="21521" name="Line 1042">
              <a:extLst>
                <a:ext uri="{FF2B5EF4-FFF2-40B4-BE49-F238E27FC236}">
                  <a16:creationId xmlns:a16="http://schemas.microsoft.com/office/drawing/2014/main" id="{5FA731F6-2B2B-472F-BAC2-29EFBEE6D79F}"/>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21522" name="Rectangle 1043">
              <a:extLst>
                <a:ext uri="{FF2B5EF4-FFF2-40B4-BE49-F238E27FC236}">
                  <a16:creationId xmlns:a16="http://schemas.microsoft.com/office/drawing/2014/main" id="{15009BB5-F67E-4483-8661-6C355810EACF}"/>
                </a:ext>
              </a:extLst>
            </p:cNvPr>
            <p:cNvSpPr>
              <a:spLocks noChangeArrowheads="1"/>
            </p:cNvSpPr>
            <p:nvPr/>
          </p:nvSpPr>
          <p:spPr bwMode="auto">
            <a:xfrm>
              <a:off x="444" y="895"/>
              <a:ext cx="1428"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100" dirty="0"/>
                <a:t>W 2018 roku do powszechnego użycia wejdą inteligentne ubrania / W powszechnym użyciu będą inteligentne ubrania (dane w procentach)</a:t>
              </a:r>
              <a:endParaRPr lang="en-GB" altLang="pl-PL" sz="1100" dirty="0"/>
            </a:p>
          </p:txBody>
        </p:sp>
      </p:grpSp>
      <p:grpSp>
        <p:nvGrpSpPr>
          <p:cNvPr id="7" name="Grupa 6">
            <a:extLst>
              <a:ext uri="{FF2B5EF4-FFF2-40B4-BE49-F238E27FC236}">
                <a16:creationId xmlns:a16="http://schemas.microsoft.com/office/drawing/2014/main" id="{1CC95030-6919-4700-9831-932E1CFA89EE}"/>
              </a:ext>
            </a:extLst>
          </p:cNvPr>
          <p:cNvGrpSpPr/>
          <p:nvPr/>
        </p:nvGrpSpPr>
        <p:grpSpPr>
          <a:xfrm>
            <a:off x="6555695" y="794544"/>
            <a:ext cx="914400" cy="914400"/>
            <a:chOff x="6751468" y="1000941"/>
            <a:chExt cx="914400" cy="914400"/>
          </a:xfrm>
        </p:grpSpPr>
        <p:pic>
          <p:nvPicPr>
            <p:cNvPr id="4" name="Grafika 3" descr="Koszula z długim rękawem">
              <a:extLst>
                <a:ext uri="{FF2B5EF4-FFF2-40B4-BE49-F238E27FC236}">
                  <a16:creationId xmlns:a16="http://schemas.microsoft.com/office/drawing/2014/main" id="{872BFE90-CB8F-4016-9536-DCB8F9D3D7E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51468" y="1000941"/>
              <a:ext cx="914400" cy="914400"/>
            </a:xfrm>
            <a:prstGeom prst="rect">
              <a:avLst/>
            </a:prstGeom>
          </p:spPr>
        </p:pic>
        <p:pic>
          <p:nvPicPr>
            <p:cNvPr id="6" name="Grafika 5" descr="Smartfon">
              <a:extLst>
                <a:ext uri="{FF2B5EF4-FFF2-40B4-BE49-F238E27FC236}">
                  <a16:creationId xmlns:a16="http://schemas.microsoft.com/office/drawing/2014/main" id="{302D647E-8ED6-4212-A85B-37562E2B174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979600" y="1274094"/>
              <a:ext cx="458136" cy="458136"/>
            </a:xfrm>
            <a:prstGeom prst="rect">
              <a:avLst/>
            </a:prstGeom>
          </p:spPr>
        </p:pic>
      </p:grpSp>
      <p:grpSp>
        <p:nvGrpSpPr>
          <p:cNvPr id="13" name="Grupa 12">
            <a:extLst>
              <a:ext uri="{FF2B5EF4-FFF2-40B4-BE49-F238E27FC236}">
                <a16:creationId xmlns:a16="http://schemas.microsoft.com/office/drawing/2014/main" id="{E1D1E428-09BD-43F3-8AF0-C3956171F957}"/>
              </a:ext>
            </a:extLst>
          </p:cNvPr>
          <p:cNvGrpSpPr/>
          <p:nvPr/>
        </p:nvGrpSpPr>
        <p:grpSpPr>
          <a:xfrm>
            <a:off x="130273" y="6271798"/>
            <a:ext cx="872930" cy="548773"/>
            <a:chOff x="1039634" y="4808940"/>
            <a:chExt cx="2199331" cy="1382624"/>
          </a:xfrm>
        </p:grpSpPr>
        <p:pic>
          <p:nvPicPr>
            <p:cNvPr id="14" name="Grafika 13" descr="Stoper">
              <a:extLst>
                <a:ext uri="{FF2B5EF4-FFF2-40B4-BE49-F238E27FC236}">
                  <a16:creationId xmlns:a16="http://schemas.microsoft.com/office/drawing/2014/main" id="{22FCAEC7-1B14-4194-8CCB-BA3C4AE4DEE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37917" y="4856681"/>
              <a:ext cx="395838" cy="395838"/>
            </a:xfrm>
            <a:prstGeom prst="rect">
              <a:avLst/>
            </a:prstGeom>
          </p:spPr>
        </p:pic>
        <p:pic>
          <p:nvPicPr>
            <p:cNvPr id="15" name="Grafika 14" descr="Budzik">
              <a:extLst>
                <a:ext uri="{FF2B5EF4-FFF2-40B4-BE49-F238E27FC236}">
                  <a16:creationId xmlns:a16="http://schemas.microsoft.com/office/drawing/2014/main" id="{0F300C14-46AE-4CD8-BBB6-B5AC4AFEA949}"/>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6290" y="4856681"/>
              <a:ext cx="395838" cy="395838"/>
            </a:xfrm>
            <a:prstGeom prst="rect">
              <a:avLst/>
            </a:prstGeom>
          </p:spPr>
        </p:pic>
        <p:pic>
          <p:nvPicPr>
            <p:cNvPr id="16" name="Grafika 15" descr="Pomoc">
              <a:extLst>
                <a:ext uri="{FF2B5EF4-FFF2-40B4-BE49-F238E27FC236}">
                  <a16:creationId xmlns:a16="http://schemas.microsoft.com/office/drawing/2014/main" id="{20A0E43B-86F7-4803-B34E-E05340AF765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337917" y="5771357"/>
              <a:ext cx="395838" cy="395838"/>
            </a:xfrm>
            <a:prstGeom prst="rect">
              <a:avLst/>
            </a:prstGeom>
          </p:spPr>
        </p:pic>
        <p:pic>
          <p:nvPicPr>
            <p:cNvPr id="17" name="Grafika 16" descr="Zegar">
              <a:extLst>
                <a:ext uri="{FF2B5EF4-FFF2-40B4-BE49-F238E27FC236}">
                  <a16:creationId xmlns:a16="http://schemas.microsoft.com/office/drawing/2014/main" id="{E7F34576-5BFD-4602-87DA-F5465364222C}"/>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52317" y="5771357"/>
              <a:ext cx="395838" cy="395838"/>
            </a:xfrm>
            <a:prstGeom prst="rect">
              <a:avLst/>
            </a:prstGeom>
          </p:spPr>
        </p:pic>
        <p:pic>
          <p:nvPicPr>
            <p:cNvPr id="18" name="Grafika 17" descr="Stoper">
              <a:extLst>
                <a:ext uri="{FF2B5EF4-FFF2-40B4-BE49-F238E27FC236}">
                  <a16:creationId xmlns:a16="http://schemas.microsoft.com/office/drawing/2014/main" id="{9DADFCF5-525D-43D4-876E-26FD64F5506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531794" y="5510732"/>
              <a:ext cx="395838" cy="395838"/>
            </a:xfrm>
            <a:prstGeom prst="rect">
              <a:avLst/>
            </a:prstGeom>
          </p:spPr>
        </p:pic>
        <p:pic>
          <p:nvPicPr>
            <p:cNvPr id="19" name="Grafika 18" descr="Budzik">
              <a:extLst>
                <a:ext uri="{FF2B5EF4-FFF2-40B4-BE49-F238E27FC236}">
                  <a16:creationId xmlns:a16="http://schemas.microsoft.com/office/drawing/2014/main" id="{79B643A4-51DF-4396-9964-5AE6A17993A1}"/>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2843127" y="5267490"/>
              <a:ext cx="395838" cy="395838"/>
            </a:xfrm>
            <a:prstGeom prst="rect">
              <a:avLst/>
            </a:prstGeom>
          </p:spPr>
        </p:pic>
        <p:pic>
          <p:nvPicPr>
            <p:cNvPr id="20" name="Grafika 19" descr="Pomoc">
              <a:extLst>
                <a:ext uri="{FF2B5EF4-FFF2-40B4-BE49-F238E27FC236}">
                  <a16:creationId xmlns:a16="http://schemas.microsoft.com/office/drawing/2014/main" id="{A50629B7-C226-4852-A88A-06249D258D45}"/>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2510982">
              <a:off x="2177131" y="5420084"/>
              <a:ext cx="395838" cy="395838"/>
            </a:xfrm>
            <a:prstGeom prst="rect">
              <a:avLst/>
            </a:prstGeom>
          </p:spPr>
        </p:pic>
        <p:pic>
          <p:nvPicPr>
            <p:cNvPr id="21" name="Grafika 20" descr="Zegar">
              <a:extLst>
                <a:ext uri="{FF2B5EF4-FFF2-40B4-BE49-F238E27FC236}">
                  <a16:creationId xmlns:a16="http://schemas.microsoft.com/office/drawing/2014/main" id="{E55C3C90-F368-4CDA-830C-3E7A704BC4EF}"/>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510982">
              <a:off x="1066639" y="5132392"/>
              <a:ext cx="395838" cy="395838"/>
            </a:xfrm>
            <a:prstGeom prst="rect">
              <a:avLst/>
            </a:prstGeom>
          </p:spPr>
        </p:pic>
        <p:pic>
          <p:nvPicPr>
            <p:cNvPr id="22" name="Grafika 21" descr="Stoper">
              <a:extLst>
                <a:ext uri="{FF2B5EF4-FFF2-40B4-BE49-F238E27FC236}">
                  <a16:creationId xmlns:a16="http://schemas.microsoft.com/office/drawing/2014/main" id="{813BC3AE-BE90-4186-A8B6-2EEDA531931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039634" y="5559823"/>
              <a:ext cx="395838" cy="395838"/>
            </a:xfrm>
            <a:prstGeom prst="rect">
              <a:avLst/>
            </a:prstGeom>
          </p:spPr>
        </p:pic>
        <p:pic>
          <p:nvPicPr>
            <p:cNvPr id="23" name="Grafika 22" descr="Budzik">
              <a:extLst>
                <a:ext uri="{FF2B5EF4-FFF2-40B4-BE49-F238E27FC236}">
                  <a16:creationId xmlns:a16="http://schemas.microsoft.com/office/drawing/2014/main" id="{0EA0F97E-CEC7-48A9-8288-8721F48EA0D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346507" y="5371357"/>
              <a:ext cx="395838" cy="395838"/>
            </a:xfrm>
            <a:prstGeom prst="rect">
              <a:avLst/>
            </a:prstGeom>
          </p:spPr>
        </p:pic>
        <p:pic>
          <p:nvPicPr>
            <p:cNvPr id="24" name="Grafika 23" descr="Pomoc">
              <a:extLst>
                <a:ext uri="{FF2B5EF4-FFF2-40B4-BE49-F238E27FC236}">
                  <a16:creationId xmlns:a16="http://schemas.microsoft.com/office/drawing/2014/main" id="{3F1059C1-395D-4814-9E31-ECE757B23C3D}"/>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8151319">
              <a:off x="1581050" y="5139229"/>
              <a:ext cx="395838" cy="395838"/>
            </a:xfrm>
            <a:prstGeom prst="rect">
              <a:avLst/>
            </a:prstGeom>
          </p:spPr>
        </p:pic>
        <p:pic>
          <p:nvPicPr>
            <p:cNvPr id="25" name="Grafika 24" descr="Zegar">
              <a:extLst>
                <a:ext uri="{FF2B5EF4-FFF2-40B4-BE49-F238E27FC236}">
                  <a16:creationId xmlns:a16="http://schemas.microsoft.com/office/drawing/2014/main" id="{B8EF9B87-3276-4E28-85EF-30D89462811B}"/>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8151319">
              <a:off x="1774529" y="5477353"/>
              <a:ext cx="395838" cy="395838"/>
            </a:xfrm>
            <a:prstGeom prst="rect">
              <a:avLst/>
            </a:prstGeom>
          </p:spPr>
        </p:pic>
        <p:pic>
          <p:nvPicPr>
            <p:cNvPr id="26" name="Grafika 25" descr="Stoper">
              <a:extLst>
                <a:ext uri="{FF2B5EF4-FFF2-40B4-BE49-F238E27FC236}">
                  <a16:creationId xmlns:a16="http://schemas.microsoft.com/office/drawing/2014/main" id="{F644C26A-0A01-444F-9A7A-7099A3E7460A}"/>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958026" y="5124602"/>
              <a:ext cx="395838" cy="395838"/>
            </a:xfrm>
            <a:prstGeom prst="rect">
              <a:avLst/>
            </a:prstGeom>
          </p:spPr>
        </p:pic>
        <p:pic>
          <p:nvPicPr>
            <p:cNvPr id="27" name="Grafika 26" descr="Budzik">
              <a:extLst>
                <a:ext uri="{FF2B5EF4-FFF2-40B4-BE49-F238E27FC236}">
                  <a16:creationId xmlns:a16="http://schemas.microsoft.com/office/drawing/2014/main" id="{6AA618B2-4D85-421F-8603-C71F1E73DF1F}"/>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1790275" y="5795726"/>
              <a:ext cx="395838" cy="395838"/>
            </a:xfrm>
            <a:prstGeom prst="rect">
              <a:avLst/>
            </a:prstGeom>
          </p:spPr>
        </p:pic>
        <p:pic>
          <p:nvPicPr>
            <p:cNvPr id="28" name="Grafika 27" descr="Pomoc">
              <a:extLst>
                <a:ext uri="{FF2B5EF4-FFF2-40B4-BE49-F238E27FC236}">
                  <a16:creationId xmlns:a16="http://schemas.microsoft.com/office/drawing/2014/main" id="{CCF2F669-00B4-4654-BF06-34F55B69833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0800000">
              <a:off x="1746931" y="4808940"/>
              <a:ext cx="395838" cy="395838"/>
            </a:xfrm>
            <a:prstGeom prst="rect">
              <a:avLst/>
            </a:prstGeom>
          </p:spPr>
        </p:pic>
        <p:pic>
          <p:nvPicPr>
            <p:cNvPr id="29" name="Grafika 28" descr="Zegar">
              <a:extLst>
                <a:ext uri="{FF2B5EF4-FFF2-40B4-BE49-F238E27FC236}">
                  <a16:creationId xmlns:a16="http://schemas.microsoft.com/office/drawing/2014/main" id="{0ED69038-52B4-4CB7-BB81-2CEDE40AF9E0}"/>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0800000">
              <a:off x="2495451" y="5105804"/>
              <a:ext cx="395838" cy="395838"/>
            </a:xfrm>
            <a:prstGeom prst="rect">
              <a:avLst/>
            </a:prstGeom>
          </p:spPr>
        </p:pic>
      </p:grpSp>
    </p:spTree>
    <p:extLst>
      <p:ext uri="{BB962C8B-B14F-4D97-AF65-F5344CB8AC3E}">
        <p14:creationId xmlns:p14="http://schemas.microsoft.com/office/powerpoint/2010/main" val="166214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14</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3592222798"/>
              </p:ext>
            </p:extLst>
          </p:nvPr>
        </p:nvGraphicFramePr>
        <p:xfrm>
          <a:off x="566738" y="2212974"/>
          <a:ext cx="4737100" cy="4214455"/>
        </p:xfrm>
        <a:graphic>
          <a:graphicData uri="http://schemas.openxmlformats.org/drawingml/2006/chart">
            <c:chart xmlns:c="http://schemas.openxmlformats.org/drawingml/2006/chart" xmlns:r="http://schemas.openxmlformats.org/officeDocument/2006/relationships" r:id="rId3"/>
          </a:graphicData>
        </a:graphic>
      </p:graphicFrame>
      <p:sp>
        <p:nvSpPr>
          <p:cNvPr id="21511" name="Rectangle 1032">
            <a:extLst>
              <a:ext uri="{FF2B5EF4-FFF2-40B4-BE49-F238E27FC236}">
                <a16:creationId xmlns:a16="http://schemas.microsoft.com/office/drawing/2014/main" id="{9F1B90DA-2641-4A19-B823-F4A492CF113D}"/>
              </a:ext>
            </a:extLst>
          </p:cNvPr>
          <p:cNvSpPr>
            <a:spLocks noChangeArrowheads="1"/>
          </p:cNvSpPr>
          <p:nvPr/>
        </p:nvSpPr>
        <p:spPr bwMode="auto">
          <a:xfrm>
            <a:off x="5448528" y="2212148"/>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W ocenie ponad 62 proc. ankietowanych powszechny obecnie podpis papierowy zostanie zastąpiony elektronicznym w tym roku. Dla ponad 18 proc. jest to zdecydowanie prawdopodobne. W roku 2028 więcej niż sześciu na dziesięciu badanych nie ma co do tego wątpliwości. Natomiast powszechne stosowanie podpisu elektronicznego za 10 lat będzie prawdopodobne w różnym stopniu dla blisko 90 proc. </a:t>
            </a:r>
            <a:endParaRPr lang="en-GB" altLang="pl-PL" sz="1400" b="0" dirty="0"/>
          </a:p>
        </p:txBody>
      </p:sp>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dziś i jutro</a:t>
            </a:r>
            <a:endParaRPr lang="en-GB" altLang="pl-PL" b="0" dirty="0"/>
          </a:p>
        </p:txBody>
      </p:sp>
      <p:grpSp>
        <p:nvGrpSpPr>
          <p:cNvPr id="21513" name="Group 1041">
            <a:extLst>
              <a:ext uri="{FF2B5EF4-FFF2-40B4-BE49-F238E27FC236}">
                <a16:creationId xmlns:a16="http://schemas.microsoft.com/office/drawing/2014/main" id="{A830E43F-14CD-4AC0-B19A-9C663625FFD9}"/>
              </a:ext>
            </a:extLst>
          </p:cNvPr>
          <p:cNvGrpSpPr>
            <a:grpSpLocks/>
          </p:cNvGrpSpPr>
          <p:nvPr/>
        </p:nvGrpSpPr>
        <p:grpSpPr bwMode="auto">
          <a:xfrm>
            <a:off x="547026" y="1678148"/>
            <a:ext cx="4128333" cy="387193"/>
            <a:chOff x="444" y="1002"/>
            <a:chExt cx="1466" cy="272"/>
          </a:xfrm>
        </p:grpSpPr>
        <p:sp>
          <p:nvSpPr>
            <p:cNvPr id="21521" name="Line 1042">
              <a:extLst>
                <a:ext uri="{FF2B5EF4-FFF2-40B4-BE49-F238E27FC236}">
                  <a16:creationId xmlns:a16="http://schemas.microsoft.com/office/drawing/2014/main" id="{5FA731F6-2B2B-472F-BAC2-29EFBEE6D79F}"/>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21522" name="Rectangle 1043">
              <a:extLst>
                <a:ext uri="{FF2B5EF4-FFF2-40B4-BE49-F238E27FC236}">
                  <a16:creationId xmlns:a16="http://schemas.microsoft.com/office/drawing/2014/main" id="{15009BB5-F67E-4483-8661-6C355810EACF}"/>
                </a:ext>
              </a:extLst>
            </p:cNvPr>
            <p:cNvSpPr>
              <a:spLocks noChangeArrowheads="1"/>
            </p:cNvSpPr>
            <p:nvPr/>
          </p:nvSpPr>
          <p:spPr bwMode="auto">
            <a:xfrm>
              <a:off x="444" y="1002"/>
              <a:ext cx="1428" cy="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100" dirty="0"/>
                <a:t>Podpis papierowy zostanie zastąpiony elektronicznym (dane w procentach)</a:t>
              </a:r>
              <a:endParaRPr lang="en-GB" altLang="pl-PL" sz="1100" dirty="0"/>
            </a:p>
          </p:txBody>
        </p:sp>
      </p:grpSp>
      <p:grpSp>
        <p:nvGrpSpPr>
          <p:cNvPr id="9" name="Grupa 8">
            <a:extLst>
              <a:ext uri="{FF2B5EF4-FFF2-40B4-BE49-F238E27FC236}">
                <a16:creationId xmlns:a16="http://schemas.microsoft.com/office/drawing/2014/main" id="{390F1510-4200-4FF3-BE02-A7C9C5322485}"/>
              </a:ext>
            </a:extLst>
          </p:cNvPr>
          <p:cNvGrpSpPr/>
          <p:nvPr/>
        </p:nvGrpSpPr>
        <p:grpSpPr>
          <a:xfrm>
            <a:off x="6098495" y="746053"/>
            <a:ext cx="2145139" cy="914400"/>
            <a:chOff x="6098495" y="746053"/>
            <a:chExt cx="2145139" cy="914400"/>
          </a:xfrm>
        </p:grpSpPr>
        <p:pic>
          <p:nvPicPr>
            <p:cNvPr id="4" name="Grafika 3" descr="Tablica">
              <a:extLst>
                <a:ext uri="{FF2B5EF4-FFF2-40B4-BE49-F238E27FC236}">
                  <a16:creationId xmlns:a16="http://schemas.microsoft.com/office/drawing/2014/main" id="{7F439EA3-69FF-4338-A836-C3269CE2C1D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8495" y="746053"/>
              <a:ext cx="914400" cy="914400"/>
            </a:xfrm>
            <a:prstGeom prst="rect">
              <a:avLst/>
            </a:prstGeom>
          </p:spPr>
        </p:pic>
        <p:pic>
          <p:nvPicPr>
            <p:cNvPr id="6" name="Grafika 5" descr="Komputer">
              <a:extLst>
                <a:ext uri="{FF2B5EF4-FFF2-40B4-BE49-F238E27FC236}">
                  <a16:creationId xmlns:a16="http://schemas.microsoft.com/office/drawing/2014/main" id="{106B69BB-C82D-4987-98C5-BBE5B752329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329234" y="746053"/>
              <a:ext cx="914400" cy="914400"/>
            </a:xfrm>
            <a:prstGeom prst="rect">
              <a:avLst/>
            </a:prstGeom>
          </p:spPr>
        </p:pic>
        <p:pic>
          <p:nvPicPr>
            <p:cNvPr id="8" name="Grafika 7" descr="Strzałka liniowa: prosta">
              <a:extLst>
                <a:ext uri="{FF2B5EF4-FFF2-40B4-BE49-F238E27FC236}">
                  <a16:creationId xmlns:a16="http://schemas.microsoft.com/office/drawing/2014/main" id="{1A6928E1-6E7E-4590-AB8B-ADABF6DE2737}"/>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6979840" y="1028556"/>
              <a:ext cx="349394" cy="349394"/>
            </a:xfrm>
            <a:prstGeom prst="rect">
              <a:avLst/>
            </a:prstGeom>
          </p:spPr>
        </p:pic>
      </p:grpSp>
      <p:grpSp>
        <p:nvGrpSpPr>
          <p:cNvPr id="14" name="Grupa 13">
            <a:extLst>
              <a:ext uri="{FF2B5EF4-FFF2-40B4-BE49-F238E27FC236}">
                <a16:creationId xmlns:a16="http://schemas.microsoft.com/office/drawing/2014/main" id="{920AB9E9-8509-46A5-B806-87B48223536B}"/>
              </a:ext>
            </a:extLst>
          </p:cNvPr>
          <p:cNvGrpSpPr/>
          <p:nvPr/>
        </p:nvGrpSpPr>
        <p:grpSpPr>
          <a:xfrm>
            <a:off x="130273" y="6271798"/>
            <a:ext cx="872930" cy="548773"/>
            <a:chOff x="1039634" y="4808940"/>
            <a:chExt cx="2199331" cy="1382624"/>
          </a:xfrm>
        </p:grpSpPr>
        <p:pic>
          <p:nvPicPr>
            <p:cNvPr id="15" name="Grafika 14" descr="Stoper">
              <a:extLst>
                <a:ext uri="{FF2B5EF4-FFF2-40B4-BE49-F238E27FC236}">
                  <a16:creationId xmlns:a16="http://schemas.microsoft.com/office/drawing/2014/main" id="{EFAAD494-1887-4D1E-A11D-D4AC002EB20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337917" y="4856681"/>
              <a:ext cx="395838" cy="395838"/>
            </a:xfrm>
            <a:prstGeom prst="rect">
              <a:avLst/>
            </a:prstGeom>
          </p:spPr>
        </p:pic>
        <p:pic>
          <p:nvPicPr>
            <p:cNvPr id="16" name="Grafika 15" descr="Budzik">
              <a:extLst>
                <a:ext uri="{FF2B5EF4-FFF2-40B4-BE49-F238E27FC236}">
                  <a16:creationId xmlns:a16="http://schemas.microsoft.com/office/drawing/2014/main" id="{DE9E5E69-D27C-46DB-A655-ADAB9E660CE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196290" y="4856681"/>
              <a:ext cx="395838" cy="395838"/>
            </a:xfrm>
            <a:prstGeom prst="rect">
              <a:avLst/>
            </a:prstGeom>
          </p:spPr>
        </p:pic>
        <p:pic>
          <p:nvPicPr>
            <p:cNvPr id="17" name="Grafika 16" descr="Pomoc">
              <a:extLst>
                <a:ext uri="{FF2B5EF4-FFF2-40B4-BE49-F238E27FC236}">
                  <a16:creationId xmlns:a16="http://schemas.microsoft.com/office/drawing/2014/main" id="{8FDDEE03-7635-4DAC-97BB-0F7175A2B2F7}"/>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337917" y="5771357"/>
              <a:ext cx="395838" cy="395838"/>
            </a:xfrm>
            <a:prstGeom prst="rect">
              <a:avLst/>
            </a:prstGeom>
          </p:spPr>
        </p:pic>
        <p:pic>
          <p:nvPicPr>
            <p:cNvPr id="18" name="Grafika 17" descr="Zegar">
              <a:extLst>
                <a:ext uri="{FF2B5EF4-FFF2-40B4-BE49-F238E27FC236}">
                  <a16:creationId xmlns:a16="http://schemas.microsoft.com/office/drawing/2014/main" id="{68566F9F-C95D-4121-B70D-DDF37F344C26}"/>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2252317" y="5771357"/>
              <a:ext cx="395838" cy="395838"/>
            </a:xfrm>
            <a:prstGeom prst="rect">
              <a:avLst/>
            </a:prstGeom>
          </p:spPr>
        </p:pic>
        <p:pic>
          <p:nvPicPr>
            <p:cNvPr id="19" name="Grafika 18" descr="Stoper">
              <a:extLst>
                <a:ext uri="{FF2B5EF4-FFF2-40B4-BE49-F238E27FC236}">
                  <a16:creationId xmlns:a16="http://schemas.microsoft.com/office/drawing/2014/main" id="{72DF9B63-F09B-4249-A68B-9DD88E5D3D7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2531794" y="5510732"/>
              <a:ext cx="395838" cy="395838"/>
            </a:xfrm>
            <a:prstGeom prst="rect">
              <a:avLst/>
            </a:prstGeom>
          </p:spPr>
        </p:pic>
        <p:pic>
          <p:nvPicPr>
            <p:cNvPr id="20" name="Grafika 19" descr="Budzik">
              <a:extLst>
                <a:ext uri="{FF2B5EF4-FFF2-40B4-BE49-F238E27FC236}">
                  <a16:creationId xmlns:a16="http://schemas.microsoft.com/office/drawing/2014/main" id="{FA0A9A7A-045D-417B-91C1-CA3E8BD0F8B7}"/>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2510982">
              <a:off x="2843127" y="5267490"/>
              <a:ext cx="395838" cy="395838"/>
            </a:xfrm>
            <a:prstGeom prst="rect">
              <a:avLst/>
            </a:prstGeom>
          </p:spPr>
        </p:pic>
        <p:pic>
          <p:nvPicPr>
            <p:cNvPr id="21" name="Grafika 20" descr="Pomoc">
              <a:extLst>
                <a:ext uri="{FF2B5EF4-FFF2-40B4-BE49-F238E27FC236}">
                  <a16:creationId xmlns:a16="http://schemas.microsoft.com/office/drawing/2014/main" id="{E6CBA0FD-8F40-45A9-A8E5-8ADC24F65EFB}"/>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510982">
              <a:off x="2177131" y="5420084"/>
              <a:ext cx="395838" cy="395838"/>
            </a:xfrm>
            <a:prstGeom prst="rect">
              <a:avLst/>
            </a:prstGeom>
          </p:spPr>
        </p:pic>
        <p:pic>
          <p:nvPicPr>
            <p:cNvPr id="22" name="Grafika 21" descr="Zegar">
              <a:extLst>
                <a:ext uri="{FF2B5EF4-FFF2-40B4-BE49-F238E27FC236}">
                  <a16:creationId xmlns:a16="http://schemas.microsoft.com/office/drawing/2014/main" id="{53555016-3608-4B95-B3CA-0125A15FAB00}"/>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rot="2510982">
              <a:off x="1066639" y="5132392"/>
              <a:ext cx="395838" cy="395838"/>
            </a:xfrm>
            <a:prstGeom prst="rect">
              <a:avLst/>
            </a:prstGeom>
          </p:spPr>
        </p:pic>
        <p:pic>
          <p:nvPicPr>
            <p:cNvPr id="23" name="Grafika 22" descr="Stoper">
              <a:extLst>
                <a:ext uri="{FF2B5EF4-FFF2-40B4-BE49-F238E27FC236}">
                  <a16:creationId xmlns:a16="http://schemas.microsoft.com/office/drawing/2014/main" id="{C6D812EB-6B0F-4957-9B63-E6F317CC40EF}"/>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039634" y="5559823"/>
              <a:ext cx="395838" cy="395838"/>
            </a:xfrm>
            <a:prstGeom prst="rect">
              <a:avLst/>
            </a:prstGeom>
          </p:spPr>
        </p:pic>
        <p:pic>
          <p:nvPicPr>
            <p:cNvPr id="24" name="Grafika 23" descr="Budzik">
              <a:extLst>
                <a:ext uri="{FF2B5EF4-FFF2-40B4-BE49-F238E27FC236}">
                  <a16:creationId xmlns:a16="http://schemas.microsoft.com/office/drawing/2014/main" id="{ECEC14AD-2D59-4BC1-8F62-CC4D67323AA6}"/>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8151319">
              <a:off x="1346507" y="5371357"/>
              <a:ext cx="395838" cy="395838"/>
            </a:xfrm>
            <a:prstGeom prst="rect">
              <a:avLst/>
            </a:prstGeom>
          </p:spPr>
        </p:pic>
        <p:pic>
          <p:nvPicPr>
            <p:cNvPr id="25" name="Grafika 24" descr="Pomoc">
              <a:extLst>
                <a:ext uri="{FF2B5EF4-FFF2-40B4-BE49-F238E27FC236}">
                  <a16:creationId xmlns:a16="http://schemas.microsoft.com/office/drawing/2014/main" id="{B808ABA6-F0BC-4AF8-B243-E31EFB3741CF}"/>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8151319">
              <a:off x="1581050" y="5139229"/>
              <a:ext cx="395838" cy="395838"/>
            </a:xfrm>
            <a:prstGeom prst="rect">
              <a:avLst/>
            </a:prstGeom>
          </p:spPr>
        </p:pic>
        <p:pic>
          <p:nvPicPr>
            <p:cNvPr id="26" name="Grafika 25" descr="Zegar">
              <a:extLst>
                <a:ext uri="{FF2B5EF4-FFF2-40B4-BE49-F238E27FC236}">
                  <a16:creationId xmlns:a16="http://schemas.microsoft.com/office/drawing/2014/main" id="{002FF463-7E43-4248-B659-0E28B96BE17C}"/>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rot="8151319">
              <a:off x="1774529" y="5477353"/>
              <a:ext cx="395838" cy="395838"/>
            </a:xfrm>
            <a:prstGeom prst="rect">
              <a:avLst/>
            </a:prstGeom>
          </p:spPr>
        </p:pic>
        <p:pic>
          <p:nvPicPr>
            <p:cNvPr id="27" name="Grafika 26" descr="Stoper">
              <a:extLst>
                <a:ext uri="{FF2B5EF4-FFF2-40B4-BE49-F238E27FC236}">
                  <a16:creationId xmlns:a16="http://schemas.microsoft.com/office/drawing/2014/main" id="{3D513444-F1A5-4B44-AD85-6611BC4C966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1958026" y="5124602"/>
              <a:ext cx="395838" cy="395838"/>
            </a:xfrm>
            <a:prstGeom prst="rect">
              <a:avLst/>
            </a:prstGeom>
          </p:spPr>
        </p:pic>
        <p:pic>
          <p:nvPicPr>
            <p:cNvPr id="28" name="Grafika 27" descr="Budzik">
              <a:extLst>
                <a:ext uri="{FF2B5EF4-FFF2-40B4-BE49-F238E27FC236}">
                  <a16:creationId xmlns:a16="http://schemas.microsoft.com/office/drawing/2014/main" id="{9C9696CE-6078-4125-8A05-F27DD7DC0B83}"/>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0800000">
              <a:off x="1790275" y="5795726"/>
              <a:ext cx="395838" cy="395838"/>
            </a:xfrm>
            <a:prstGeom prst="rect">
              <a:avLst/>
            </a:prstGeom>
          </p:spPr>
        </p:pic>
        <p:pic>
          <p:nvPicPr>
            <p:cNvPr id="29" name="Grafika 28" descr="Pomoc">
              <a:extLst>
                <a:ext uri="{FF2B5EF4-FFF2-40B4-BE49-F238E27FC236}">
                  <a16:creationId xmlns:a16="http://schemas.microsoft.com/office/drawing/2014/main" id="{5CC0D3B2-79B7-4E23-A931-C1755537FD04}"/>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0800000">
              <a:off x="1746931" y="4808940"/>
              <a:ext cx="395838" cy="395838"/>
            </a:xfrm>
            <a:prstGeom prst="rect">
              <a:avLst/>
            </a:prstGeom>
          </p:spPr>
        </p:pic>
        <p:pic>
          <p:nvPicPr>
            <p:cNvPr id="30" name="Grafika 29" descr="Zegar">
              <a:extLst>
                <a:ext uri="{FF2B5EF4-FFF2-40B4-BE49-F238E27FC236}">
                  <a16:creationId xmlns:a16="http://schemas.microsoft.com/office/drawing/2014/main" id="{71566B9B-5AAE-430C-A347-C3353EFC2E42}"/>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rot="10800000">
              <a:off x="2495451" y="5105804"/>
              <a:ext cx="395838" cy="395838"/>
            </a:xfrm>
            <a:prstGeom prst="rect">
              <a:avLst/>
            </a:prstGeom>
          </p:spPr>
        </p:pic>
      </p:grpSp>
    </p:spTree>
    <p:extLst>
      <p:ext uri="{BB962C8B-B14F-4D97-AF65-F5344CB8AC3E}">
        <p14:creationId xmlns:p14="http://schemas.microsoft.com/office/powerpoint/2010/main" val="2612788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15</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735325260"/>
              </p:ext>
            </p:extLst>
          </p:nvPr>
        </p:nvGraphicFramePr>
        <p:xfrm>
          <a:off x="566738" y="2212974"/>
          <a:ext cx="4737100" cy="4214455"/>
        </p:xfrm>
        <a:graphic>
          <a:graphicData uri="http://schemas.openxmlformats.org/drawingml/2006/chart">
            <c:chart xmlns:c="http://schemas.openxmlformats.org/drawingml/2006/chart" xmlns:r="http://schemas.openxmlformats.org/officeDocument/2006/relationships" r:id="rId3"/>
          </a:graphicData>
        </a:graphic>
      </p:graphicFrame>
      <p:sp>
        <p:nvSpPr>
          <p:cNvPr id="21511" name="Rectangle 1032">
            <a:extLst>
              <a:ext uri="{FF2B5EF4-FFF2-40B4-BE49-F238E27FC236}">
                <a16:creationId xmlns:a16="http://schemas.microsoft.com/office/drawing/2014/main" id="{9F1B90DA-2641-4A19-B823-F4A492CF113D}"/>
              </a:ext>
            </a:extLst>
          </p:cNvPr>
          <p:cNvSpPr>
            <a:spLocks noChangeArrowheads="1"/>
          </p:cNvSpPr>
          <p:nvPr/>
        </p:nvSpPr>
        <p:spPr bwMode="auto">
          <a:xfrm>
            <a:off x="5448528" y="2212148"/>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Robo - doradztwo w bankach będzie raczej prawdopodobne i zdecydowanie prawdopodobne dla ponad 45 proc. badanych. W wariancie 2028 roku podobną wartość osiągnęła już sama odpowiedź zdecydowanie prawdopodobne. Wyraźnie też widać spadek wartości odpowiedzi przeciwnych. Co drugi badanych uważa, że w tym roku wirtualny doradca nie będzie dostępny w ofercie banków, przy czym częściej niż jeden na dziesięciu udzielił takiej odpowiedzi w perspektywie roku 2028.</a:t>
            </a:r>
            <a:endParaRPr lang="en-GB" altLang="pl-PL" sz="1400" b="0" dirty="0"/>
          </a:p>
        </p:txBody>
      </p:sp>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dziś i jutro</a:t>
            </a:r>
            <a:endParaRPr lang="en-GB" altLang="pl-PL" b="0" dirty="0"/>
          </a:p>
        </p:txBody>
      </p:sp>
      <p:grpSp>
        <p:nvGrpSpPr>
          <p:cNvPr id="21513" name="Group 1041">
            <a:extLst>
              <a:ext uri="{FF2B5EF4-FFF2-40B4-BE49-F238E27FC236}">
                <a16:creationId xmlns:a16="http://schemas.microsoft.com/office/drawing/2014/main" id="{A830E43F-14CD-4AC0-B19A-9C663625FFD9}"/>
              </a:ext>
            </a:extLst>
          </p:cNvPr>
          <p:cNvGrpSpPr>
            <a:grpSpLocks/>
          </p:cNvGrpSpPr>
          <p:nvPr/>
        </p:nvGrpSpPr>
        <p:grpSpPr bwMode="auto">
          <a:xfrm>
            <a:off x="555474" y="1377790"/>
            <a:ext cx="4119885" cy="687553"/>
            <a:chOff x="447" y="791"/>
            <a:chExt cx="1463" cy="483"/>
          </a:xfrm>
        </p:grpSpPr>
        <p:sp>
          <p:nvSpPr>
            <p:cNvPr id="21521" name="Line 1042">
              <a:extLst>
                <a:ext uri="{FF2B5EF4-FFF2-40B4-BE49-F238E27FC236}">
                  <a16:creationId xmlns:a16="http://schemas.microsoft.com/office/drawing/2014/main" id="{5FA731F6-2B2B-472F-BAC2-29EFBEE6D79F}"/>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21522" name="Rectangle 1043">
              <a:extLst>
                <a:ext uri="{FF2B5EF4-FFF2-40B4-BE49-F238E27FC236}">
                  <a16:creationId xmlns:a16="http://schemas.microsoft.com/office/drawing/2014/main" id="{15009BB5-F67E-4483-8661-6C355810EACF}"/>
                </a:ext>
              </a:extLst>
            </p:cNvPr>
            <p:cNvSpPr>
              <a:spLocks noChangeArrowheads="1"/>
            </p:cNvSpPr>
            <p:nvPr/>
          </p:nvSpPr>
          <p:spPr bwMode="auto">
            <a:xfrm>
              <a:off x="447" y="791"/>
              <a:ext cx="1428" cy="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100" dirty="0"/>
                <a:t>Banki będą oferowały wirtualnego doradcę, który będzie stale badał nasze wpływy i wydatki oraz doradzał najlepsze inwestycje, sposoby oszczędzania, wzięcia pożyczki czy kredytu (robo- doradztwo) (dane w procentach)</a:t>
              </a:r>
              <a:endParaRPr lang="en-GB" altLang="pl-PL" sz="1100" dirty="0"/>
            </a:p>
          </p:txBody>
        </p:sp>
      </p:grpSp>
      <p:grpSp>
        <p:nvGrpSpPr>
          <p:cNvPr id="7" name="Grupa 6">
            <a:extLst>
              <a:ext uri="{FF2B5EF4-FFF2-40B4-BE49-F238E27FC236}">
                <a16:creationId xmlns:a16="http://schemas.microsoft.com/office/drawing/2014/main" id="{6999B593-A813-4548-932B-6D97186B55CC}"/>
              </a:ext>
            </a:extLst>
          </p:cNvPr>
          <p:cNvGrpSpPr/>
          <p:nvPr/>
        </p:nvGrpSpPr>
        <p:grpSpPr>
          <a:xfrm>
            <a:off x="6555695" y="668338"/>
            <a:ext cx="914400" cy="914400"/>
            <a:chOff x="6840245" y="746053"/>
            <a:chExt cx="914400" cy="914400"/>
          </a:xfrm>
        </p:grpSpPr>
        <p:pic>
          <p:nvPicPr>
            <p:cNvPr id="4" name="Grafika 3" descr="Laptop">
              <a:extLst>
                <a:ext uri="{FF2B5EF4-FFF2-40B4-BE49-F238E27FC236}">
                  <a16:creationId xmlns:a16="http://schemas.microsoft.com/office/drawing/2014/main" id="{96AF1DCF-91A0-4FD0-9F0E-B354291DEAD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40245" y="746053"/>
              <a:ext cx="914400" cy="914400"/>
            </a:xfrm>
            <a:prstGeom prst="rect">
              <a:avLst/>
            </a:prstGeom>
          </p:spPr>
        </p:pic>
        <p:pic>
          <p:nvPicPr>
            <p:cNvPr id="6" name="Grafika 5" descr="Centrala telefoniczna">
              <a:extLst>
                <a:ext uri="{FF2B5EF4-FFF2-40B4-BE49-F238E27FC236}">
                  <a16:creationId xmlns:a16="http://schemas.microsoft.com/office/drawing/2014/main" id="{A0AB720A-56DC-4AF0-AF98-69C710CFD22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84792" y="949653"/>
              <a:ext cx="425306" cy="425306"/>
            </a:xfrm>
            <a:prstGeom prst="rect">
              <a:avLst/>
            </a:prstGeom>
          </p:spPr>
        </p:pic>
      </p:grpSp>
      <p:grpSp>
        <p:nvGrpSpPr>
          <p:cNvPr id="13" name="Grupa 12">
            <a:extLst>
              <a:ext uri="{FF2B5EF4-FFF2-40B4-BE49-F238E27FC236}">
                <a16:creationId xmlns:a16="http://schemas.microsoft.com/office/drawing/2014/main" id="{2CF3CC90-059E-4397-BE30-B51923F23CE6}"/>
              </a:ext>
            </a:extLst>
          </p:cNvPr>
          <p:cNvGrpSpPr/>
          <p:nvPr/>
        </p:nvGrpSpPr>
        <p:grpSpPr>
          <a:xfrm>
            <a:off x="130273" y="6271798"/>
            <a:ext cx="872930" cy="548773"/>
            <a:chOff x="1039634" y="4808940"/>
            <a:chExt cx="2199331" cy="1382624"/>
          </a:xfrm>
        </p:grpSpPr>
        <p:pic>
          <p:nvPicPr>
            <p:cNvPr id="14" name="Grafika 13" descr="Stoper">
              <a:extLst>
                <a:ext uri="{FF2B5EF4-FFF2-40B4-BE49-F238E27FC236}">
                  <a16:creationId xmlns:a16="http://schemas.microsoft.com/office/drawing/2014/main" id="{C381D132-BAD0-459A-9F69-04788FA3A999}"/>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37917" y="4856681"/>
              <a:ext cx="395838" cy="395838"/>
            </a:xfrm>
            <a:prstGeom prst="rect">
              <a:avLst/>
            </a:prstGeom>
          </p:spPr>
        </p:pic>
        <p:pic>
          <p:nvPicPr>
            <p:cNvPr id="15" name="Grafika 14" descr="Budzik">
              <a:extLst>
                <a:ext uri="{FF2B5EF4-FFF2-40B4-BE49-F238E27FC236}">
                  <a16:creationId xmlns:a16="http://schemas.microsoft.com/office/drawing/2014/main" id="{09261EA8-BDF4-4628-A40C-65F94844B2DA}"/>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6290" y="4856681"/>
              <a:ext cx="395838" cy="395838"/>
            </a:xfrm>
            <a:prstGeom prst="rect">
              <a:avLst/>
            </a:prstGeom>
          </p:spPr>
        </p:pic>
        <p:pic>
          <p:nvPicPr>
            <p:cNvPr id="16" name="Grafika 15" descr="Pomoc">
              <a:extLst>
                <a:ext uri="{FF2B5EF4-FFF2-40B4-BE49-F238E27FC236}">
                  <a16:creationId xmlns:a16="http://schemas.microsoft.com/office/drawing/2014/main" id="{69CF86B6-53D1-4337-B82D-1EB9D8683287}"/>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337917" y="5771357"/>
              <a:ext cx="395838" cy="395838"/>
            </a:xfrm>
            <a:prstGeom prst="rect">
              <a:avLst/>
            </a:prstGeom>
          </p:spPr>
        </p:pic>
        <p:pic>
          <p:nvPicPr>
            <p:cNvPr id="17" name="Grafika 16" descr="Zegar">
              <a:extLst>
                <a:ext uri="{FF2B5EF4-FFF2-40B4-BE49-F238E27FC236}">
                  <a16:creationId xmlns:a16="http://schemas.microsoft.com/office/drawing/2014/main" id="{81780BAE-BB14-4DB9-94E8-02F8BE92D7A7}"/>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52317" y="5771357"/>
              <a:ext cx="395838" cy="395838"/>
            </a:xfrm>
            <a:prstGeom prst="rect">
              <a:avLst/>
            </a:prstGeom>
          </p:spPr>
        </p:pic>
        <p:pic>
          <p:nvPicPr>
            <p:cNvPr id="18" name="Grafika 17" descr="Stoper">
              <a:extLst>
                <a:ext uri="{FF2B5EF4-FFF2-40B4-BE49-F238E27FC236}">
                  <a16:creationId xmlns:a16="http://schemas.microsoft.com/office/drawing/2014/main" id="{06B113B6-D9B0-434B-ACBF-D2B506CAC12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531794" y="5510732"/>
              <a:ext cx="395838" cy="395838"/>
            </a:xfrm>
            <a:prstGeom prst="rect">
              <a:avLst/>
            </a:prstGeom>
          </p:spPr>
        </p:pic>
        <p:pic>
          <p:nvPicPr>
            <p:cNvPr id="19" name="Grafika 18" descr="Budzik">
              <a:extLst>
                <a:ext uri="{FF2B5EF4-FFF2-40B4-BE49-F238E27FC236}">
                  <a16:creationId xmlns:a16="http://schemas.microsoft.com/office/drawing/2014/main" id="{28863730-2A3D-41C4-B44E-DAAF23D5BE4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2843127" y="5267490"/>
              <a:ext cx="395838" cy="395838"/>
            </a:xfrm>
            <a:prstGeom prst="rect">
              <a:avLst/>
            </a:prstGeom>
          </p:spPr>
        </p:pic>
        <p:pic>
          <p:nvPicPr>
            <p:cNvPr id="20" name="Grafika 19" descr="Pomoc">
              <a:extLst>
                <a:ext uri="{FF2B5EF4-FFF2-40B4-BE49-F238E27FC236}">
                  <a16:creationId xmlns:a16="http://schemas.microsoft.com/office/drawing/2014/main" id="{9513CDCA-579D-4718-A7BE-E7CCA8438C88}"/>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2510982">
              <a:off x="2177131" y="5420084"/>
              <a:ext cx="395838" cy="395838"/>
            </a:xfrm>
            <a:prstGeom prst="rect">
              <a:avLst/>
            </a:prstGeom>
          </p:spPr>
        </p:pic>
        <p:pic>
          <p:nvPicPr>
            <p:cNvPr id="21" name="Grafika 20" descr="Zegar">
              <a:extLst>
                <a:ext uri="{FF2B5EF4-FFF2-40B4-BE49-F238E27FC236}">
                  <a16:creationId xmlns:a16="http://schemas.microsoft.com/office/drawing/2014/main" id="{5CBC6F02-D59F-4618-9EC8-B3A8653D0CE5}"/>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510982">
              <a:off x="1066639" y="5132392"/>
              <a:ext cx="395838" cy="395838"/>
            </a:xfrm>
            <a:prstGeom prst="rect">
              <a:avLst/>
            </a:prstGeom>
          </p:spPr>
        </p:pic>
        <p:pic>
          <p:nvPicPr>
            <p:cNvPr id="22" name="Grafika 21" descr="Stoper">
              <a:extLst>
                <a:ext uri="{FF2B5EF4-FFF2-40B4-BE49-F238E27FC236}">
                  <a16:creationId xmlns:a16="http://schemas.microsoft.com/office/drawing/2014/main" id="{510F0B8E-2866-4B8F-9BEA-5073AD95B34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039634" y="5559823"/>
              <a:ext cx="395838" cy="395838"/>
            </a:xfrm>
            <a:prstGeom prst="rect">
              <a:avLst/>
            </a:prstGeom>
          </p:spPr>
        </p:pic>
        <p:pic>
          <p:nvPicPr>
            <p:cNvPr id="23" name="Grafika 22" descr="Budzik">
              <a:extLst>
                <a:ext uri="{FF2B5EF4-FFF2-40B4-BE49-F238E27FC236}">
                  <a16:creationId xmlns:a16="http://schemas.microsoft.com/office/drawing/2014/main" id="{CB3639A4-AC65-4981-97D6-48E5CFF6DB4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346507" y="5371357"/>
              <a:ext cx="395838" cy="395838"/>
            </a:xfrm>
            <a:prstGeom prst="rect">
              <a:avLst/>
            </a:prstGeom>
          </p:spPr>
        </p:pic>
        <p:pic>
          <p:nvPicPr>
            <p:cNvPr id="24" name="Grafika 23" descr="Pomoc">
              <a:extLst>
                <a:ext uri="{FF2B5EF4-FFF2-40B4-BE49-F238E27FC236}">
                  <a16:creationId xmlns:a16="http://schemas.microsoft.com/office/drawing/2014/main" id="{9189F144-2715-48BB-AA0F-20ED1E0BEA76}"/>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8151319">
              <a:off x="1581050" y="5139229"/>
              <a:ext cx="395838" cy="395838"/>
            </a:xfrm>
            <a:prstGeom prst="rect">
              <a:avLst/>
            </a:prstGeom>
          </p:spPr>
        </p:pic>
        <p:pic>
          <p:nvPicPr>
            <p:cNvPr id="25" name="Grafika 24" descr="Zegar">
              <a:extLst>
                <a:ext uri="{FF2B5EF4-FFF2-40B4-BE49-F238E27FC236}">
                  <a16:creationId xmlns:a16="http://schemas.microsoft.com/office/drawing/2014/main" id="{913422E8-0EEC-48A3-A768-D4BDBD8C56C3}"/>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8151319">
              <a:off x="1774529" y="5477353"/>
              <a:ext cx="395838" cy="395838"/>
            </a:xfrm>
            <a:prstGeom prst="rect">
              <a:avLst/>
            </a:prstGeom>
          </p:spPr>
        </p:pic>
        <p:pic>
          <p:nvPicPr>
            <p:cNvPr id="26" name="Grafika 25" descr="Stoper">
              <a:extLst>
                <a:ext uri="{FF2B5EF4-FFF2-40B4-BE49-F238E27FC236}">
                  <a16:creationId xmlns:a16="http://schemas.microsoft.com/office/drawing/2014/main" id="{9BCAD65D-F8BE-4BED-8E9F-E8051AA8A600}"/>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958026" y="5124602"/>
              <a:ext cx="395838" cy="395838"/>
            </a:xfrm>
            <a:prstGeom prst="rect">
              <a:avLst/>
            </a:prstGeom>
          </p:spPr>
        </p:pic>
        <p:pic>
          <p:nvPicPr>
            <p:cNvPr id="27" name="Grafika 26" descr="Budzik">
              <a:extLst>
                <a:ext uri="{FF2B5EF4-FFF2-40B4-BE49-F238E27FC236}">
                  <a16:creationId xmlns:a16="http://schemas.microsoft.com/office/drawing/2014/main" id="{65C78695-3609-47E1-8DD8-711A7E3BBB8A}"/>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1790275" y="5795726"/>
              <a:ext cx="395838" cy="395838"/>
            </a:xfrm>
            <a:prstGeom prst="rect">
              <a:avLst/>
            </a:prstGeom>
          </p:spPr>
        </p:pic>
        <p:pic>
          <p:nvPicPr>
            <p:cNvPr id="28" name="Grafika 27" descr="Pomoc">
              <a:extLst>
                <a:ext uri="{FF2B5EF4-FFF2-40B4-BE49-F238E27FC236}">
                  <a16:creationId xmlns:a16="http://schemas.microsoft.com/office/drawing/2014/main" id="{2B758DA6-739A-4FED-8C7E-02BBA942BFE3}"/>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0800000">
              <a:off x="1746931" y="4808940"/>
              <a:ext cx="395838" cy="395838"/>
            </a:xfrm>
            <a:prstGeom prst="rect">
              <a:avLst/>
            </a:prstGeom>
          </p:spPr>
        </p:pic>
        <p:pic>
          <p:nvPicPr>
            <p:cNvPr id="29" name="Grafika 28" descr="Zegar">
              <a:extLst>
                <a:ext uri="{FF2B5EF4-FFF2-40B4-BE49-F238E27FC236}">
                  <a16:creationId xmlns:a16="http://schemas.microsoft.com/office/drawing/2014/main" id="{F799DC58-724E-4F6C-A085-3B91B2EDB75F}"/>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0800000">
              <a:off x="2495451" y="5105804"/>
              <a:ext cx="395838" cy="395838"/>
            </a:xfrm>
            <a:prstGeom prst="rect">
              <a:avLst/>
            </a:prstGeom>
          </p:spPr>
        </p:pic>
      </p:grpSp>
    </p:spTree>
    <p:extLst>
      <p:ext uri="{BB962C8B-B14F-4D97-AF65-F5344CB8AC3E}">
        <p14:creationId xmlns:p14="http://schemas.microsoft.com/office/powerpoint/2010/main" val="576790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16</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1595058559"/>
              </p:ext>
            </p:extLst>
          </p:nvPr>
        </p:nvGraphicFramePr>
        <p:xfrm>
          <a:off x="566738" y="2212974"/>
          <a:ext cx="4737100" cy="4214455"/>
        </p:xfrm>
        <a:graphic>
          <a:graphicData uri="http://schemas.openxmlformats.org/drawingml/2006/chart">
            <c:chart xmlns:c="http://schemas.openxmlformats.org/drawingml/2006/chart" xmlns:r="http://schemas.openxmlformats.org/officeDocument/2006/relationships" r:id="rId3"/>
          </a:graphicData>
        </a:graphic>
      </p:graphicFrame>
      <p:sp>
        <p:nvSpPr>
          <p:cNvPr id="21511" name="Rectangle 1032">
            <a:extLst>
              <a:ext uri="{FF2B5EF4-FFF2-40B4-BE49-F238E27FC236}">
                <a16:creationId xmlns:a16="http://schemas.microsoft.com/office/drawing/2014/main" id="{9F1B90DA-2641-4A19-B823-F4A492CF113D}"/>
              </a:ext>
            </a:extLst>
          </p:cNvPr>
          <p:cNvSpPr>
            <a:spLocks noChangeArrowheads="1"/>
          </p:cNvSpPr>
          <p:nvPr/>
        </p:nvSpPr>
        <p:spPr bwMode="auto">
          <a:xfrm>
            <a:off x="5448528" y="2212148"/>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Logowanie przez portal społecznościowy będzie możliwe w tym roku dla ponad 42 proc. badanych. Przeciwnie uważa 55 proc. Z kolei za 10 lat taką usługę przewiduje ponad 57 proc. respondentów, a odsetek osób uważających, że nie będzie to prawdopodobne spadł do niespełna 36 proc. Widać zatem, że więcej niż jedna na trzy osoby uważa to rozwiązanie za mało prawdopodobne nawet w 2028 roku. </a:t>
            </a:r>
            <a:endParaRPr lang="en-GB" altLang="pl-PL" sz="1400" b="0" dirty="0"/>
          </a:p>
        </p:txBody>
      </p:sp>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dziś i jutro</a:t>
            </a:r>
            <a:endParaRPr lang="en-GB" altLang="pl-PL" b="0" dirty="0"/>
          </a:p>
        </p:txBody>
      </p:sp>
      <p:grpSp>
        <p:nvGrpSpPr>
          <p:cNvPr id="21513" name="Group 1041">
            <a:extLst>
              <a:ext uri="{FF2B5EF4-FFF2-40B4-BE49-F238E27FC236}">
                <a16:creationId xmlns:a16="http://schemas.microsoft.com/office/drawing/2014/main" id="{A830E43F-14CD-4AC0-B19A-9C663625FFD9}"/>
              </a:ext>
            </a:extLst>
          </p:cNvPr>
          <p:cNvGrpSpPr>
            <a:grpSpLocks/>
          </p:cNvGrpSpPr>
          <p:nvPr/>
        </p:nvGrpSpPr>
        <p:grpSpPr bwMode="auto">
          <a:xfrm>
            <a:off x="566738" y="1513023"/>
            <a:ext cx="4108621" cy="552320"/>
            <a:chOff x="451" y="886"/>
            <a:chExt cx="1459" cy="388"/>
          </a:xfrm>
        </p:grpSpPr>
        <p:sp>
          <p:nvSpPr>
            <p:cNvPr id="21521" name="Line 1042">
              <a:extLst>
                <a:ext uri="{FF2B5EF4-FFF2-40B4-BE49-F238E27FC236}">
                  <a16:creationId xmlns:a16="http://schemas.microsoft.com/office/drawing/2014/main" id="{5FA731F6-2B2B-472F-BAC2-29EFBEE6D79F}"/>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21522" name="Rectangle 1043">
              <a:extLst>
                <a:ext uri="{FF2B5EF4-FFF2-40B4-BE49-F238E27FC236}">
                  <a16:creationId xmlns:a16="http://schemas.microsoft.com/office/drawing/2014/main" id="{15009BB5-F67E-4483-8661-6C355810EACF}"/>
                </a:ext>
              </a:extLst>
            </p:cNvPr>
            <p:cNvSpPr>
              <a:spLocks noChangeArrowheads="1"/>
            </p:cNvSpPr>
            <p:nvPr/>
          </p:nvSpPr>
          <p:spPr bwMode="auto">
            <a:xfrm>
              <a:off x="451" y="886"/>
              <a:ext cx="1428"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100" dirty="0"/>
                <a:t>Do banku będzie można się zalogować się przy pomocy Facebooka lub innego portalu społecznościowego(dane w procentach)</a:t>
              </a:r>
              <a:endParaRPr lang="en-GB" altLang="pl-PL" sz="1100" dirty="0"/>
            </a:p>
          </p:txBody>
        </p:sp>
      </p:grpSp>
      <p:grpSp>
        <p:nvGrpSpPr>
          <p:cNvPr id="7" name="Grupa 6">
            <a:extLst>
              <a:ext uri="{FF2B5EF4-FFF2-40B4-BE49-F238E27FC236}">
                <a16:creationId xmlns:a16="http://schemas.microsoft.com/office/drawing/2014/main" id="{38A416B9-FDFC-4210-92B3-DAE30770A581}"/>
              </a:ext>
            </a:extLst>
          </p:cNvPr>
          <p:cNvGrpSpPr/>
          <p:nvPr/>
        </p:nvGrpSpPr>
        <p:grpSpPr>
          <a:xfrm>
            <a:off x="6555695" y="668338"/>
            <a:ext cx="914400" cy="914400"/>
            <a:chOff x="6627181" y="965883"/>
            <a:chExt cx="914400" cy="914400"/>
          </a:xfrm>
          <a:solidFill>
            <a:srgbClr val="C70358"/>
          </a:solidFill>
        </p:grpSpPr>
        <p:pic>
          <p:nvPicPr>
            <p:cNvPr id="4" name="Grafika 3" descr="Komputer">
              <a:extLst>
                <a:ext uri="{FF2B5EF4-FFF2-40B4-BE49-F238E27FC236}">
                  <a16:creationId xmlns:a16="http://schemas.microsoft.com/office/drawing/2014/main" id="{CF420E47-7A88-4CE8-98C6-EDED33A50ED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27181" y="965883"/>
              <a:ext cx="914400" cy="914400"/>
            </a:xfrm>
            <a:prstGeom prst="rect">
              <a:avLst/>
            </a:prstGeom>
          </p:spPr>
        </p:pic>
        <p:pic>
          <p:nvPicPr>
            <p:cNvPr id="6" name="Grafika 5" descr="Czat">
              <a:extLst>
                <a:ext uri="{FF2B5EF4-FFF2-40B4-BE49-F238E27FC236}">
                  <a16:creationId xmlns:a16="http://schemas.microsoft.com/office/drawing/2014/main" id="{D8D57787-682B-48D0-80BA-71FE5687D5B5}"/>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27433" y="1191469"/>
              <a:ext cx="356948" cy="356948"/>
            </a:xfrm>
            <a:prstGeom prst="rect">
              <a:avLst/>
            </a:prstGeom>
          </p:spPr>
        </p:pic>
      </p:grpSp>
      <p:grpSp>
        <p:nvGrpSpPr>
          <p:cNvPr id="13" name="Grupa 12">
            <a:extLst>
              <a:ext uri="{FF2B5EF4-FFF2-40B4-BE49-F238E27FC236}">
                <a16:creationId xmlns:a16="http://schemas.microsoft.com/office/drawing/2014/main" id="{58E39E72-7B85-49A9-8187-CC86400176C2}"/>
              </a:ext>
            </a:extLst>
          </p:cNvPr>
          <p:cNvGrpSpPr/>
          <p:nvPr/>
        </p:nvGrpSpPr>
        <p:grpSpPr>
          <a:xfrm>
            <a:off x="130273" y="6271798"/>
            <a:ext cx="872930" cy="548773"/>
            <a:chOff x="1039634" y="4808940"/>
            <a:chExt cx="2199331" cy="1382624"/>
          </a:xfrm>
        </p:grpSpPr>
        <p:pic>
          <p:nvPicPr>
            <p:cNvPr id="14" name="Grafika 13" descr="Stoper">
              <a:extLst>
                <a:ext uri="{FF2B5EF4-FFF2-40B4-BE49-F238E27FC236}">
                  <a16:creationId xmlns:a16="http://schemas.microsoft.com/office/drawing/2014/main" id="{F0D07879-DF7C-47FC-8DE3-F7BE3A7F260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37917" y="4856681"/>
              <a:ext cx="395838" cy="395838"/>
            </a:xfrm>
            <a:prstGeom prst="rect">
              <a:avLst/>
            </a:prstGeom>
          </p:spPr>
        </p:pic>
        <p:pic>
          <p:nvPicPr>
            <p:cNvPr id="15" name="Grafika 14" descr="Budzik">
              <a:extLst>
                <a:ext uri="{FF2B5EF4-FFF2-40B4-BE49-F238E27FC236}">
                  <a16:creationId xmlns:a16="http://schemas.microsoft.com/office/drawing/2014/main" id="{5DCDF67C-E053-4AC6-BC1C-80535BCEBD0B}"/>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6290" y="4856681"/>
              <a:ext cx="395838" cy="395838"/>
            </a:xfrm>
            <a:prstGeom prst="rect">
              <a:avLst/>
            </a:prstGeom>
          </p:spPr>
        </p:pic>
        <p:pic>
          <p:nvPicPr>
            <p:cNvPr id="16" name="Grafika 15" descr="Pomoc">
              <a:extLst>
                <a:ext uri="{FF2B5EF4-FFF2-40B4-BE49-F238E27FC236}">
                  <a16:creationId xmlns:a16="http://schemas.microsoft.com/office/drawing/2014/main" id="{02ACB3A7-5AA1-4F3E-BA74-FCB37D275FA4}"/>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337917" y="5771357"/>
              <a:ext cx="395838" cy="395838"/>
            </a:xfrm>
            <a:prstGeom prst="rect">
              <a:avLst/>
            </a:prstGeom>
          </p:spPr>
        </p:pic>
        <p:pic>
          <p:nvPicPr>
            <p:cNvPr id="17" name="Grafika 16" descr="Zegar">
              <a:extLst>
                <a:ext uri="{FF2B5EF4-FFF2-40B4-BE49-F238E27FC236}">
                  <a16:creationId xmlns:a16="http://schemas.microsoft.com/office/drawing/2014/main" id="{49BF00A4-AAAB-47FC-82B3-DE5ADCC0493B}"/>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52317" y="5771357"/>
              <a:ext cx="395838" cy="395838"/>
            </a:xfrm>
            <a:prstGeom prst="rect">
              <a:avLst/>
            </a:prstGeom>
          </p:spPr>
        </p:pic>
        <p:pic>
          <p:nvPicPr>
            <p:cNvPr id="18" name="Grafika 17" descr="Stoper">
              <a:extLst>
                <a:ext uri="{FF2B5EF4-FFF2-40B4-BE49-F238E27FC236}">
                  <a16:creationId xmlns:a16="http://schemas.microsoft.com/office/drawing/2014/main" id="{C3A382AC-27D2-4F36-BBAC-CF72638DC93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531794" y="5510732"/>
              <a:ext cx="395838" cy="395838"/>
            </a:xfrm>
            <a:prstGeom prst="rect">
              <a:avLst/>
            </a:prstGeom>
          </p:spPr>
        </p:pic>
        <p:pic>
          <p:nvPicPr>
            <p:cNvPr id="19" name="Grafika 18" descr="Budzik">
              <a:extLst>
                <a:ext uri="{FF2B5EF4-FFF2-40B4-BE49-F238E27FC236}">
                  <a16:creationId xmlns:a16="http://schemas.microsoft.com/office/drawing/2014/main" id="{47757AAB-66DA-4D6D-BF42-ACA40088E03F}"/>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2843127" y="5267490"/>
              <a:ext cx="395838" cy="395838"/>
            </a:xfrm>
            <a:prstGeom prst="rect">
              <a:avLst/>
            </a:prstGeom>
          </p:spPr>
        </p:pic>
        <p:pic>
          <p:nvPicPr>
            <p:cNvPr id="20" name="Grafika 19" descr="Pomoc">
              <a:extLst>
                <a:ext uri="{FF2B5EF4-FFF2-40B4-BE49-F238E27FC236}">
                  <a16:creationId xmlns:a16="http://schemas.microsoft.com/office/drawing/2014/main" id="{9FC45735-44A6-4351-A65E-A70BA69FFDA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2510982">
              <a:off x="2177131" y="5420084"/>
              <a:ext cx="395838" cy="395838"/>
            </a:xfrm>
            <a:prstGeom prst="rect">
              <a:avLst/>
            </a:prstGeom>
          </p:spPr>
        </p:pic>
        <p:pic>
          <p:nvPicPr>
            <p:cNvPr id="21" name="Grafika 20" descr="Zegar">
              <a:extLst>
                <a:ext uri="{FF2B5EF4-FFF2-40B4-BE49-F238E27FC236}">
                  <a16:creationId xmlns:a16="http://schemas.microsoft.com/office/drawing/2014/main" id="{A37E503A-5ECC-457C-8D4D-8A99B0116DF3}"/>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510982">
              <a:off x="1066639" y="5132392"/>
              <a:ext cx="395838" cy="395838"/>
            </a:xfrm>
            <a:prstGeom prst="rect">
              <a:avLst/>
            </a:prstGeom>
          </p:spPr>
        </p:pic>
        <p:pic>
          <p:nvPicPr>
            <p:cNvPr id="22" name="Grafika 21" descr="Stoper">
              <a:extLst>
                <a:ext uri="{FF2B5EF4-FFF2-40B4-BE49-F238E27FC236}">
                  <a16:creationId xmlns:a16="http://schemas.microsoft.com/office/drawing/2014/main" id="{EECD4FF4-3BEF-4C7D-925F-EF5887A80AE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039634" y="5559823"/>
              <a:ext cx="395838" cy="395838"/>
            </a:xfrm>
            <a:prstGeom prst="rect">
              <a:avLst/>
            </a:prstGeom>
          </p:spPr>
        </p:pic>
        <p:pic>
          <p:nvPicPr>
            <p:cNvPr id="23" name="Grafika 22" descr="Budzik">
              <a:extLst>
                <a:ext uri="{FF2B5EF4-FFF2-40B4-BE49-F238E27FC236}">
                  <a16:creationId xmlns:a16="http://schemas.microsoft.com/office/drawing/2014/main" id="{7643CEA1-0A34-401F-A531-CA51B075A97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346507" y="5371357"/>
              <a:ext cx="395838" cy="395838"/>
            </a:xfrm>
            <a:prstGeom prst="rect">
              <a:avLst/>
            </a:prstGeom>
          </p:spPr>
        </p:pic>
        <p:pic>
          <p:nvPicPr>
            <p:cNvPr id="24" name="Grafika 23" descr="Pomoc">
              <a:extLst>
                <a:ext uri="{FF2B5EF4-FFF2-40B4-BE49-F238E27FC236}">
                  <a16:creationId xmlns:a16="http://schemas.microsoft.com/office/drawing/2014/main" id="{B440C17C-1ABE-4FC4-A58E-181ADC1D0AA0}"/>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8151319">
              <a:off x="1581050" y="5139229"/>
              <a:ext cx="395838" cy="395838"/>
            </a:xfrm>
            <a:prstGeom prst="rect">
              <a:avLst/>
            </a:prstGeom>
          </p:spPr>
        </p:pic>
        <p:pic>
          <p:nvPicPr>
            <p:cNvPr id="25" name="Grafika 24" descr="Zegar">
              <a:extLst>
                <a:ext uri="{FF2B5EF4-FFF2-40B4-BE49-F238E27FC236}">
                  <a16:creationId xmlns:a16="http://schemas.microsoft.com/office/drawing/2014/main" id="{65C4B99A-83B2-4689-B337-4E3F65A423ED}"/>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8151319">
              <a:off x="1774529" y="5477353"/>
              <a:ext cx="395838" cy="395838"/>
            </a:xfrm>
            <a:prstGeom prst="rect">
              <a:avLst/>
            </a:prstGeom>
          </p:spPr>
        </p:pic>
        <p:pic>
          <p:nvPicPr>
            <p:cNvPr id="26" name="Grafika 25" descr="Stoper">
              <a:extLst>
                <a:ext uri="{FF2B5EF4-FFF2-40B4-BE49-F238E27FC236}">
                  <a16:creationId xmlns:a16="http://schemas.microsoft.com/office/drawing/2014/main" id="{299C5BC8-DBC9-4B34-802A-AA72A9D32E63}"/>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958026" y="5124602"/>
              <a:ext cx="395838" cy="395838"/>
            </a:xfrm>
            <a:prstGeom prst="rect">
              <a:avLst/>
            </a:prstGeom>
          </p:spPr>
        </p:pic>
        <p:pic>
          <p:nvPicPr>
            <p:cNvPr id="27" name="Grafika 26" descr="Budzik">
              <a:extLst>
                <a:ext uri="{FF2B5EF4-FFF2-40B4-BE49-F238E27FC236}">
                  <a16:creationId xmlns:a16="http://schemas.microsoft.com/office/drawing/2014/main" id="{9F132EAA-DA7A-4D5D-AA56-AD70D17B479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1790275" y="5795726"/>
              <a:ext cx="395838" cy="395838"/>
            </a:xfrm>
            <a:prstGeom prst="rect">
              <a:avLst/>
            </a:prstGeom>
          </p:spPr>
        </p:pic>
        <p:pic>
          <p:nvPicPr>
            <p:cNvPr id="28" name="Grafika 27" descr="Pomoc">
              <a:extLst>
                <a:ext uri="{FF2B5EF4-FFF2-40B4-BE49-F238E27FC236}">
                  <a16:creationId xmlns:a16="http://schemas.microsoft.com/office/drawing/2014/main" id="{1B5E3F24-2242-4198-88B6-5A0A1943E491}"/>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0800000">
              <a:off x="1746931" y="4808940"/>
              <a:ext cx="395838" cy="395838"/>
            </a:xfrm>
            <a:prstGeom prst="rect">
              <a:avLst/>
            </a:prstGeom>
          </p:spPr>
        </p:pic>
        <p:pic>
          <p:nvPicPr>
            <p:cNvPr id="29" name="Grafika 28" descr="Zegar">
              <a:extLst>
                <a:ext uri="{FF2B5EF4-FFF2-40B4-BE49-F238E27FC236}">
                  <a16:creationId xmlns:a16="http://schemas.microsoft.com/office/drawing/2014/main" id="{653E6DA3-8D30-4F74-8994-FCD2E0ED33EB}"/>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0800000">
              <a:off x="2495451" y="5105804"/>
              <a:ext cx="395838" cy="395838"/>
            </a:xfrm>
            <a:prstGeom prst="rect">
              <a:avLst/>
            </a:prstGeom>
          </p:spPr>
        </p:pic>
      </p:grpSp>
    </p:spTree>
    <p:extLst>
      <p:ext uri="{BB962C8B-B14F-4D97-AF65-F5344CB8AC3E}">
        <p14:creationId xmlns:p14="http://schemas.microsoft.com/office/powerpoint/2010/main" val="1799334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17</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2117795255"/>
              </p:ext>
            </p:extLst>
          </p:nvPr>
        </p:nvGraphicFramePr>
        <p:xfrm>
          <a:off x="566738" y="2212974"/>
          <a:ext cx="4737100" cy="4214455"/>
        </p:xfrm>
        <a:graphic>
          <a:graphicData uri="http://schemas.openxmlformats.org/drawingml/2006/chart">
            <c:chart xmlns:c="http://schemas.openxmlformats.org/drawingml/2006/chart" xmlns:r="http://schemas.openxmlformats.org/officeDocument/2006/relationships" r:id="rId3"/>
          </a:graphicData>
        </a:graphic>
      </p:graphicFrame>
      <p:sp>
        <p:nvSpPr>
          <p:cNvPr id="21511" name="Rectangle 1032">
            <a:extLst>
              <a:ext uri="{FF2B5EF4-FFF2-40B4-BE49-F238E27FC236}">
                <a16:creationId xmlns:a16="http://schemas.microsoft.com/office/drawing/2014/main" id="{9F1B90DA-2641-4A19-B823-F4A492CF113D}"/>
              </a:ext>
            </a:extLst>
          </p:cNvPr>
          <p:cNvSpPr>
            <a:spLocks noChangeArrowheads="1"/>
          </p:cNvSpPr>
          <p:nvPr/>
        </p:nvSpPr>
        <p:spPr bwMode="auto">
          <a:xfrm>
            <a:off x="5448528" y="2212148"/>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Już teraz większa swoboda w zakupach na kredyt jest raczej prawdopodobna dla ponad 36 proc. badanych. Jedynie prawie 6 proc. uważa, że jest to zdecydowanie prawdopodobne. </a:t>
            </a:r>
          </a:p>
          <a:p>
            <a:pPr algn="just" eaLnBrk="1" hangingPunct="1"/>
            <a:endParaRPr lang="pl-PL" altLang="pl-PL" sz="1400" b="0" dirty="0"/>
          </a:p>
          <a:p>
            <a:pPr algn="just" eaLnBrk="1" hangingPunct="1"/>
            <a:r>
              <a:rPr lang="pl-PL" altLang="pl-PL" sz="1400" b="0" dirty="0"/>
              <a:t>Z kolei w 2028 roku będzie to na pewno możliwe dla ponad 40 proc. respondentów. Taką samą wartość osiągnęły głosy niezdecydowane, ale zgadzające się, że takie rozwiązanie będzie powszechne. </a:t>
            </a:r>
            <a:endParaRPr lang="en-GB" altLang="pl-PL" sz="1400" b="0" dirty="0"/>
          </a:p>
        </p:txBody>
      </p:sp>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dziś i jutro</a:t>
            </a:r>
            <a:endParaRPr lang="en-GB" altLang="pl-PL" b="0" dirty="0"/>
          </a:p>
        </p:txBody>
      </p:sp>
      <p:grpSp>
        <p:nvGrpSpPr>
          <p:cNvPr id="21513" name="Group 1041">
            <a:extLst>
              <a:ext uri="{FF2B5EF4-FFF2-40B4-BE49-F238E27FC236}">
                <a16:creationId xmlns:a16="http://schemas.microsoft.com/office/drawing/2014/main" id="{A830E43F-14CD-4AC0-B19A-9C663625FFD9}"/>
              </a:ext>
            </a:extLst>
          </p:cNvPr>
          <p:cNvGrpSpPr>
            <a:grpSpLocks/>
          </p:cNvGrpSpPr>
          <p:nvPr/>
        </p:nvGrpSpPr>
        <p:grpSpPr bwMode="auto">
          <a:xfrm>
            <a:off x="566738" y="1513023"/>
            <a:ext cx="4108621" cy="552320"/>
            <a:chOff x="451" y="886"/>
            <a:chExt cx="1459" cy="388"/>
          </a:xfrm>
        </p:grpSpPr>
        <p:sp>
          <p:nvSpPr>
            <p:cNvPr id="21521" name="Line 1042">
              <a:extLst>
                <a:ext uri="{FF2B5EF4-FFF2-40B4-BE49-F238E27FC236}">
                  <a16:creationId xmlns:a16="http://schemas.microsoft.com/office/drawing/2014/main" id="{5FA731F6-2B2B-472F-BAC2-29EFBEE6D79F}"/>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21522" name="Rectangle 1043">
              <a:extLst>
                <a:ext uri="{FF2B5EF4-FFF2-40B4-BE49-F238E27FC236}">
                  <a16:creationId xmlns:a16="http://schemas.microsoft.com/office/drawing/2014/main" id="{15009BB5-F67E-4483-8661-6C355810EACF}"/>
                </a:ext>
              </a:extLst>
            </p:cNvPr>
            <p:cNvSpPr>
              <a:spLocks noChangeArrowheads="1"/>
            </p:cNvSpPr>
            <p:nvPr/>
          </p:nvSpPr>
          <p:spPr bwMode="auto">
            <a:xfrm>
              <a:off x="451" y="886"/>
              <a:ext cx="1428"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100" dirty="0"/>
                <a:t>Możliwe będzie kupowanie rzeczy na kredyt bezpośrednio z reklamy przez zeskanowanie jej smartfonem (dane w procentach)</a:t>
              </a:r>
              <a:endParaRPr lang="en-GB" altLang="pl-PL" sz="1100" dirty="0"/>
            </a:p>
          </p:txBody>
        </p:sp>
      </p:grpSp>
      <p:grpSp>
        <p:nvGrpSpPr>
          <p:cNvPr id="11" name="Grupa 10">
            <a:extLst>
              <a:ext uri="{FF2B5EF4-FFF2-40B4-BE49-F238E27FC236}">
                <a16:creationId xmlns:a16="http://schemas.microsoft.com/office/drawing/2014/main" id="{C02782CA-6F87-46AD-9216-84AC222E2335}"/>
              </a:ext>
            </a:extLst>
          </p:cNvPr>
          <p:cNvGrpSpPr/>
          <p:nvPr/>
        </p:nvGrpSpPr>
        <p:grpSpPr>
          <a:xfrm>
            <a:off x="6387899" y="385771"/>
            <a:ext cx="1249992" cy="1209658"/>
            <a:chOff x="6181457" y="450795"/>
            <a:chExt cx="1249992" cy="1209658"/>
          </a:xfrm>
          <a:solidFill>
            <a:srgbClr val="C70358"/>
          </a:solidFill>
        </p:grpSpPr>
        <p:pic>
          <p:nvPicPr>
            <p:cNvPr id="4" name="Grafika 3" descr="Smartfon">
              <a:extLst>
                <a:ext uri="{FF2B5EF4-FFF2-40B4-BE49-F238E27FC236}">
                  <a16:creationId xmlns:a16="http://schemas.microsoft.com/office/drawing/2014/main" id="{B400D9B3-52DB-4A30-AC17-3796F889280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17049" y="746053"/>
              <a:ext cx="914400" cy="914400"/>
            </a:xfrm>
            <a:prstGeom prst="rect">
              <a:avLst/>
            </a:prstGeom>
          </p:spPr>
        </p:pic>
        <p:pic>
          <p:nvPicPr>
            <p:cNvPr id="6" name="Grafika 5" descr="Pieniądze">
              <a:extLst>
                <a:ext uri="{FF2B5EF4-FFF2-40B4-BE49-F238E27FC236}">
                  <a16:creationId xmlns:a16="http://schemas.microsoft.com/office/drawing/2014/main" id="{2E68484F-DBCB-458F-920F-58B976E45B5E}"/>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92516" y="1118571"/>
              <a:ext cx="363465" cy="363465"/>
            </a:xfrm>
            <a:prstGeom prst="rect">
              <a:avLst/>
            </a:prstGeom>
          </p:spPr>
        </p:pic>
        <p:pic>
          <p:nvPicPr>
            <p:cNvPr id="8" name="Grafika 7" descr="Monitor">
              <a:extLst>
                <a:ext uri="{FF2B5EF4-FFF2-40B4-BE49-F238E27FC236}">
                  <a16:creationId xmlns:a16="http://schemas.microsoft.com/office/drawing/2014/main" id="{F3B4E062-037D-4D18-ABB1-55136177CB20}"/>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457" y="450795"/>
              <a:ext cx="914400" cy="914400"/>
            </a:xfrm>
            <a:prstGeom prst="rect">
              <a:avLst/>
            </a:prstGeom>
          </p:spPr>
        </p:pic>
        <p:pic>
          <p:nvPicPr>
            <p:cNvPr id="10" name="Grafika 9" descr="Kontroler do gry">
              <a:extLst>
                <a:ext uri="{FF2B5EF4-FFF2-40B4-BE49-F238E27FC236}">
                  <a16:creationId xmlns:a16="http://schemas.microsoft.com/office/drawing/2014/main" id="{A7E72D97-C3B9-4BFF-9A91-C18EDD0B7EB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329168" y="580207"/>
              <a:ext cx="523473" cy="523473"/>
            </a:xfrm>
            <a:prstGeom prst="rect">
              <a:avLst/>
            </a:prstGeom>
          </p:spPr>
        </p:pic>
      </p:grpSp>
      <p:grpSp>
        <p:nvGrpSpPr>
          <p:cNvPr id="15" name="Grupa 14">
            <a:extLst>
              <a:ext uri="{FF2B5EF4-FFF2-40B4-BE49-F238E27FC236}">
                <a16:creationId xmlns:a16="http://schemas.microsoft.com/office/drawing/2014/main" id="{0DBE34F8-0071-41E4-B979-4CB8EBCCBEC1}"/>
              </a:ext>
            </a:extLst>
          </p:cNvPr>
          <p:cNvGrpSpPr/>
          <p:nvPr/>
        </p:nvGrpSpPr>
        <p:grpSpPr>
          <a:xfrm>
            <a:off x="130273" y="6271798"/>
            <a:ext cx="872930" cy="548773"/>
            <a:chOff x="1039634" y="4808940"/>
            <a:chExt cx="2199331" cy="1382624"/>
          </a:xfrm>
        </p:grpSpPr>
        <p:pic>
          <p:nvPicPr>
            <p:cNvPr id="16" name="Grafika 15" descr="Stoper">
              <a:extLst>
                <a:ext uri="{FF2B5EF4-FFF2-40B4-BE49-F238E27FC236}">
                  <a16:creationId xmlns:a16="http://schemas.microsoft.com/office/drawing/2014/main" id="{AD3F6656-4B32-4D11-A098-61CBC215A11C}"/>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337917" y="4856681"/>
              <a:ext cx="395838" cy="395838"/>
            </a:xfrm>
            <a:prstGeom prst="rect">
              <a:avLst/>
            </a:prstGeom>
          </p:spPr>
        </p:pic>
        <p:pic>
          <p:nvPicPr>
            <p:cNvPr id="17" name="Grafika 16" descr="Budzik">
              <a:extLst>
                <a:ext uri="{FF2B5EF4-FFF2-40B4-BE49-F238E27FC236}">
                  <a16:creationId xmlns:a16="http://schemas.microsoft.com/office/drawing/2014/main" id="{34CEAE69-9D91-472C-AB3A-3CD74CE94D5C}"/>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196290" y="4856681"/>
              <a:ext cx="395838" cy="395838"/>
            </a:xfrm>
            <a:prstGeom prst="rect">
              <a:avLst/>
            </a:prstGeom>
          </p:spPr>
        </p:pic>
        <p:pic>
          <p:nvPicPr>
            <p:cNvPr id="18" name="Grafika 17" descr="Pomoc">
              <a:extLst>
                <a:ext uri="{FF2B5EF4-FFF2-40B4-BE49-F238E27FC236}">
                  <a16:creationId xmlns:a16="http://schemas.microsoft.com/office/drawing/2014/main" id="{D04212C3-704F-40E6-9B51-1F05993A04A3}"/>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337917" y="5771357"/>
              <a:ext cx="395838" cy="395838"/>
            </a:xfrm>
            <a:prstGeom prst="rect">
              <a:avLst/>
            </a:prstGeom>
          </p:spPr>
        </p:pic>
        <p:pic>
          <p:nvPicPr>
            <p:cNvPr id="19" name="Grafika 18" descr="Zegar">
              <a:extLst>
                <a:ext uri="{FF2B5EF4-FFF2-40B4-BE49-F238E27FC236}">
                  <a16:creationId xmlns:a16="http://schemas.microsoft.com/office/drawing/2014/main" id="{37CED680-5ABF-48AB-A4D9-B42375FFE656}"/>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2252317" y="5771357"/>
              <a:ext cx="395838" cy="395838"/>
            </a:xfrm>
            <a:prstGeom prst="rect">
              <a:avLst/>
            </a:prstGeom>
          </p:spPr>
        </p:pic>
        <p:pic>
          <p:nvPicPr>
            <p:cNvPr id="20" name="Grafika 19" descr="Stoper">
              <a:extLst>
                <a:ext uri="{FF2B5EF4-FFF2-40B4-BE49-F238E27FC236}">
                  <a16:creationId xmlns:a16="http://schemas.microsoft.com/office/drawing/2014/main" id="{17074DD3-75E8-4294-AF39-F82BB46F3274}"/>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2510982">
              <a:off x="2531794" y="5510732"/>
              <a:ext cx="395838" cy="395838"/>
            </a:xfrm>
            <a:prstGeom prst="rect">
              <a:avLst/>
            </a:prstGeom>
          </p:spPr>
        </p:pic>
        <p:pic>
          <p:nvPicPr>
            <p:cNvPr id="21" name="Grafika 20" descr="Budzik">
              <a:extLst>
                <a:ext uri="{FF2B5EF4-FFF2-40B4-BE49-F238E27FC236}">
                  <a16:creationId xmlns:a16="http://schemas.microsoft.com/office/drawing/2014/main" id="{D57CA62E-ADB6-4C25-B5DE-BED47C4AA188}"/>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510982">
              <a:off x="2843127" y="5267490"/>
              <a:ext cx="395838" cy="395838"/>
            </a:xfrm>
            <a:prstGeom prst="rect">
              <a:avLst/>
            </a:prstGeom>
          </p:spPr>
        </p:pic>
        <p:pic>
          <p:nvPicPr>
            <p:cNvPr id="22" name="Grafika 21" descr="Pomoc">
              <a:extLst>
                <a:ext uri="{FF2B5EF4-FFF2-40B4-BE49-F238E27FC236}">
                  <a16:creationId xmlns:a16="http://schemas.microsoft.com/office/drawing/2014/main" id="{A32BD36B-DAD1-455A-90A6-4455DE449847}"/>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rot="2510982">
              <a:off x="2177131" y="5420084"/>
              <a:ext cx="395838" cy="395838"/>
            </a:xfrm>
            <a:prstGeom prst="rect">
              <a:avLst/>
            </a:prstGeom>
          </p:spPr>
        </p:pic>
        <p:pic>
          <p:nvPicPr>
            <p:cNvPr id="23" name="Grafika 22" descr="Zegar">
              <a:extLst>
                <a:ext uri="{FF2B5EF4-FFF2-40B4-BE49-F238E27FC236}">
                  <a16:creationId xmlns:a16="http://schemas.microsoft.com/office/drawing/2014/main" id="{0CC9FA3F-18D4-4976-9B66-3BA14F85FE7B}"/>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rot="2510982">
              <a:off x="1066639" y="5132392"/>
              <a:ext cx="395838" cy="395838"/>
            </a:xfrm>
            <a:prstGeom prst="rect">
              <a:avLst/>
            </a:prstGeom>
          </p:spPr>
        </p:pic>
        <p:pic>
          <p:nvPicPr>
            <p:cNvPr id="24" name="Grafika 23" descr="Stoper">
              <a:extLst>
                <a:ext uri="{FF2B5EF4-FFF2-40B4-BE49-F238E27FC236}">
                  <a16:creationId xmlns:a16="http://schemas.microsoft.com/office/drawing/2014/main" id="{C82E899D-EBC4-4FDC-9383-B4A89BAF302C}"/>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8151319">
              <a:off x="1039634" y="5559823"/>
              <a:ext cx="395838" cy="395838"/>
            </a:xfrm>
            <a:prstGeom prst="rect">
              <a:avLst/>
            </a:prstGeom>
          </p:spPr>
        </p:pic>
        <p:pic>
          <p:nvPicPr>
            <p:cNvPr id="25" name="Grafika 24" descr="Budzik">
              <a:extLst>
                <a:ext uri="{FF2B5EF4-FFF2-40B4-BE49-F238E27FC236}">
                  <a16:creationId xmlns:a16="http://schemas.microsoft.com/office/drawing/2014/main" id="{AE0E057E-5948-4353-8E45-B3BF7A9FD6F5}"/>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8151319">
              <a:off x="1346507" y="5371357"/>
              <a:ext cx="395838" cy="395838"/>
            </a:xfrm>
            <a:prstGeom prst="rect">
              <a:avLst/>
            </a:prstGeom>
          </p:spPr>
        </p:pic>
        <p:pic>
          <p:nvPicPr>
            <p:cNvPr id="26" name="Grafika 25" descr="Pomoc">
              <a:extLst>
                <a:ext uri="{FF2B5EF4-FFF2-40B4-BE49-F238E27FC236}">
                  <a16:creationId xmlns:a16="http://schemas.microsoft.com/office/drawing/2014/main" id="{1FF0BF78-CD29-4905-8CEF-7105C7B40331}"/>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rot="8151319">
              <a:off x="1581050" y="5139229"/>
              <a:ext cx="395838" cy="395838"/>
            </a:xfrm>
            <a:prstGeom prst="rect">
              <a:avLst/>
            </a:prstGeom>
          </p:spPr>
        </p:pic>
        <p:pic>
          <p:nvPicPr>
            <p:cNvPr id="27" name="Grafika 26" descr="Zegar">
              <a:extLst>
                <a:ext uri="{FF2B5EF4-FFF2-40B4-BE49-F238E27FC236}">
                  <a16:creationId xmlns:a16="http://schemas.microsoft.com/office/drawing/2014/main" id="{96536288-B2A6-4F21-95F9-798D2C4ECAFE}"/>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rot="8151319">
              <a:off x="1774529" y="5477353"/>
              <a:ext cx="395838" cy="395838"/>
            </a:xfrm>
            <a:prstGeom prst="rect">
              <a:avLst/>
            </a:prstGeom>
          </p:spPr>
        </p:pic>
        <p:pic>
          <p:nvPicPr>
            <p:cNvPr id="28" name="Grafika 27" descr="Stoper">
              <a:extLst>
                <a:ext uri="{FF2B5EF4-FFF2-40B4-BE49-F238E27FC236}">
                  <a16:creationId xmlns:a16="http://schemas.microsoft.com/office/drawing/2014/main" id="{2003CD69-EC5C-48C1-BA00-BE3C7D23B427}"/>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0800000">
              <a:off x="1958026" y="5124602"/>
              <a:ext cx="395838" cy="395838"/>
            </a:xfrm>
            <a:prstGeom prst="rect">
              <a:avLst/>
            </a:prstGeom>
          </p:spPr>
        </p:pic>
        <p:pic>
          <p:nvPicPr>
            <p:cNvPr id="29" name="Grafika 28" descr="Budzik">
              <a:extLst>
                <a:ext uri="{FF2B5EF4-FFF2-40B4-BE49-F238E27FC236}">
                  <a16:creationId xmlns:a16="http://schemas.microsoft.com/office/drawing/2014/main" id="{9968255E-0260-46B9-9335-D378271EE451}"/>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0800000">
              <a:off x="1790275" y="5795726"/>
              <a:ext cx="395838" cy="395838"/>
            </a:xfrm>
            <a:prstGeom prst="rect">
              <a:avLst/>
            </a:prstGeom>
          </p:spPr>
        </p:pic>
        <p:pic>
          <p:nvPicPr>
            <p:cNvPr id="30" name="Grafika 29" descr="Pomoc">
              <a:extLst>
                <a:ext uri="{FF2B5EF4-FFF2-40B4-BE49-F238E27FC236}">
                  <a16:creationId xmlns:a16="http://schemas.microsoft.com/office/drawing/2014/main" id="{1604DC54-5652-4039-BF28-6462E9B71181}"/>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rot="10800000">
              <a:off x="1746931" y="4808940"/>
              <a:ext cx="395838" cy="395838"/>
            </a:xfrm>
            <a:prstGeom prst="rect">
              <a:avLst/>
            </a:prstGeom>
          </p:spPr>
        </p:pic>
        <p:pic>
          <p:nvPicPr>
            <p:cNvPr id="31" name="Grafika 30" descr="Zegar">
              <a:extLst>
                <a:ext uri="{FF2B5EF4-FFF2-40B4-BE49-F238E27FC236}">
                  <a16:creationId xmlns:a16="http://schemas.microsoft.com/office/drawing/2014/main" id="{520108A4-DC5A-4228-AFF5-E66307AA0CE4}"/>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rot="10800000">
              <a:off x="2495451" y="5105804"/>
              <a:ext cx="395838" cy="395838"/>
            </a:xfrm>
            <a:prstGeom prst="rect">
              <a:avLst/>
            </a:prstGeom>
          </p:spPr>
        </p:pic>
      </p:grpSp>
      <p:pic>
        <p:nvPicPr>
          <p:cNvPr id="5" name="Grafika 4" descr="Kod kreskowy">
            <a:extLst>
              <a:ext uri="{FF2B5EF4-FFF2-40B4-BE49-F238E27FC236}">
                <a16:creationId xmlns:a16="http://schemas.microsoft.com/office/drawing/2014/main" id="{82110C63-164A-4B8B-90EE-E16706661520}"/>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7059083" y="855783"/>
            <a:ext cx="104552" cy="104552"/>
          </a:xfrm>
          <a:prstGeom prst="rect">
            <a:avLst/>
          </a:prstGeom>
        </p:spPr>
      </p:pic>
    </p:spTree>
    <p:extLst>
      <p:ext uri="{BB962C8B-B14F-4D97-AF65-F5344CB8AC3E}">
        <p14:creationId xmlns:p14="http://schemas.microsoft.com/office/powerpoint/2010/main" val="600523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Object 7">
            <a:extLst>
              <a:ext uri="{FF2B5EF4-FFF2-40B4-BE49-F238E27FC236}">
                <a16:creationId xmlns:a16="http://schemas.microsoft.com/office/drawing/2014/main" id="{D4F0FE86-E2D3-4DBA-8D95-2CE64B2CB893}"/>
              </a:ext>
            </a:extLst>
          </p:cNvPr>
          <p:cNvGraphicFramePr>
            <a:graphicFrameLocks noChangeAspect="1"/>
          </p:cNvGraphicFramePr>
          <p:nvPr>
            <p:extLst>
              <p:ext uri="{D42A27DB-BD31-4B8C-83A1-F6EECF244321}">
                <p14:modId xmlns:p14="http://schemas.microsoft.com/office/powerpoint/2010/main" val="2075262619"/>
              </p:ext>
            </p:extLst>
          </p:nvPr>
        </p:nvGraphicFramePr>
        <p:xfrm>
          <a:off x="169864" y="1444625"/>
          <a:ext cx="4844448" cy="4660900"/>
        </p:xfrm>
        <a:graphic>
          <a:graphicData uri="http://schemas.openxmlformats.org/drawingml/2006/chart">
            <c:chart xmlns:c="http://schemas.openxmlformats.org/drawingml/2006/chart" xmlns:r="http://schemas.openxmlformats.org/officeDocument/2006/relationships" r:id="rId3"/>
          </a:graphicData>
        </a:graphic>
      </p:graphicFrame>
      <p:sp>
        <p:nvSpPr>
          <p:cNvPr id="19459" name="Symbol zastępczy numeru slajdu 5">
            <a:extLst>
              <a:ext uri="{FF2B5EF4-FFF2-40B4-BE49-F238E27FC236}">
                <a16:creationId xmlns:a16="http://schemas.microsoft.com/office/drawing/2014/main" id="{BD26628C-B09D-4DAD-A45A-7DE283588661}"/>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047B3524-B983-4C06-B2DA-D7AF89B9457F}" type="slidenum">
              <a:rPr lang="pt-PT" altLang="pl-PL" sz="800">
                <a:solidFill>
                  <a:srgbClr val="CD0067"/>
                </a:solidFill>
              </a:rPr>
              <a:pPr>
                <a:spcBef>
                  <a:spcPct val="0"/>
                </a:spcBef>
                <a:buClrTx/>
                <a:buFontTx/>
                <a:buNone/>
              </a:pPr>
              <a:t>18</a:t>
            </a:fld>
            <a:endParaRPr lang="pt-PT" altLang="pl-PL" sz="800">
              <a:solidFill>
                <a:srgbClr val="CD0067"/>
              </a:solidFill>
            </a:endParaRPr>
          </a:p>
        </p:txBody>
      </p:sp>
      <p:sp>
        <p:nvSpPr>
          <p:cNvPr id="19460" name="Rectangle 2">
            <a:extLst>
              <a:ext uri="{FF2B5EF4-FFF2-40B4-BE49-F238E27FC236}">
                <a16:creationId xmlns:a16="http://schemas.microsoft.com/office/drawing/2014/main" id="{1569E1EE-78D6-4886-B546-BB260CDC8345}"/>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sp>
        <p:nvSpPr>
          <p:cNvPr id="19462" name="Rectangle 10">
            <a:extLst>
              <a:ext uri="{FF2B5EF4-FFF2-40B4-BE49-F238E27FC236}">
                <a16:creationId xmlns:a16="http://schemas.microsoft.com/office/drawing/2014/main" id="{1993629F-3415-4395-A380-D10253EA8CFA}"/>
              </a:ext>
            </a:extLst>
          </p:cNvPr>
          <p:cNvSpPr>
            <a:spLocks noChangeArrowheads="1"/>
          </p:cNvSpPr>
          <p:nvPr/>
        </p:nvSpPr>
        <p:spPr bwMode="auto">
          <a:xfrm>
            <a:off x="3043238" y="6502400"/>
            <a:ext cx="4737100"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81000" indent="-381000"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857250" indent="-285750"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1274763" indent="-2270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1692275" indent="-2270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2112963"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2570163"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3027363"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3484563"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3941763"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eaLnBrk="1" hangingPunct="1"/>
            <a:r>
              <a:rPr lang="pl-PL" altLang="pl-PL" sz="800" b="0" dirty="0"/>
              <a:t>.</a:t>
            </a:r>
            <a:endParaRPr lang="en-GB" altLang="pl-PL" sz="800" b="0" dirty="0"/>
          </a:p>
        </p:txBody>
      </p:sp>
      <p:sp>
        <p:nvSpPr>
          <p:cNvPr id="19464" name="Rectangle 12">
            <a:extLst>
              <a:ext uri="{FF2B5EF4-FFF2-40B4-BE49-F238E27FC236}">
                <a16:creationId xmlns:a16="http://schemas.microsoft.com/office/drawing/2014/main" id="{DAFEDA1A-E8EA-4749-BBF2-513BD485F69B}"/>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Robo-doradztwo </a:t>
            </a:r>
            <a:endParaRPr lang="en-GB" altLang="pl-PL" b="0" dirty="0"/>
          </a:p>
        </p:txBody>
      </p:sp>
      <p:grpSp>
        <p:nvGrpSpPr>
          <p:cNvPr id="19465" name="Group 13">
            <a:extLst>
              <a:ext uri="{FF2B5EF4-FFF2-40B4-BE49-F238E27FC236}">
                <a16:creationId xmlns:a16="http://schemas.microsoft.com/office/drawing/2014/main" id="{901E0544-D127-4B49-B2D7-8E2BD7756EBF}"/>
              </a:ext>
            </a:extLst>
          </p:cNvPr>
          <p:cNvGrpSpPr>
            <a:grpSpLocks/>
          </p:cNvGrpSpPr>
          <p:nvPr/>
        </p:nvGrpSpPr>
        <p:grpSpPr bwMode="auto">
          <a:xfrm>
            <a:off x="393787" y="1443766"/>
            <a:ext cx="4266857" cy="637161"/>
            <a:chOff x="460" y="842"/>
            <a:chExt cx="1450" cy="432"/>
          </a:xfrm>
        </p:grpSpPr>
        <p:sp>
          <p:nvSpPr>
            <p:cNvPr id="19466" name="Line 14">
              <a:extLst>
                <a:ext uri="{FF2B5EF4-FFF2-40B4-BE49-F238E27FC236}">
                  <a16:creationId xmlns:a16="http://schemas.microsoft.com/office/drawing/2014/main" id="{40B19A4B-5DFB-4D71-ACC6-026AC59AA1F2}"/>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19467" name="Rectangle 15">
              <a:extLst>
                <a:ext uri="{FF2B5EF4-FFF2-40B4-BE49-F238E27FC236}">
                  <a16:creationId xmlns:a16="http://schemas.microsoft.com/office/drawing/2014/main" id="{D157A6B2-3F43-46B4-B636-62960BD947FF}"/>
                </a:ext>
              </a:extLst>
            </p:cNvPr>
            <p:cNvSpPr>
              <a:spLocks noChangeArrowheads="1"/>
            </p:cNvSpPr>
            <p:nvPr/>
          </p:nvSpPr>
          <p:spPr bwMode="auto">
            <a:xfrm>
              <a:off x="460" y="842"/>
              <a:ext cx="1428" cy="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sz="1000" dirty="0"/>
                <a:t>Czy osobiście zgodziłaby się Pan/i, aby w banku obsługiwana była przez tego typu wirtualnego doradcę (sztuczną inteligencję czyli komputer, który na podstawie rozmowy z Panem/Panią samodzielnie podejmowałby decyzje? (dane w procentach)</a:t>
              </a:r>
              <a:endParaRPr lang="en-GB" altLang="pl-PL" sz="1000" dirty="0"/>
            </a:p>
          </p:txBody>
        </p:sp>
      </p:grpSp>
      <p:sp>
        <p:nvSpPr>
          <p:cNvPr id="11" name="Rectangle 1032">
            <a:extLst>
              <a:ext uri="{FF2B5EF4-FFF2-40B4-BE49-F238E27FC236}">
                <a16:creationId xmlns:a16="http://schemas.microsoft.com/office/drawing/2014/main" id="{CDB74829-323E-4083-AA3D-D7DCF29EAECF}"/>
              </a:ext>
            </a:extLst>
          </p:cNvPr>
          <p:cNvSpPr>
            <a:spLocks noChangeArrowheads="1"/>
          </p:cNvSpPr>
          <p:nvPr/>
        </p:nvSpPr>
        <p:spPr bwMode="auto">
          <a:xfrm>
            <a:off x="5448528" y="2212148"/>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Zdecydowanie i raczej nie zgodziłoby się na obsługiwanie przez wirtualnego doradcę aż 77 proc. ankietowanych. Przeciwnego zdania jest prawie 21 proc. Badani chcą mieć zatem wpływ na podejmowane decyzje i nie ufają sztucznej inteligencji. </a:t>
            </a:r>
            <a:endParaRPr lang="en-GB" altLang="pl-PL" sz="1400" b="0" dirty="0"/>
          </a:p>
        </p:txBody>
      </p:sp>
      <p:grpSp>
        <p:nvGrpSpPr>
          <p:cNvPr id="12" name="Grupa 11">
            <a:extLst>
              <a:ext uri="{FF2B5EF4-FFF2-40B4-BE49-F238E27FC236}">
                <a16:creationId xmlns:a16="http://schemas.microsoft.com/office/drawing/2014/main" id="{CB24492F-24C5-4BB4-90EB-2BF27B069B20}"/>
              </a:ext>
            </a:extLst>
          </p:cNvPr>
          <p:cNvGrpSpPr/>
          <p:nvPr/>
        </p:nvGrpSpPr>
        <p:grpSpPr>
          <a:xfrm>
            <a:off x="130273" y="6271798"/>
            <a:ext cx="872930" cy="548773"/>
            <a:chOff x="1039634" y="4808940"/>
            <a:chExt cx="2199331" cy="1382624"/>
          </a:xfrm>
        </p:grpSpPr>
        <p:pic>
          <p:nvPicPr>
            <p:cNvPr id="13" name="Grafika 12" descr="Stoper">
              <a:extLst>
                <a:ext uri="{FF2B5EF4-FFF2-40B4-BE49-F238E27FC236}">
                  <a16:creationId xmlns:a16="http://schemas.microsoft.com/office/drawing/2014/main" id="{5BCD8321-2B1C-4F23-9628-874FF759127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37917" y="4856681"/>
              <a:ext cx="395838" cy="395838"/>
            </a:xfrm>
            <a:prstGeom prst="rect">
              <a:avLst/>
            </a:prstGeom>
          </p:spPr>
        </p:pic>
        <p:pic>
          <p:nvPicPr>
            <p:cNvPr id="14" name="Grafika 13" descr="Budzik">
              <a:extLst>
                <a:ext uri="{FF2B5EF4-FFF2-40B4-BE49-F238E27FC236}">
                  <a16:creationId xmlns:a16="http://schemas.microsoft.com/office/drawing/2014/main" id="{19A9C181-0E14-49C4-9F04-BAEA300F2C3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6290" y="4856681"/>
              <a:ext cx="395838" cy="395838"/>
            </a:xfrm>
            <a:prstGeom prst="rect">
              <a:avLst/>
            </a:prstGeom>
          </p:spPr>
        </p:pic>
        <p:pic>
          <p:nvPicPr>
            <p:cNvPr id="15" name="Grafika 14" descr="Pomoc">
              <a:extLst>
                <a:ext uri="{FF2B5EF4-FFF2-40B4-BE49-F238E27FC236}">
                  <a16:creationId xmlns:a16="http://schemas.microsoft.com/office/drawing/2014/main" id="{9F20EE3A-4752-4277-8DB9-4991692AA921}"/>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37917" y="5771357"/>
              <a:ext cx="395838" cy="395838"/>
            </a:xfrm>
            <a:prstGeom prst="rect">
              <a:avLst/>
            </a:prstGeom>
          </p:spPr>
        </p:pic>
        <p:pic>
          <p:nvPicPr>
            <p:cNvPr id="16" name="Grafika 15" descr="Zegar">
              <a:extLst>
                <a:ext uri="{FF2B5EF4-FFF2-40B4-BE49-F238E27FC236}">
                  <a16:creationId xmlns:a16="http://schemas.microsoft.com/office/drawing/2014/main" id="{92741AB9-853F-43AD-B203-23D3E8E4948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252317" y="5771357"/>
              <a:ext cx="395838" cy="395838"/>
            </a:xfrm>
            <a:prstGeom prst="rect">
              <a:avLst/>
            </a:prstGeom>
          </p:spPr>
        </p:pic>
        <p:pic>
          <p:nvPicPr>
            <p:cNvPr id="17" name="Grafika 16" descr="Stoper">
              <a:extLst>
                <a:ext uri="{FF2B5EF4-FFF2-40B4-BE49-F238E27FC236}">
                  <a16:creationId xmlns:a16="http://schemas.microsoft.com/office/drawing/2014/main" id="{6D9D858D-810D-47BA-9213-26939A498853}"/>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510982">
              <a:off x="2531794" y="5510732"/>
              <a:ext cx="395838" cy="395838"/>
            </a:xfrm>
            <a:prstGeom prst="rect">
              <a:avLst/>
            </a:prstGeom>
          </p:spPr>
        </p:pic>
        <p:pic>
          <p:nvPicPr>
            <p:cNvPr id="18" name="Grafika 17" descr="Budzik">
              <a:extLst>
                <a:ext uri="{FF2B5EF4-FFF2-40B4-BE49-F238E27FC236}">
                  <a16:creationId xmlns:a16="http://schemas.microsoft.com/office/drawing/2014/main" id="{ED281E48-483F-4DB3-8AA7-C6309F0831F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510982">
              <a:off x="2843127" y="5267490"/>
              <a:ext cx="395838" cy="395838"/>
            </a:xfrm>
            <a:prstGeom prst="rect">
              <a:avLst/>
            </a:prstGeom>
          </p:spPr>
        </p:pic>
        <p:pic>
          <p:nvPicPr>
            <p:cNvPr id="19" name="Grafika 18" descr="Pomoc">
              <a:extLst>
                <a:ext uri="{FF2B5EF4-FFF2-40B4-BE49-F238E27FC236}">
                  <a16:creationId xmlns:a16="http://schemas.microsoft.com/office/drawing/2014/main" id="{08261F07-6BE8-4CD4-9D18-D2803768A84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177131" y="5420084"/>
              <a:ext cx="395838" cy="395838"/>
            </a:xfrm>
            <a:prstGeom prst="rect">
              <a:avLst/>
            </a:prstGeom>
          </p:spPr>
        </p:pic>
        <p:pic>
          <p:nvPicPr>
            <p:cNvPr id="20" name="Grafika 19" descr="Zegar">
              <a:extLst>
                <a:ext uri="{FF2B5EF4-FFF2-40B4-BE49-F238E27FC236}">
                  <a16:creationId xmlns:a16="http://schemas.microsoft.com/office/drawing/2014/main" id="{87E5543B-2F77-4F64-8DF9-C454DE880AC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1066639" y="5132392"/>
              <a:ext cx="395838" cy="395838"/>
            </a:xfrm>
            <a:prstGeom prst="rect">
              <a:avLst/>
            </a:prstGeom>
          </p:spPr>
        </p:pic>
        <p:pic>
          <p:nvPicPr>
            <p:cNvPr id="21" name="Grafika 20" descr="Stoper">
              <a:extLst>
                <a:ext uri="{FF2B5EF4-FFF2-40B4-BE49-F238E27FC236}">
                  <a16:creationId xmlns:a16="http://schemas.microsoft.com/office/drawing/2014/main" id="{B4BD8A01-46BD-4D8D-AFC5-2C8360B2784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8151319">
              <a:off x="1039634" y="5559823"/>
              <a:ext cx="395838" cy="395838"/>
            </a:xfrm>
            <a:prstGeom prst="rect">
              <a:avLst/>
            </a:prstGeom>
          </p:spPr>
        </p:pic>
        <p:pic>
          <p:nvPicPr>
            <p:cNvPr id="23" name="Grafika 22" descr="Budzik">
              <a:extLst>
                <a:ext uri="{FF2B5EF4-FFF2-40B4-BE49-F238E27FC236}">
                  <a16:creationId xmlns:a16="http://schemas.microsoft.com/office/drawing/2014/main" id="{C9DD5E24-244A-4709-91D5-416ACEBC18E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8151319">
              <a:off x="1346507" y="5371357"/>
              <a:ext cx="395838" cy="395838"/>
            </a:xfrm>
            <a:prstGeom prst="rect">
              <a:avLst/>
            </a:prstGeom>
          </p:spPr>
        </p:pic>
        <p:pic>
          <p:nvPicPr>
            <p:cNvPr id="24" name="Grafika 23" descr="Pomoc">
              <a:extLst>
                <a:ext uri="{FF2B5EF4-FFF2-40B4-BE49-F238E27FC236}">
                  <a16:creationId xmlns:a16="http://schemas.microsoft.com/office/drawing/2014/main" id="{F08ADA9E-F3BE-4CFF-8603-0CF0E8D95EB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581050" y="5139229"/>
              <a:ext cx="395838" cy="395838"/>
            </a:xfrm>
            <a:prstGeom prst="rect">
              <a:avLst/>
            </a:prstGeom>
          </p:spPr>
        </p:pic>
        <p:pic>
          <p:nvPicPr>
            <p:cNvPr id="25" name="Grafika 24" descr="Zegar">
              <a:extLst>
                <a:ext uri="{FF2B5EF4-FFF2-40B4-BE49-F238E27FC236}">
                  <a16:creationId xmlns:a16="http://schemas.microsoft.com/office/drawing/2014/main" id="{F4FB8B04-EEC7-40F2-8AA3-FB654CA4BFBB}"/>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774529" y="5477353"/>
              <a:ext cx="395838" cy="395838"/>
            </a:xfrm>
            <a:prstGeom prst="rect">
              <a:avLst/>
            </a:prstGeom>
          </p:spPr>
        </p:pic>
        <p:pic>
          <p:nvPicPr>
            <p:cNvPr id="26" name="Grafika 25" descr="Stoper">
              <a:extLst>
                <a:ext uri="{FF2B5EF4-FFF2-40B4-BE49-F238E27FC236}">
                  <a16:creationId xmlns:a16="http://schemas.microsoft.com/office/drawing/2014/main" id="{ADA711AA-BE66-4409-BA5C-792AC350E673}"/>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0800000">
              <a:off x="1958026" y="5124602"/>
              <a:ext cx="395838" cy="395838"/>
            </a:xfrm>
            <a:prstGeom prst="rect">
              <a:avLst/>
            </a:prstGeom>
          </p:spPr>
        </p:pic>
        <p:pic>
          <p:nvPicPr>
            <p:cNvPr id="27" name="Grafika 26" descr="Budzik">
              <a:extLst>
                <a:ext uri="{FF2B5EF4-FFF2-40B4-BE49-F238E27FC236}">
                  <a16:creationId xmlns:a16="http://schemas.microsoft.com/office/drawing/2014/main" id="{F9C0AB15-23CA-4F05-BE4B-1BE837560E15}"/>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0800000">
              <a:off x="1790275" y="5795726"/>
              <a:ext cx="395838" cy="395838"/>
            </a:xfrm>
            <a:prstGeom prst="rect">
              <a:avLst/>
            </a:prstGeom>
          </p:spPr>
        </p:pic>
        <p:pic>
          <p:nvPicPr>
            <p:cNvPr id="28" name="Grafika 27" descr="Pomoc">
              <a:extLst>
                <a:ext uri="{FF2B5EF4-FFF2-40B4-BE49-F238E27FC236}">
                  <a16:creationId xmlns:a16="http://schemas.microsoft.com/office/drawing/2014/main" id="{8713D799-0ED3-48B5-B1B6-A1DE82858EC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746931" y="4808940"/>
              <a:ext cx="395838" cy="395838"/>
            </a:xfrm>
            <a:prstGeom prst="rect">
              <a:avLst/>
            </a:prstGeom>
          </p:spPr>
        </p:pic>
        <p:pic>
          <p:nvPicPr>
            <p:cNvPr id="29" name="Grafika 28" descr="Zegar">
              <a:extLst>
                <a:ext uri="{FF2B5EF4-FFF2-40B4-BE49-F238E27FC236}">
                  <a16:creationId xmlns:a16="http://schemas.microsoft.com/office/drawing/2014/main" id="{4D649788-1832-4584-A334-A977CB775568}"/>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2495451" y="5105804"/>
              <a:ext cx="395838" cy="395838"/>
            </a:xfrm>
            <a:prstGeom prst="rect">
              <a:avLst/>
            </a:prstGeom>
          </p:spPr>
        </p:pic>
      </p:grpSp>
    </p:spTree>
    <p:extLst>
      <p:ext uri="{BB962C8B-B14F-4D97-AF65-F5344CB8AC3E}">
        <p14:creationId xmlns:p14="http://schemas.microsoft.com/office/powerpoint/2010/main" val="2097842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Object 7">
            <a:extLst>
              <a:ext uri="{FF2B5EF4-FFF2-40B4-BE49-F238E27FC236}">
                <a16:creationId xmlns:a16="http://schemas.microsoft.com/office/drawing/2014/main" id="{D4F0FE86-E2D3-4DBA-8D95-2CE64B2CB893}"/>
              </a:ext>
            </a:extLst>
          </p:cNvPr>
          <p:cNvGraphicFramePr>
            <a:graphicFrameLocks noChangeAspect="1"/>
          </p:cNvGraphicFramePr>
          <p:nvPr>
            <p:extLst>
              <p:ext uri="{D42A27DB-BD31-4B8C-83A1-F6EECF244321}">
                <p14:modId xmlns:p14="http://schemas.microsoft.com/office/powerpoint/2010/main" val="3990381091"/>
              </p:ext>
            </p:extLst>
          </p:nvPr>
        </p:nvGraphicFramePr>
        <p:xfrm>
          <a:off x="169864" y="1444625"/>
          <a:ext cx="4844448" cy="4660900"/>
        </p:xfrm>
        <a:graphic>
          <a:graphicData uri="http://schemas.openxmlformats.org/drawingml/2006/chart">
            <c:chart xmlns:c="http://schemas.openxmlformats.org/drawingml/2006/chart" xmlns:r="http://schemas.openxmlformats.org/officeDocument/2006/relationships" r:id="rId3"/>
          </a:graphicData>
        </a:graphic>
      </p:graphicFrame>
      <p:sp>
        <p:nvSpPr>
          <p:cNvPr id="19459" name="Symbol zastępczy numeru slajdu 5">
            <a:extLst>
              <a:ext uri="{FF2B5EF4-FFF2-40B4-BE49-F238E27FC236}">
                <a16:creationId xmlns:a16="http://schemas.microsoft.com/office/drawing/2014/main" id="{BD26628C-B09D-4DAD-A45A-7DE283588661}"/>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047B3524-B983-4C06-B2DA-D7AF89B9457F}" type="slidenum">
              <a:rPr lang="pt-PT" altLang="pl-PL" sz="800">
                <a:solidFill>
                  <a:srgbClr val="CD0067"/>
                </a:solidFill>
              </a:rPr>
              <a:pPr>
                <a:spcBef>
                  <a:spcPct val="0"/>
                </a:spcBef>
                <a:buClrTx/>
                <a:buFontTx/>
                <a:buNone/>
              </a:pPr>
              <a:t>19</a:t>
            </a:fld>
            <a:endParaRPr lang="pt-PT" altLang="pl-PL" sz="800">
              <a:solidFill>
                <a:srgbClr val="CD0067"/>
              </a:solidFill>
            </a:endParaRPr>
          </a:p>
        </p:txBody>
      </p:sp>
      <p:sp>
        <p:nvSpPr>
          <p:cNvPr id="19460" name="Rectangle 2">
            <a:extLst>
              <a:ext uri="{FF2B5EF4-FFF2-40B4-BE49-F238E27FC236}">
                <a16:creationId xmlns:a16="http://schemas.microsoft.com/office/drawing/2014/main" id="{1569E1EE-78D6-4886-B546-BB260CDC8345}"/>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sp>
        <p:nvSpPr>
          <p:cNvPr id="19462" name="Rectangle 10">
            <a:extLst>
              <a:ext uri="{FF2B5EF4-FFF2-40B4-BE49-F238E27FC236}">
                <a16:creationId xmlns:a16="http://schemas.microsoft.com/office/drawing/2014/main" id="{1993629F-3415-4395-A380-D10253EA8CFA}"/>
              </a:ext>
            </a:extLst>
          </p:cNvPr>
          <p:cNvSpPr>
            <a:spLocks noChangeArrowheads="1"/>
          </p:cNvSpPr>
          <p:nvPr/>
        </p:nvSpPr>
        <p:spPr bwMode="auto">
          <a:xfrm>
            <a:off x="3043238" y="6502400"/>
            <a:ext cx="4737100"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81000" indent="-381000"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857250" indent="-285750"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1274763" indent="-2270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1692275" indent="-2270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2112963"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2570163"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3027363"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3484563"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3941763"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eaLnBrk="1" hangingPunct="1"/>
            <a:r>
              <a:rPr lang="pl-PL" altLang="pl-PL" sz="800" b="0" dirty="0"/>
              <a:t>.</a:t>
            </a:r>
            <a:endParaRPr lang="en-GB" altLang="pl-PL" sz="800" b="0" dirty="0"/>
          </a:p>
        </p:txBody>
      </p:sp>
      <p:sp>
        <p:nvSpPr>
          <p:cNvPr id="19464" name="Rectangle 12">
            <a:extLst>
              <a:ext uri="{FF2B5EF4-FFF2-40B4-BE49-F238E27FC236}">
                <a16:creationId xmlns:a16="http://schemas.microsoft.com/office/drawing/2014/main" id="{DAFEDA1A-E8EA-4749-BBF2-513BD485F69B}"/>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Robo-doradztwo za 10 lat </a:t>
            </a:r>
            <a:endParaRPr lang="en-GB" altLang="pl-PL" b="0" dirty="0"/>
          </a:p>
        </p:txBody>
      </p:sp>
      <p:grpSp>
        <p:nvGrpSpPr>
          <p:cNvPr id="19465" name="Group 13">
            <a:extLst>
              <a:ext uri="{FF2B5EF4-FFF2-40B4-BE49-F238E27FC236}">
                <a16:creationId xmlns:a16="http://schemas.microsoft.com/office/drawing/2014/main" id="{901E0544-D127-4B49-B2D7-8E2BD7756EBF}"/>
              </a:ext>
            </a:extLst>
          </p:cNvPr>
          <p:cNvGrpSpPr>
            <a:grpSpLocks/>
          </p:cNvGrpSpPr>
          <p:nvPr/>
        </p:nvGrpSpPr>
        <p:grpSpPr bwMode="auto">
          <a:xfrm>
            <a:off x="393787" y="1443766"/>
            <a:ext cx="4266857" cy="637161"/>
            <a:chOff x="460" y="842"/>
            <a:chExt cx="1450" cy="432"/>
          </a:xfrm>
        </p:grpSpPr>
        <p:sp>
          <p:nvSpPr>
            <p:cNvPr id="19466" name="Line 14">
              <a:extLst>
                <a:ext uri="{FF2B5EF4-FFF2-40B4-BE49-F238E27FC236}">
                  <a16:creationId xmlns:a16="http://schemas.microsoft.com/office/drawing/2014/main" id="{40B19A4B-5DFB-4D71-ACC6-026AC59AA1F2}"/>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19467" name="Rectangle 15">
              <a:extLst>
                <a:ext uri="{FF2B5EF4-FFF2-40B4-BE49-F238E27FC236}">
                  <a16:creationId xmlns:a16="http://schemas.microsoft.com/office/drawing/2014/main" id="{D157A6B2-3F43-46B4-B636-62960BD947FF}"/>
                </a:ext>
              </a:extLst>
            </p:cNvPr>
            <p:cNvSpPr>
              <a:spLocks noChangeArrowheads="1"/>
            </p:cNvSpPr>
            <p:nvPr/>
          </p:nvSpPr>
          <p:spPr bwMode="auto">
            <a:xfrm>
              <a:off x="460" y="842"/>
              <a:ext cx="1428" cy="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sz="1000" dirty="0"/>
                <a:t>Czy osobiście zgodziłaby się Pan/i, aby w banku obsługiwana była przez tego typu wirtualnego doradcę (sztuczną inteligencję czyli komputer, który na podstawie rozmowy z Panem/Panią samodzielnie podejmowałby decyzje? (dane w procentach)</a:t>
              </a:r>
              <a:endParaRPr lang="en-GB" altLang="pl-PL" sz="1000" dirty="0"/>
            </a:p>
          </p:txBody>
        </p:sp>
      </p:grpSp>
      <p:sp>
        <p:nvSpPr>
          <p:cNvPr id="11" name="Rectangle 1032">
            <a:extLst>
              <a:ext uri="{FF2B5EF4-FFF2-40B4-BE49-F238E27FC236}">
                <a16:creationId xmlns:a16="http://schemas.microsoft.com/office/drawing/2014/main" id="{CDB74829-323E-4083-AA3D-D7DCF29EAECF}"/>
              </a:ext>
            </a:extLst>
          </p:cNvPr>
          <p:cNvSpPr>
            <a:spLocks noChangeArrowheads="1"/>
          </p:cNvSpPr>
          <p:nvPr/>
        </p:nvSpPr>
        <p:spPr bwMode="auto">
          <a:xfrm>
            <a:off x="5448528" y="2212148"/>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Poziom zaufania do wirtualnego doradcy zmienia się jednak wraz z postępem czasu. Za 10 lat na takie rozwiązanie zgodziłoby się ponad 36 proc. badanych. Niewiele ponad 54 proc. wciąż pozostaje przeciwnych. </a:t>
            </a:r>
            <a:endParaRPr lang="en-GB" altLang="pl-PL" sz="1400" b="0" dirty="0"/>
          </a:p>
        </p:txBody>
      </p:sp>
      <p:grpSp>
        <p:nvGrpSpPr>
          <p:cNvPr id="12" name="Grupa 11">
            <a:extLst>
              <a:ext uri="{FF2B5EF4-FFF2-40B4-BE49-F238E27FC236}">
                <a16:creationId xmlns:a16="http://schemas.microsoft.com/office/drawing/2014/main" id="{09644F00-DDF8-4BE6-95C3-124953AA23CF}"/>
              </a:ext>
            </a:extLst>
          </p:cNvPr>
          <p:cNvGrpSpPr/>
          <p:nvPr/>
        </p:nvGrpSpPr>
        <p:grpSpPr>
          <a:xfrm>
            <a:off x="130273" y="6271798"/>
            <a:ext cx="872930" cy="548773"/>
            <a:chOff x="1039634" y="4808940"/>
            <a:chExt cx="2199331" cy="1382624"/>
          </a:xfrm>
        </p:grpSpPr>
        <p:pic>
          <p:nvPicPr>
            <p:cNvPr id="13" name="Grafika 12" descr="Stoper">
              <a:extLst>
                <a:ext uri="{FF2B5EF4-FFF2-40B4-BE49-F238E27FC236}">
                  <a16:creationId xmlns:a16="http://schemas.microsoft.com/office/drawing/2014/main" id="{4FE170ED-B425-4A9A-9D27-0F01C016EA33}"/>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37917" y="4856681"/>
              <a:ext cx="395838" cy="395838"/>
            </a:xfrm>
            <a:prstGeom prst="rect">
              <a:avLst/>
            </a:prstGeom>
          </p:spPr>
        </p:pic>
        <p:pic>
          <p:nvPicPr>
            <p:cNvPr id="14" name="Grafika 13" descr="Budzik">
              <a:extLst>
                <a:ext uri="{FF2B5EF4-FFF2-40B4-BE49-F238E27FC236}">
                  <a16:creationId xmlns:a16="http://schemas.microsoft.com/office/drawing/2014/main" id="{D884C5D3-430B-4ABF-8D4C-A7F119CDD24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6290" y="4856681"/>
              <a:ext cx="395838" cy="395838"/>
            </a:xfrm>
            <a:prstGeom prst="rect">
              <a:avLst/>
            </a:prstGeom>
          </p:spPr>
        </p:pic>
        <p:pic>
          <p:nvPicPr>
            <p:cNvPr id="15" name="Grafika 14" descr="Pomoc">
              <a:extLst>
                <a:ext uri="{FF2B5EF4-FFF2-40B4-BE49-F238E27FC236}">
                  <a16:creationId xmlns:a16="http://schemas.microsoft.com/office/drawing/2014/main" id="{483BBA4F-ED57-4000-9CAE-C7B249EA9CA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37917" y="5771357"/>
              <a:ext cx="395838" cy="395838"/>
            </a:xfrm>
            <a:prstGeom prst="rect">
              <a:avLst/>
            </a:prstGeom>
          </p:spPr>
        </p:pic>
        <p:pic>
          <p:nvPicPr>
            <p:cNvPr id="16" name="Grafika 15" descr="Zegar">
              <a:extLst>
                <a:ext uri="{FF2B5EF4-FFF2-40B4-BE49-F238E27FC236}">
                  <a16:creationId xmlns:a16="http://schemas.microsoft.com/office/drawing/2014/main" id="{C40BB672-6034-4E75-A184-D0F5266B492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252317" y="5771357"/>
              <a:ext cx="395838" cy="395838"/>
            </a:xfrm>
            <a:prstGeom prst="rect">
              <a:avLst/>
            </a:prstGeom>
          </p:spPr>
        </p:pic>
        <p:pic>
          <p:nvPicPr>
            <p:cNvPr id="17" name="Grafika 16" descr="Stoper">
              <a:extLst>
                <a:ext uri="{FF2B5EF4-FFF2-40B4-BE49-F238E27FC236}">
                  <a16:creationId xmlns:a16="http://schemas.microsoft.com/office/drawing/2014/main" id="{FF3F6145-D11A-4801-B2AA-7EF1F8BA49E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510982">
              <a:off x="2531794" y="5510732"/>
              <a:ext cx="395838" cy="395838"/>
            </a:xfrm>
            <a:prstGeom prst="rect">
              <a:avLst/>
            </a:prstGeom>
          </p:spPr>
        </p:pic>
        <p:pic>
          <p:nvPicPr>
            <p:cNvPr id="18" name="Grafika 17" descr="Budzik">
              <a:extLst>
                <a:ext uri="{FF2B5EF4-FFF2-40B4-BE49-F238E27FC236}">
                  <a16:creationId xmlns:a16="http://schemas.microsoft.com/office/drawing/2014/main" id="{32D22583-DE16-47E3-97D6-575BF524269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510982">
              <a:off x="2843127" y="5267490"/>
              <a:ext cx="395838" cy="395838"/>
            </a:xfrm>
            <a:prstGeom prst="rect">
              <a:avLst/>
            </a:prstGeom>
          </p:spPr>
        </p:pic>
        <p:pic>
          <p:nvPicPr>
            <p:cNvPr id="19" name="Grafika 18" descr="Pomoc">
              <a:extLst>
                <a:ext uri="{FF2B5EF4-FFF2-40B4-BE49-F238E27FC236}">
                  <a16:creationId xmlns:a16="http://schemas.microsoft.com/office/drawing/2014/main" id="{85FF75D0-3CCE-4195-9990-C6736B78CFE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177131" y="5420084"/>
              <a:ext cx="395838" cy="395838"/>
            </a:xfrm>
            <a:prstGeom prst="rect">
              <a:avLst/>
            </a:prstGeom>
          </p:spPr>
        </p:pic>
        <p:pic>
          <p:nvPicPr>
            <p:cNvPr id="20" name="Grafika 19" descr="Zegar">
              <a:extLst>
                <a:ext uri="{FF2B5EF4-FFF2-40B4-BE49-F238E27FC236}">
                  <a16:creationId xmlns:a16="http://schemas.microsoft.com/office/drawing/2014/main" id="{72F4EA50-1F91-4255-858E-D7319FD64855}"/>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1066639" y="5132392"/>
              <a:ext cx="395838" cy="395838"/>
            </a:xfrm>
            <a:prstGeom prst="rect">
              <a:avLst/>
            </a:prstGeom>
          </p:spPr>
        </p:pic>
        <p:pic>
          <p:nvPicPr>
            <p:cNvPr id="21" name="Grafika 20" descr="Stoper">
              <a:extLst>
                <a:ext uri="{FF2B5EF4-FFF2-40B4-BE49-F238E27FC236}">
                  <a16:creationId xmlns:a16="http://schemas.microsoft.com/office/drawing/2014/main" id="{41C2D986-12F9-4765-A90C-5358F678E4D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8151319">
              <a:off x="1039634" y="5559823"/>
              <a:ext cx="395838" cy="395838"/>
            </a:xfrm>
            <a:prstGeom prst="rect">
              <a:avLst/>
            </a:prstGeom>
          </p:spPr>
        </p:pic>
        <p:pic>
          <p:nvPicPr>
            <p:cNvPr id="23" name="Grafika 22" descr="Budzik">
              <a:extLst>
                <a:ext uri="{FF2B5EF4-FFF2-40B4-BE49-F238E27FC236}">
                  <a16:creationId xmlns:a16="http://schemas.microsoft.com/office/drawing/2014/main" id="{B3AC30E6-6D0C-4343-887E-71910E71475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8151319">
              <a:off x="1346507" y="5371357"/>
              <a:ext cx="395838" cy="395838"/>
            </a:xfrm>
            <a:prstGeom prst="rect">
              <a:avLst/>
            </a:prstGeom>
          </p:spPr>
        </p:pic>
        <p:pic>
          <p:nvPicPr>
            <p:cNvPr id="24" name="Grafika 23" descr="Pomoc">
              <a:extLst>
                <a:ext uri="{FF2B5EF4-FFF2-40B4-BE49-F238E27FC236}">
                  <a16:creationId xmlns:a16="http://schemas.microsoft.com/office/drawing/2014/main" id="{EA427F21-6CE9-4973-9554-25C9D57B7B9D}"/>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581050" y="5139229"/>
              <a:ext cx="395838" cy="395838"/>
            </a:xfrm>
            <a:prstGeom prst="rect">
              <a:avLst/>
            </a:prstGeom>
          </p:spPr>
        </p:pic>
        <p:pic>
          <p:nvPicPr>
            <p:cNvPr id="25" name="Grafika 24" descr="Zegar">
              <a:extLst>
                <a:ext uri="{FF2B5EF4-FFF2-40B4-BE49-F238E27FC236}">
                  <a16:creationId xmlns:a16="http://schemas.microsoft.com/office/drawing/2014/main" id="{7C36CB47-EBCE-4000-9F98-91866B5F35B1}"/>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774529" y="5477353"/>
              <a:ext cx="395838" cy="395838"/>
            </a:xfrm>
            <a:prstGeom prst="rect">
              <a:avLst/>
            </a:prstGeom>
          </p:spPr>
        </p:pic>
        <p:pic>
          <p:nvPicPr>
            <p:cNvPr id="26" name="Grafika 25" descr="Stoper">
              <a:extLst>
                <a:ext uri="{FF2B5EF4-FFF2-40B4-BE49-F238E27FC236}">
                  <a16:creationId xmlns:a16="http://schemas.microsoft.com/office/drawing/2014/main" id="{A27AFC3A-C4F7-4C61-872B-FCB48C3D847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0800000">
              <a:off x="1958026" y="5124602"/>
              <a:ext cx="395838" cy="395838"/>
            </a:xfrm>
            <a:prstGeom prst="rect">
              <a:avLst/>
            </a:prstGeom>
          </p:spPr>
        </p:pic>
        <p:pic>
          <p:nvPicPr>
            <p:cNvPr id="27" name="Grafika 26" descr="Budzik">
              <a:extLst>
                <a:ext uri="{FF2B5EF4-FFF2-40B4-BE49-F238E27FC236}">
                  <a16:creationId xmlns:a16="http://schemas.microsoft.com/office/drawing/2014/main" id="{6C46A227-EA58-4CD6-8D65-97E7120B0ED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0800000">
              <a:off x="1790275" y="5795726"/>
              <a:ext cx="395838" cy="395838"/>
            </a:xfrm>
            <a:prstGeom prst="rect">
              <a:avLst/>
            </a:prstGeom>
          </p:spPr>
        </p:pic>
        <p:pic>
          <p:nvPicPr>
            <p:cNvPr id="28" name="Grafika 27" descr="Pomoc">
              <a:extLst>
                <a:ext uri="{FF2B5EF4-FFF2-40B4-BE49-F238E27FC236}">
                  <a16:creationId xmlns:a16="http://schemas.microsoft.com/office/drawing/2014/main" id="{B3F6C9D3-096A-42DB-B953-244DC0B63C5A}"/>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746931" y="4808940"/>
              <a:ext cx="395838" cy="395838"/>
            </a:xfrm>
            <a:prstGeom prst="rect">
              <a:avLst/>
            </a:prstGeom>
          </p:spPr>
        </p:pic>
        <p:pic>
          <p:nvPicPr>
            <p:cNvPr id="29" name="Grafika 28" descr="Zegar">
              <a:extLst>
                <a:ext uri="{FF2B5EF4-FFF2-40B4-BE49-F238E27FC236}">
                  <a16:creationId xmlns:a16="http://schemas.microsoft.com/office/drawing/2014/main" id="{5676CBA1-652C-4F44-B5FB-D7DFE4D6D27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2495451" y="5105804"/>
              <a:ext cx="395838" cy="395838"/>
            </a:xfrm>
            <a:prstGeom prst="rect">
              <a:avLst/>
            </a:prstGeom>
          </p:spPr>
        </p:pic>
      </p:grpSp>
    </p:spTree>
    <p:extLst>
      <p:ext uri="{BB962C8B-B14F-4D97-AF65-F5344CB8AC3E}">
        <p14:creationId xmlns:p14="http://schemas.microsoft.com/office/powerpoint/2010/main" val="2008998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7">
            <a:extLst>
              <a:ext uri="{FF2B5EF4-FFF2-40B4-BE49-F238E27FC236}">
                <a16:creationId xmlns:a16="http://schemas.microsoft.com/office/drawing/2014/main" id="{72F3F969-6B9C-4026-97A7-BF8CD99D06AE}"/>
              </a:ext>
            </a:extLst>
          </p:cNvPr>
          <p:cNvSpPr>
            <a:spLocks noGrp="1" noChangeArrowheads="1"/>
          </p:cNvSpPr>
          <p:nvPr>
            <p:ph type="ctrTitle"/>
          </p:nvPr>
        </p:nvSpPr>
        <p:spPr>
          <a:xfrm>
            <a:off x="606425" y="2544763"/>
            <a:ext cx="7927975" cy="1470025"/>
          </a:xfrm>
        </p:spPr>
        <p:txBody>
          <a:bodyPr/>
          <a:lstStyle/>
          <a:p>
            <a:pPr eaLnBrk="1" hangingPunct="1"/>
            <a:r>
              <a:rPr lang="pl-PL" altLang="pl-PL" dirty="0"/>
              <a:t>Metodologia</a:t>
            </a:r>
            <a:endParaRPr lang="en-US" altLang="pl-PL" dirty="0"/>
          </a:p>
        </p:txBody>
      </p:sp>
      <p:pic>
        <p:nvPicPr>
          <p:cNvPr id="15" name="Grafika 14" descr="Stoper">
            <a:extLst>
              <a:ext uri="{FF2B5EF4-FFF2-40B4-BE49-F238E27FC236}">
                <a16:creationId xmlns:a16="http://schemas.microsoft.com/office/drawing/2014/main" id="{F9C476A7-58A6-4E0C-A95B-8FCC16EC4E0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13212" y="3557588"/>
            <a:ext cx="914400" cy="914400"/>
          </a:xfrm>
          <a:prstGeom prst="rect">
            <a:avLst/>
          </a:prstGeom>
        </p:spPr>
      </p:pic>
    </p:spTree>
    <p:extLst>
      <p:ext uri="{BB962C8B-B14F-4D97-AF65-F5344CB8AC3E}">
        <p14:creationId xmlns:p14="http://schemas.microsoft.com/office/powerpoint/2010/main" val="639027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7">
            <a:extLst>
              <a:ext uri="{FF2B5EF4-FFF2-40B4-BE49-F238E27FC236}">
                <a16:creationId xmlns:a16="http://schemas.microsoft.com/office/drawing/2014/main" id="{72F3F969-6B9C-4026-97A7-BF8CD99D06AE}"/>
              </a:ext>
            </a:extLst>
          </p:cNvPr>
          <p:cNvSpPr>
            <a:spLocks noGrp="1" noChangeArrowheads="1"/>
          </p:cNvSpPr>
          <p:nvPr>
            <p:ph type="ctrTitle"/>
          </p:nvPr>
        </p:nvSpPr>
        <p:spPr>
          <a:xfrm>
            <a:off x="606425" y="2544763"/>
            <a:ext cx="7927975" cy="1470025"/>
          </a:xfrm>
        </p:spPr>
        <p:txBody>
          <a:bodyPr/>
          <a:lstStyle/>
          <a:p>
            <a:pPr eaLnBrk="1" hangingPunct="1"/>
            <a:r>
              <a:rPr lang="pl-PL" altLang="pl-PL" dirty="0"/>
              <a:t>Dziękujemy za uwagę</a:t>
            </a:r>
            <a:endParaRPr lang="en-US" altLang="pl-PL" dirty="0"/>
          </a:p>
        </p:txBody>
      </p:sp>
    </p:spTree>
    <p:extLst>
      <p:ext uri="{BB962C8B-B14F-4D97-AF65-F5344CB8AC3E}">
        <p14:creationId xmlns:p14="http://schemas.microsoft.com/office/powerpoint/2010/main" val="2051648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ymbol zastępczy numeru slajdu 5">
            <a:extLst>
              <a:ext uri="{FF2B5EF4-FFF2-40B4-BE49-F238E27FC236}">
                <a16:creationId xmlns:a16="http://schemas.microsoft.com/office/drawing/2014/main" id="{F0077036-3E2B-4189-99B5-9DF5B9B415A2}"/>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061C1080-79A3-4DB1-9CC6-655647D990F0}" type="slidenum">
              <a:rPr lang="pt-PT" altLang="pl-PL" sz="800">
                <a:solidFill>
                  <a:srgbClr val="CD0067"/>
                </a:solidFill>
              </a:rPr>
              <a:pPr>
                <a:spcBef>
                  <a:spcPct val="0"/>
                </a:spcBef>
                <a:buClrTx/>
                <a:buFontTx/>
                <a:buNone/>
              </a:pPr>
              <a:t>3</a:t>
            </a:fld>
            <a:endParaRPr lang="pt-PT" altLang="pl-PL" sz="800">
              <a:solidFill>
                <a:srgbClr val="CD0067"/>
              </a:solidFill>
            </a:endParaRPr>
          </a:p>
        </p:txBody>
      </p:sp>
      <p:sp>
        <p:nvSpPr>
          <p:cNvPr id="16388" name="Rectangle 2">
            <a:extLst>
              <a:ext uri="{FF2B5EF4-FFF2-40B4-BE49-F238E27FC236}">
                <a16:creationId xmlns:a16="http://schemas.microsoft.com/office/drawing/2014/main" id="{2365A7D7-A88D-497A-A2F8-2F4CD4F12BDA}"/>
              </a:ext>
            </a:extLst>
          </p:cNvPr>
          <p:cNvSpPr>
            <a:spLocks noGrp="1" noChangeArrowheads="1"/>
          </p:cNvSpPr>
          <p:nvPr>
            <p:ph type="title"/>
          </p:nvPr>
        </p:nvSpPr>
        <p:spPr/>
        <p:txBody>
          <a:bodyPr/>
          <a:lstStyle/>
          <a:p>
            <a:pPr eaLnBrk="1" hangingPunct="1"/>
            <a:r>
              <a:rPr lang="pl-PL" altLang="pl-PL" dirty="0"/>
              <a:t>Nota metodologiczna</a:t>
            </a:r>
            <a:endParaRPr lang="en-GB" altLang="pl-PL" dirty="0"/>
          </a:p>
        </p:txBody>
      </p:sp>
      <p:graphicFrame>
        <p:nvGraphicFramePr>
          <p:cNvPr id="185462" name="Group 118">
            <a:extLst>
              <a:ext uri="{FF2B5EF4-FFF2-40B4-BE49-F238E27FC236}">
                <a16:creationId xmlns:a16="http://schemas.microsoft.com/office/drawing/2014/main" id="{E9BB3498-BDE3-4D53-B5AB-72CCB65ED081}"/>
              </a:ext>
            </a:extLst>
          </p:cNvPr>
          <p:cNvGraphicFramePr>
            <a:graphicFrameLocks noGrp="1"/>
          </p:cNvGraphicFramePr>
          <p:nvPr>
            <p:extLst>
              <p:ext uri="{D42A27DB-BD31-4B8C-83A1-F6EECF244321}">
                <p14:modId xmlns:p14="http://schemas.microsoft.com/office/powerpoint/2010/main" val="4088435306"/>
              </p:ext>
            </p:extLst>
          </p:nvPr>
        </p:nvGraphicFramePr>
        <p:xfrm>
          <a:off x="431799" y="1677571"/>
          <a:ext cx="8278813" cy="3207249"/>
        </p:xfrm>
        <a:graphic>
          <a:graphicData uri="http://schemas.openxmlformats.org/drawingml/2006/table">
            <a:tbl>
              <a:tblPr/>
              <a:tblGrid>
                <a:gridCol w="2493610">
                  <a:extLst>
                    <a:ext uri="{9D8B030D-6E8A-4147-A177-3AD203B41FA5}">
                      <a16:colId xmlns:a16="http://schemas.microsoft.com/office/drawing/2014/main" val="20000"/>
                    </a:ext>
                  </a:extLst>
                </a:gridCol>
                <a:gridCol w="5785203">
                  <a:extLst>
                    <a:ext uri="{9D8B030D-6E8A-4147-A177-3AD203B41FA5}">
                      <a16:colId xmlns:a16="http://schemas.microsoft.com/office/drawing/2014/main" val="20001"/>
                    </a:ext>
                  </a:extLst>
                </a:gridCol>
              </a:tblGrid>
              <a:tr h="422574">
                <a:tc>
                  <a:txBody>
                    <a:bodyPr/>
                    <a:lstStyle>
                      <a:lvl1pPr defTabSz="915988">
                        <a:spcBef>
                          <a:spcPct val="20000"/>
                        </a:spcBef>
                        <a:buClr>
                          <a:srgbClr val="CD0067"/>
                        </a:buClr>
                        <a:buFont typeface="Wingdings" pitchFamily="2" charset="2"/>
                        <a:defRPr sz="1400">
                          <a:solidFill>
                            <a:schemeClr val="tx1"/>
                          </a:solidFill>
                          <a:latin typeface="Trebuchet MS" pitchFamily="34" charset="0"/>
                        </a:defRPr>
                      </a:lvl1pPr>
                      <a:lvl2pPr indent="-266700" defTabSz="915988">
                        <a:spcBef>
                          <a:spcPct val="20000"/>
                        </a:spcBef>
                        <a:buClr>
                          <a:srgbClr val="CD0067"/>
                        </a:buClr>
                        <a:buFont typeface="Wingdings" pitchFamily="2" charset="2"/>
                        <a:defRPr sz="1400">
                          <a:solidFill>
                            <a:schemeClr val="tx1"/>
                          </a:solidFill>
                          <a:latin typeface="Trebuchet MS" pitchFamily="34" charset="0"/>
                        </a:defRPr>
                      </a:lvl2pPr>
                      <a:lvl3pPr marL="915988" indent="-250825" defTabSz="915988">
                        <a:spcBef>
                          <a:spcPct val="20000"/>
                        </a:spcBef>
                        <a:buClr>
                          <a:srgbClr val="CD0067"/>
                        </a:buClr>
                        <a:buFont typeface="Wingdings" pitchFamily="2" charset="2"/>
                        <a:defRPr sz="1400">
                          <a:solidFill>
                            <a:schemeClr val="tx1"/>
                          </a:solidFill>
                          <a:latin typeface="Trebuchet MS" pitchFamily="34" charset="0"/>
                        </a:defRPr>
                      </a:lvl3pPr>
                      <a:lvl4pPr marL="1373188" indent="-328613" defTabSz="915988">
                        <a:spcBef>
                          <a:spcPct val="20000"/>
                        </a:spcBef>
                        <a:buClr>
                          <a:srgbClr val="CD0067"/>
                        </a:buClr>
                        <a:buFont typeface="Wingdings" pitchFamily="2" charset="2"/>
                        <a:defRPr sz="1400">
                          <a:solidFill>
                            <a:schemeClr val="tx1"/>
                          </a:solidFill>
                          <a:latin typeface="Trebuchet MS" pitchFamily="34" charset="0"/>
                        </a:defRPr>
                      </a:lvl4pPr>
                      <a:lvl5pPr marL="1827213" indent="8167688" defTabSz="915988">
                        <a:spcBef>
                          <a:spcPct val="20000"/>
                        </a:spcBef>
                        <a:buClr>
                          <a:srgbClr val="CD0067"/>
                        </a:buClr>
                        <a:buFont typeface="Wingdings" pitchFamily="2" charset="2"/>
                        <a:defRPr sz="1400">
                          <a:solidFill>
                            <a:schemeClr val="tx1"/>
                          </a:solidFill>
                          <a:latin typeface="Trebuchet MS" pitchFamily="34" charset="0"/>
                        </a:defRPr>
                      </a:lvl5pPr>
                      <a:lvl6pPr marL="22844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6pPr>
                      <a:lvl7pPr marL="27416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7pPr>
                      <a:lvl8pPr marL="31988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8pPr>
                      <a:lvl9pPr marL="36560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9pPr>
                    </a:lstStyle>
                    <a:p>
                      <a:r>
                        <a:rPr lang="pl-PL" sz="1200" b="1" dirty="0">
                          <a:latin typeface="+mj-lt"/>
                          <a:ea typeface="Blogger Sans" panose="02000506030000020004" pitchFamily="50" charset="0"/>
                          <a:cs typeface="Arial" panose="020B0604020202020204" pitchFamily="34" charset="0"/>
                        </a:rPr>
                        <a:t>Czas realizacji badania: </a:t>
                      </a:r>
                    </a:p>
                  </a:txBody>
                  <a:tcPr marL="76200" marR="19050" marT="38100" marB="38100" horzOverflow="overflow">
                    <a:lnL cap="flat">
                      <a:noFill/>
                    </a:lnL>
                    <a:lnR>
                      <a:noFill/>
                    </a:lnR>
                    <a:lnT w="3175" cap="flat" cmpd="sng" algn="ctr">
                      <a:solidFill>
                        <a:srgbClr val="AE0F42"/>
                      </a:solidFill>
                      <a:prstDash val="solid"/>
                      <a:round/>
                      <a:headEnd type="none" w="med" len="med"/>
                      <a:tailEnd type="none" w="med" len="med"/>
                    </a:lnT>
                    <a:lnB w="3175" cap="flat" cmpd="sng" algn="ctr">
                      <a:solidFill>
                        <a:srgbClr val="CD0067"/>
                      </a:solidFill>
                      <a:prstDash val="solid"/>
                      <a:round/>
                      <a:headEnd type="none" w="med" len="med"/>
                      <a:tailEnd type="none" w="med" len="med"/>
                    </a:lnB>
                    <a:lnTlToBr>
                      <a:noFill/>
                    </a:lnTlToBr>
                    <a:lnBlToTr>
                      <a:noFill/>
                    </a:lnBlToTr>
                    <a:solidFill>
                      <a:schemeClr val="accent1"/>
                    </a:solidFill>
                  </a:tcPr>
                </a:tc>
                <a:tc>
                  <a:txBody>
                    <a:bodyPr/>
                    <a:lstStyle>
                      <a:lvl1pPr defTabSz="915988">
                        <a:spcBef>
                          <a:spcPct val="20000"/>
                        </a:spcBef>
                        <a:buClr>
                          <a:srgbClr val="CD0067"/>
                        </a:buClr>
                        <a:buFont typeface="Wingdings" pitchFamily="2" charset="2"/>
                        <a:defRPr sz="1400">
                          <a:solidFill>
                            <a:schemeClr val="tx1"/>
                          </a:solidFill>
                          <a:latin typeface="Trebuchet MS" pitchFamily="34" charset="0"/>
                        </a:defRPr>
                      </a:lvl1pPr>
                      <a:lvl2pPr indent="-266700" defTabSz="915988">
                        <a:spcBef>
                          <a:spcPct val="20000"/>
                        </a:spcBef>
                        <a:buClr>
                          <a:srgbClr val="CD0067"/>
                        </a:buClr>
                        <a:buFont typeface="Wingdings" pitchFamily="2" charset="2"/>
                        <a:defRPr sz="1400">
                          <a:solidFill>
                            <a:schemeClr val="tx1"/>
                          </a:solidFill>
                          <a:latin typeface="Trebuchet MS" pitchFamily="34" charset="0"/>
                        </a:defRPr>
                      </a:lvl2pPr>
                      <a:lvl3pPr marL="915988" indent="-250825" defTabSz="915988">
                        <a:spcBef>
                          <a:spcPct val="20000"/>
                        </a:spcBef>
                        <a:buClr>
                          <a:srgbClr val="CD0067"/>
                        </a:buClr>
                        <a:buFont typeface="Wingdings" pitchFamily="2" charset="2"/>
                        <a:defRPr sz="1400">
                          <a:solidFill>
                            <a:schemeClr val="tx1"/>
                          </a:solidFill>
                          <a:latin typeface="Trebuchet MS" pitchFamily="34" charset="0"/>
                        </a:defRPr>
                      </a:lvl3pPr>
                      <a:lvl4pPr marL="1373188" indent="-328613" defTabSz="915988">
                        <a:spcBef>
                          <a:spcPct val="20000"/>
                        </a:spcBef>
                        <a:buClr>
                          <a:srgbClr val="CD0067"/>
                        </a:buClr>
                        <a:buFont typeface="Wingdings" pitchFamily="2" charset="2"/>
                        <a:defRPr sz="1400">
                          <a:solidFill>
                            <a:schemeClr val="tx1"/>
                          </a:solidFill>
                          <a:latin typeface="Trebuchet MS" pitchFamily="34" charset="0"/>
                        </a:defRPr>
                      </a:lvl4pPr>
                      <a:lvl5pPr marL="1827213" indent="8167688" defTabSz="915988">
                        <a:spcBef>
                          <a:spcPct val="20000"/>
                        </a:spcBef>
                        <a:buClr>
                          <a:srgbClr val="CD0067"/>
                        </a:buClr>
                        <a:buFont typeface="Wingdings" pitchFamily="2" charset="2"/>
                        <a:defRPr sz="1400">
                          <a:solidFill>
                            <a:schemeClr val="tx1"/>
                          </a:solidFill>
                          <a:latin typeface="Trebuchet MS" pitchFamily="34" charset="0"/>
                        </a:defRPr>
                      </a:lvl5pPr>
                      <a:lvl6pPr marL="22844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6pPr>
                      <a:lvl7pPr marL="27416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7pPr>
                      <a:lvl8pPr marL="31988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8pPr>
                      <a:lvl9pPr marL="36560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9pPr>
                    </a:lstStyle>
                    <a:p>
                      <a:pPr marL="0" marR="0" lvl="0" indent="0" algn="just" defTabSz="685800" rtl="0" eaLnBrk="1" fontAlgn="auto" latinLnBrk="0" hangingPunct="1">
                        <a:lnSpc>
                          <a:spcPct val="100000"/>
                        </a:lnSpc>
                        <a:spcBef>
                          <a:spcPts val="0"/>
                        </a:spcBef>
                        <a:spcAft>
                          <a:spcPts val="0"/>
                        </a:spcAft>
                        <a:buClrTx/>
                        <a:buSzTx/>
                        <a:buFontTx/>
                        <a:buNone/>
                        <a:tabLst/>
                        <a:defRPr/>
                      </a:pPr>
                      <a:r>
                        <a:rPr kumimoji="0" lang="pl-PL" sz="1200" b="0" i="0" u="none" strike="noStrike" kern="1200" cap="none" spc="0" normalizeH="0" baseline="0" noProof="0" dirty="0">
                          <a:ln>
                            <a:noFill/>
                          </a:ln>
                          <a:solidFill>
                            <a:prstClr val="black"/>
                          </a:solidFill>
                          <a:effectLst/>
                          <a:uLnTx/>
                          <a:uFillTx/>
                          <a:latin typeface="+mj-lt"/>
                          <a:ea typeface="Blogger Sans" panose="02000506030000020004" pitchFamily="50" charset="0"/>
                          <a:cs typeface="Arial" panose="020B0604020202020204" pitchFamily="34" charset="0"/>
                        </a:rPr>
                        <a:t>27 listopada – 1 grudnia 2017</a:t>
                      </a:r>
                    </a:p>
                  </a:txBody>
                  <a:tcPr marL="76200" marR="19050" marT="38100" marB="38100" horzOverflow="overflow">
                    <a:lnL>
                      <a:noFill/>
                    </a:lnL>
                    <a:lnR>
                      <a:noFill/>
                    </a:lnR>
                    <a:lnT w="3175" cap="flat" cmpd="sng" algn="ctr">
                      <a:solidFill>
                        <a:srgbClr val="AE0F42"/>
                      </a:solidFill>
                      <a:prstDash val="solid"/>
                      <a:round/>
                      <a:headEnd type="none" w="med" len="med"/>
                      <a:tailEnd type="none" w="med" len="med"/>
                    </a:lnT>
                    <a:lnB w="3175" cap="flat" cmpd="sng" algn="ctr">
                      <a:solidFill>
                        <a:srgbClr val="CD0067"/>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639364">
                <a:tc>
                  <a:txBody>
                    <a:bodyPr/>
                    <a:lstStyle>
                      <a:lvl1pPr defTabSz="915988">
                        <a:spcBef>
                          <a:spcPct val="20000"/>
                        </a:spcBef>
                        <a:buClr>
                          <a:srgbClr val="CD0067"/>
                        </a:buClr>
                        <a:buFont typeface="Wingdings" pitchFamily="2" charset="2"/>
                        <a:defRPr sz="1400">
                          <a:solidFill>
                            <a:schemeClr val="tx1"/>
                          </a:solidFill>
                          <a:latin typeface="Trebuchet MS" pitchFamily="34" charset="0"/>
                        </a:defRPr>
                      </a:lvl1pPr>
                      <a:lvl2pPr indent="-266700" defTabSz="915988">
                        <a:spcBef>
                          <a:spcPct val="20000"/>
                        </a:spcBef>
                        <a:buClr>
                          <a:srgbClr val="CD0067"/>
                        </a:buClr>
                        <a:buFont typeface="Wingdings" pitchFamily="2" charset="2"/>
                        <a:defRPr sz="1400">
                          <a:solidFill>
                            <a:schemeClr val="tx1"/>
                          </a:solidFill>
                          <a:latin typeface="Trebuchet MS" pitchFamily="34" charset="0"/>
                        </a:defRPr>
                      </a:lvl2pPr>
                      <a:lvl3pPr marL="915988" indent="-250825" defTabSz="915988">
                        <a:spcBef>
                          <a:spcPct val="20000"/>
                        </a:spcBef>
                        <a:buClr>
                          <a:srgbClr val="CD0067"/>
                        </a:buClr>
                        <a:buFont typeface="Wingdings" pitchFamily="2" charset="2"/>
                        <a:defRPr sz="1400">
                          <a:solidFill>
                            <a:schemeClr val="tx1"/>
                          </a:solidFill>
                          <a:latin typeface="Trebuchet MS" pitchFamily="34" charset="0"/>
                        </a:defRPr>
                      </a:lvl3pPr>
                      <a:lvl4pPr marL="1373188" indent="-328613" defTabSz="915988">
                        <a:spcBef>
                          <a:spcPct val="20000"/>
                        </a:spcBef>
                        <a:buClr>
                          <a:srgbClr val="CD0067"/>
                        </a:buClr>
                        <a:buFont typeface="Wingdings" pitchFamily="2" charset="2"/>
                        <a:defRPr sz="1400">
                          <a:solidFill>
                            <a:schemeClr val="tx1"/>
                          </a:solidFill>
                          <a:latin typeface="Trebuchet MS" pitchFamily="34" charset="0"/>
                        </a:defRPr>
                      </a:lvl4pPr>
                      <a:lvl5pPr marL="1827213" indent="8167688" defTabSz="915988">
                        <a:spcBef>
                          <a:spcPct val="20000"/>
                        </a:spcBef>
                        <a:buClr>
                          <a:srgbClr val="CD0067"/>
                        </a:buClr>
                        <a:buFont typeface="Wingdings" pitchFamily="2" charset="2"/>
                        <a:defRPr sz="1400">
                          <a:solidFill>
                            <a:schemeClr val="tx1"/>
                          </a:solidFill>
                          <a:latin typeface="Trebuchet MS" pitchFamily="34" charset="0"/>
                        </a:defRPr>
                      </a:lvl5pPr>
                      <a:lvl6pPr marL="22844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6pPr>
                      <a:lvl7pPr marL="27416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7pPr>
                      <a:lvl8pPr marL="31988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8pPr>
                      <a:lvl9pPr marL="36560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9pPr>
                    </a:lstStyle>
                    <a:p>
                      <a:r>
                        <a:rPr lang="pl-PL" sz="1200" b="1" dirty="0">
                          <a:latin typeface="+mj-lt"/>
                          <a:ea typeface="Blogger Sans" panose="02000506030000020004" pitchFamily="50" charset="0"/>
                          <a:cs typeface="Arial" panose="020B0604020202020204" pitchFamily="34" charset="0"/>
                        </a:rPr>
                        <a:t>Próba: </a:t>
                      </a:r>
                    </a:p>
                  </a:txBody>
                  <a:tcPr marL="76200" marR="19050" marT="38100" marB="38100" horzOverflow="overflow">
                    <a:lnL cap="flat">
                      <a:noFill/>
                    </a:lnL>
                    <a:lnR>
                      <a:noFill/>
                    </a:lnR>
                    <a:lnT w="3175" cap="flat" cmpd="sng" algn="ctr">
                      <a:solidFill>
                        <a:srgbClr val="CD0067"/>
                      </a:solidFill>
                      <a:prstDash val="solid"/>
                      <a:round/>
                      <a:headEnd type="none" w="med" len="med"/>
                      <a:tailEnd type="none" w="med" len="med"/>
                    </a:lnT>
                    <a:lnB w="3175" cap="flat" cmpd="sng" algn="ctr">
                      <a:solidFill>
                        <a:srgbClr val="CD0067"/>
                      </a:solidFill>
                      <a:prstDash val="solid"/>
                      <a:round/>
                      <a:headEnd type="none" w="med" len="med"/>
                      <a:tailEnd type="none" w="med" len="med"/>
                    </a:lnB>
                    <a:lnTlToBr>
                      <a:noFill/>
                    </a:lnTlToBr>
                    <a:lnBlToTr>
                      <a:noFill/>
                    </a:lnBlToTr>
                    <a:noFill/>
                  </a:tcPr>
                </a:tc>
                <a:tc>
                  <a:txBody>
                    <a:bodyPr/>
                    <a:lstStyle>
                      <a:lvl1pPr defTabSz="915988">
                        <a:spcBef>
                          <a:spcPct val="20000"/>
                        </a:spcBef>
                        <a:buClr>
                          <a:srgbClr val="CD0067"/>
                        </a:buClr>
                        <a:buFont typeface="Wingdings" pitchFamily="2" charset="2"/>
                        <a:defRPr sz="1400">
                          <a:solidFill>
                            <a:schemeClr val="tx1"/>
                          </a:solidFill>
                          <a:latin typeface="Trebuchet MS" pitchFamily="34" charset="0"/>
                        </a:defRPr>
                      </a:lvl1pPr>
                      <a:lvl2pPr indent="-266700" defTabSz="915988">
                        <a:spcBef>
                          <a:spcPct val="20000"/>
                        </a:spcBef>
                        <a:buClr>
                          <a:srgbClr val="CD0067"/>
                        </a:buClr>
                        <a:buFont typeface="Wingdings" pitchFamily="2" charset="2"/>
                        <a:defRPr sz="1400">
                          <a:solidFill>
                            <a:schemeClr val="tx1"/>
                          </a:solidFill>
                          <a:latin typeface="Trebuchet MS" pitchFamily="34" charset="0"/>
                        </a:defRPr>
                      </a:lvl2pPr>
                      <a:lvl3pPr marL="915988" indent="-250825" defTabSz="915988">
                        <a:spcBef>
                          <a:spcPct val="20000"/>
                        </a:spcBef>
                        <a:buClr>
                          <a:srgbClr val="CD0067"/>
                        </a:buClr>
                        <a:buFont typeface="Wingdings" pitchFamily="2" charset="2"/>
                        <a:defRPr sz="1400">
                          <a:solidFill>
                            <a:schemeClr val="tx1"/>
                          </a:solidFill>
                          <a:latin typeface="Trebuchet MS" pitchFamily="34" charset="0"/>
                        </a:defRPr>
                      </a:lvl3pPr>
                      <a:lvl4pPr marL="1373188" indent="-328613" defTabSz="915988">
                        <a:spcBef>
                          <a:spcPct val="20000"/>
                        </a:spcBef>
                        <a:buClr>
                          <a:srgbClr val="CD0067"/>
                        </a:buClr>
                        <a:buFont typeface="Wingdings" pitchFamily="2" charset="2"/>
                        <a:defRPr sz="1400">
                          <a:solidFill>
                            <a:schemeClr val="tx1"/>
                          </a:solidFill>
                          <a:latin typeface="Trebuchet MS" pitchFamily="34" charset="0"/>
                        </a:defRPr>
                      </a:lvl4pPr>
                      <a:lvl5pPr marL="1827213" indent="8167688" defTabSz="915988">
                        <a:spcBef>
                          <a:spcPct val="20000"/>
                        </a:spcBef>
                        <a:buClr>
                          <a:srgbClr val="CD0067"/>
                        </a:buClr>
                        <a:buFont typeface="Wingdings" pitchFamily="2" charset="2"/>
                        <a:defRPr sz="1400">
                          <a:solidFill>
                            <a:schemeClr val="tx1"/>
                          </a:solidFill>
                          <a:latin typeface="Trebuchet MS" pitchFamily="34" charset="0"/>
                        </a:defRPr>
                      </a:lvl5pPr>
                      <a:lvl6pPr marL="22844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6pPr>
                      <a:lvl7pPr marL="27416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7pPr>
                      <a:lvl8pPr marL="31988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8pPr>
                      <a:lvl9pPr marL="36560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9pPr>
                    </a:lstStyle>
                    <a:p>
                      <a:pPr marL="0" marR="0" indent="0" algn="just" defTabSz="685800" rtl="0" eaLnBrk="1" fontAlgn="auto" latinLnBrk="0" hangingPunct="1">
                        <a:lnSpc>
                          <a:spcPct val="100000"/>
                        </a:lnSpc>
                        <a:spcBef>
                          <a:spcPts val="0"/>
                        </a:spcBef>
                        <a:spcAft>
                          <a:spcPts val="0"/>
                        </a:spcAft>
                        <a:buClrTx/>
                        <a:buSzTx/>
                        <a:buFontTx/>
                        <a:buNone/>
                        <a:tabLst/>
                        <a:defRPr/>
                      </a:pPr>
                      <a:r>
                        <a:rPr lang="pl-PL" sz="1200" dirty="0">
                          <a:solidFill>
                            <a:schemeClr val="tx1">
                              <a:lumMod val="85000"/>
                              <a:lumOff val="15000"/>
                            </a:schemeClr>
                          </a:solidFill>
                          <a:latin typeface="+mj-lt"/>
                          <a:ea typeface="Blogger Sans" panose="02000506030000020004" pitchFamily="50" charset="0"/>
                          <a:cs typeface="Arial" panose="020B0604020202020204" pitchFamily="34" charset="0"/>
                        </a:rPr>
                        <a:t>Losowo – kwotowa, stanowiąca liczebną reprezentację cech demograficznych dla ogółu mieszkańców</a:t>
                      </a:r>
                      <a:r>
                        <a:rPr lang="pl-PL" sz="1200" baseline="0" dirty="0">
                          <a:solidFill>
                            <a:schemeClr val="tx1">
                              <a:lumMod val="85000"/>
                              <a:lumOff val="15000"/>
                            </a:schemeClr>
                          </a:solidFill>
                          <a:latin typeface="+mj-lt"/>
                          <a:ea typeface="Blogger Sans" panose="02000506030000020004" pitchFamily="50" charset="0"/>
                          <a:cs typeface="Arial" panose="020B0604020202020204" pitchFamily="34" charset="0"/>
                        </a:rPr>
                        <a:t> Polski w wieku 18 do 60 lat (dane wg GUS).</a:t>
                      </a:r>
                      <a:endParaRPr lang="pl-PL" sz="1200" dirty="0">
                        <a:solidFill>
                          <a:schemeClr val="tx1">
                            <a:lumMod val="85000"/>
                            <a:lumOff val="15000"/>
                          </a:schemeClr>
                        </a:solidFill>
                        <a:latin typeface="+mj-lt"/>
                        <a:ea typeface="Blogger Sans" panose="02000506030000020004" pitchFamily="50" charset="0"/>
                        <a:cs typeface="Arial" panose="020B0604020202020204" pitchFamily="34" charset="0"/>
                      </a:endParaRPr>
                    </a:p>
                  </a:txBody>
                  <a:tcPr marL="76200" marR="19050" marT="38100" marB="38100" horzOverflow="overflow">
                    <a:lnL>
                      <a:noFill/>
                    </a:lnL>
                    <a:lnR>
                      <a:noFill/>
                    </a:lnR>
                    <a:lnT w="3175" cap="flat" cmpd="sng" algn="ctr">
                      <a:solidFill>
                        <a:srgbClr val="CD0067"/>
                      </a:solidFill>
                      <a:prstDash val="solid"/>
                      <a:round/>
                      <a:headEnd type="none" w="med" len="med"/>
                      <a:tailEnd type="none" w="med" len="med"/>
                    </a:lnT>
                    <a:lnB w="3175" cap="flat" cmpd="sng" algn="ctr">
                      <a:solidFill>
                        <a:srgbClr val="CD006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4799">
                <a:tc>
                  <a:txBody>
                    <a:bodyPr/>
                    <a:lstStyle>
                      <a:lvl1pPr defTabSz="915988">
                        <a:spcBef>
                          <a:spcPct val="20000"/>
                        </a:spcBef>
                        <a:buClr>
                          <a:srgbClr val="CD0067"/>
                        </a:buClr>
                        <a:buFont typeface="Wingdings" pitchFamily="2" charset="2"/>
                        <a:defRPr sz="1400">
                          <a:solidFill>
                            <a:schemeClr val="tx1"/>
                          </a:solidFill>
                          <a:latin typeface="Trebuchet MS" pitchFamily="34" charset="0"/>
                        </a:defRPr>
                      </a:lvl1pPr>
                      <a:lvl2pPr indent="-266700" defTabSz="915988">
                        <a:spcBef>
                          <a:spcPct val="20000"/>
                        </a:spcBef>
                        <a:buClr>
                          <a:srgbClr val="CD0067"/>
                        </a:buClr>
                        <a:buFont typeface="Wingdings" pitchFamily="2" charset="2"/>
                        <a:defRPr sz="1400">
                          <a:solidFill>
                            <a:schemeClr val="tx1"/>
                          </a:solidFill>
                          <a:latin typeface="Trebuchet MS" pitchFamily="34" charset="0"/>
                        </a:defRPr>
                      </a:lvl2pPr>
                      <a:lvl3pPr marL="915988" indent="-250825" defTabSz="915988">
                        <a:spcBef>
                          <a:spcPct val="20000"/>
                        </a:spcBef>
                        <a:buClr>
                          <a:srgbClr val="CD0067"/>
                        </a:buClr>
                        <a:buFont typeface="Wingdings" pitchFamily="2" charset="2"/>
                        <a:defRPr sz="1400">
                          <a:solidFill>
                            <a:schemeClr val="tx1"/>
                          </a:solidFill>
                          <a:latin typeface="Trebuchet MS" pitchFamily="34" charset="0"/>
                        </a:defRPr>
                      </a:lvl3pPr>
                      <a:lvl4pPr marL="1373188" indent="-328613" defTabSz="915988">
                        <a:spcBef>
                          <a:spcPct val="20000"/>
                        </a:spcBef>
                        <a:buClr>
                          <a:srgbClr val="CD0067"/>
                        </a:buClr>
                        <a:buFont typeface="Wingdings" pitchFamily="2" charset="2"/>
                        <a:defRPr sz="1400">
                          <a:solidFill>
                            <a:schemeClr val="tx1"/>
                          </a:solidFill>
                          <a:latin typeface="Trebuchet MS" pitchFamily="34" charset="0"/>
                        </a:defRPr>
                      </a:lvl4pPr>
                      <a:lvl5pPr marL="1827213" indent="8167688" defTabSz="915988">
                        <a:spcBef>
                          <a:spcPct val="20000"/>
                        </a:spcBef>
                        <a:buClr>
                          <a:srgbClr val="CD0067"/>
                        </a:buClr>
                        <a:buFont typeface="Wingdings" pitchFamily="2" charset="2"/>
                        <a:defRPr sz="1400">
                          <a:solidFill>
                            <a:schemeClr val="tx1"/>
                          </a:solidFill>
                          <a:latin typeface="Trebuchet MS" pitchFamily="34" charset="0"/>
                        </a:defRPr>
                      </a:lvl5pPr>
                      <a:lvl6pPr marL="22844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6pPr>
                      <a:lvl7pPr marL="27416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7pPr>
                      <a:lvl8pPr marL="31988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8pPr>
                      <a:lvl9pPr marL="36560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9pPr>
                    </a:lstStyle>
                    <a:p>
                      <a:r>
                        <a:rPr lang="pl-PL" sz="1200" b="1" dirty="0">
                          <a:latin typeface="+mj-lt"/>
                          <a:ea typeface="Blogger Sans" panose="02000506030000020004" pitchFamily="50" charset="0"/>
                          <a:cs typeface="Arial" panose="020B0604020202020204" pitchFamily="34" charset="0"/>
                        </a:rPr>
                        <a:t>Jednostka badania:</a:t>
                      </a:r>
                    </a:p>
                  </a:txBody>
                  <a:tcPr marL="76200" marR="19050" marT="38100" marB="38100" horzOverflow="overflow">
                    <a:lnL cap="flat">
                      <a:noFill/>
                    </a:lnL>
                    <a:lnR>
                      <a:noFill/>
                    </a:lnR>
                    <a:lnT w="3175" cap="flat" cmpd="sng" algn="ctr">
                      <a:solidFill>
                        <a:srgbClr val="CD0067"/>
                      </a:solidFill>
                      <a:prstDash val="solid"/>
                      <a:round/>
                      <a:headEnd type="none" w="med" len="med"/>
                      <a:tailEnd type="none" w="med" len="med"/>
                    </a:lnT>
                    <a:lnB w="3175" cap="flat" cmpd="sng" algn="ctr">
                      <a:solidFill>
                        <a:srgbClr val="CD0067"/>
                      </a:solidFill>
                      <a:prstDash val="solid"/>
                      <a:round/>
                      <a:headEnd type="none" w="med" len="med"/>
                      <a:tailEnd type="none" w="med" len="med"/>
                    </a:lnB>
                    <a:lnTlToBr>
                      <a:noFill/>
                    </a:lnTlToBr>
                    <a:lnBlToTr>
                      <a:noFill/>
                    </a:lnBlToTr>
                    <a:solidFill>
                      <a:schemeClr val="accent1"/>
                    </a:solidFill>
                  </a:tcPr>
                </a:tc>
                <a:tc>
                  <a:txBody>
                    <a:bodyPr/>
                    <a:lstStyle>
                      <a:lvl1pPr defTabSz="915988">
                        <a:spcBef>
                          <a:spcPct val="20000"/>
                        </a:spcBef>
                        <a:buClr>
                          <a:srgbClr val="CD0067"/>
                        </a:buClr>
                        <a:buFont typeface="Wingdings" pitchFamily="2" charset="2"/>
                        <a:defRPr sz="1400">
                          <a:solidFill>
                            <a:schemeClr val="tx1"/>
                          </a:solidFill>
                          <a:latin typeface="Trebuchet MS" pitchFamily="34" charset="0"/>
                        </a:defRPr>
                      </a:lvl1pPr>
                      <a:lvl2pPr indent="-266700" defTabSz="915988">
                        <a:spcBef>
                          <a:spcPct val="20000"/>
                        </a:spcBef>
                        <a:buClr>
                          <a:srgbClr val="CD0067"/>
                        </a:buClr>
                        <a:buFont typeface="Wingdings" pitchFamily="2" charset="2"/>
                        <a:defRPr sz="1400">
                          <a:solidFill>
                            <a:schemeClr val="tx1"/>
                          </a:solidFill>
                          <a:latin typeface="Trebuchet MS" pitchFamily="34" charset="0"/>
                        </a:defRPr>
                      </a:lvl2pPr>
                      <a:lvl3pPr marL="915988" indent="-250825" defTabSz="915988">
                        <a:spcBef>
                          <a:spcPct val="20000"/>
                        </a:spcBef>
                        <a:buClr>
                          <a:srgbClr val="CD0067"/>
                        </a:buClr>
                        <a:buFont typeface="Wingdings" pitchFamily="2" charset="2"/>
                        <a:defRPr sz="1400">
                          <a:solidFill>
                            <a:schemeClr val="tx1"/>
                          </a:solidFill>
                          <a:latin typeface="Trebuchet MS" pitchFamily="34" charset="0"/>
                        </a:defRPr>
                      </a:lvl3pPr>
                      <a:lvl4pPr marL="1373188" indent="-328613" defTabSz="915988">
                        <a:spcBef>
                          <a:spcPct val="20000"/>
                        </a:spcBef>
                        <a:buClr>
                          <a:srgbClr val="CD0067"/>
                        </a:buClr>
                        <a:buFont typeface="Wingdings" pitchFamily="2" charset="2"/>
                        <a:defRPr sz="1400">
                          <a:solidFill>
                            <a:schemeClr val="tx1"/>
                          </a:solidFill>
                          <a:latin typeface="Trebuchet MS" pitchFamily="34" charset="0"/>
                        </a:defRPr>
                      </a:lvl4pPr>
                      <a:lvl5pPr marL="1827213" indent="8167688" defTabSz="915988">
                        <a:spcBef>
                          <a:spcPct val="20000"/>
                        </a:spcBef>
                        <a:buClr>
                          <a:srgbClr val="CD0067"/>
                        </a:buClr>
                        <a:buFont typeface="Wingdings" pitchFamily="2" charset="2"/>
                        <a:defRPr sz="1400">
                          <a:solidFill>
                            <a:schemeClr val="tx1"/>
                          </a:solidFill>
                          <a:latin typeface="Trebuchet MS" pitchFamily="34" charset="0"/>
                        </a:defRPr>
                      </a:lvl5pPr>
                      <a:lvl6pPr marL="22844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6pPr>
                      <a:lvl7pPr marL="27416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7pPr>
                      <a:lvl8pPr marL="31988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8pPr>
                      <a:lvl9pPr marL="36560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9pPr>
                    </a:lstStyle>
                    <a:p>
                      <a:pPr marL="0" marR="0" indent="0" algn="just" defTabSz="685800" rtl="0" eaLnBrk="1" fontAlgn="auto" latinLnBrk="0" hangingPunct="1">
                        <a:lnSpc>
                          <a:spcPct val="100000"/>
                        </a:lnSpc>
                        <a:spcBef>
                          <a:spcPts val="0"/>
                        </a:spcBef>
                        <a:spcAft>
                          <a:spcPts val="0"/>
                        </a:spcAft>
                        <a:buClrTx/>
                        <a:buSzTx/>
                        <a:buFontTx/>
                        <a:buNone/>
                        <a:tabLst/>
                        <a:defRPr/>
                      </a:pPr>
                      <a:r>
                        <a:rPr lang="pl-PL" sz="1200" baseline="0" dirty="0">
                          <a:solidFill>
                            <a:schemeClr val="tx1">
                              <a:lumMod val="85000"/>
                              <a:lumOff val="15000"/>
                            </a:schemeClr>
                          </a:solidFill>
                          <a:latin typeface="+mj-lt"/>
                          <a:ea typeface="Blogger Sans" panose="02000506030000020004" pitchFamily="50" charset="0"/>
                          <a:cs typeface="Arial" panose="020B0604020202020204" pitchFamily="34" charset="0"/>
                        </a:rPr>
                        <a:t>Osoby w wieku od 18 do 60 lat deklarujące posiadanie konta bankowego. </a:t>
                      </a:r>
                      <a:endParaRPr lang="pl-PL" sz="1200" dirty="0">
                        <a:solidFill>
                          <a:schemeClr val="tx1">
                            <a:lumMod val="85000"/>
                            <a:lumOff val="15000"/>
                          </a:schemeClr>
                        </a:solidFill>
                        <a:latin typeface="+mj-lt"/>
                        <a:ea typeface="Blogger Sans" panose="02000506030000020004" pitchFamily="50" charset="0"/>
                        <a:cs typeface="Arial" panose="020B0604020202020204" pitchFamily="34" charset="0"/>
                      </a:endParaRPr>
                    </a:p>
                  </a:txBody>
                  <a:tcPr marL="76200" marR="19050" marT="38100" marB="38100" horzOverflow="overflow">
                    <a:lnL>
                      <a:noFill/>
                    </a:lnL>
                    <a:lnR>
                      <a:noFill/>
                    </a:lnR>
                    <a:lnT w="3175" cap="flat" cmpd="sng" algn="ctr">
                      <a:solidFill>
                        <a:srgbClr val="CD0067"/>
                      </a:solidFill>
                      <a:prstDash val="solid"/>
                      <a:round/>
                      <a:headEnd type="none" w="med" len="med"/>
                      <a:tailEnd type="none" w="med" len="med"/>
                    </a:lnT>
                    <a:lnB w="3175" cap="flat" cmpd="sng" algn="ctr">
                      <a:solidFill>
                        <a:srgbClr val="CD0067"/>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r h="491784">
                <a:tc>
                  <a:txBody>
                    <a:bodyPr/>
                    <a:lstStyle>
                      <a:lvl1pPr defTabSz="915988">
                        <a:spcBef>
                          <a:spcPct val="20000"/>
                        </a:spcBef>
                        <a:buClr>
                          <a:srgbClr val="CD0067"/>
                        </a:buClr>
                        <a:buFont typeface="Wingdings" pitchFamily="2" charset="2"/>
                        <a:defRPr sz="1400">
                          <a:solidFill>
                            <a:schemeClr val="tx1"/>
                          </a:solidFill>
                          <a:latin typeface="Trebuchet MS" pitchFamily="34" charset="0"/>
                        </a:defRPr>
                      </a:lvl1pPr>
                      <a:lvl2pPr indent="-266700" defTabSz="915988">
                        <a:spcBef>
                          <a:spcPct val="20000"/>
                        </a:spcBef>
                        <a:buClr>
                          <a:srgbClr val="CD0067"/>
                        </a:buClr>
                        <a:buFont typeface="Wingdings" pitchFamily="2" charset="2"/>
                        <a:defRPr sz="1400">
                          <a:solidFill>
                            <a:schemeClr val="tx1"/>
                          </a:solidFill>
                          <a:latin typeface="Trebuchet MS" pitchFamily="34" charset="0"/>
                        </a:defRPr>
                      </a:lvl2pPr>
                      <a:lvl3pPr marL="915988" indent="-250825" defTabSz="915988">
                        <a:spcBef>
                          <a:spcPct val="20000"/>
                        </a:spcBef>
                        <a:buClr>
                          <a:srgbClr val="CD0067"/>
                        </a:buClr>
                        <a:buFont typeface="Wingdings" pitchFamily="2" charset="2"/>
                        <a:defRPr sz="1400">
                          <a:solidFill>
                            <a:schemeClr val="tx1"/>
                          </a:solidFill>
                          <a:latin typeface="Trebuchet MS" pitchFamily="34" charset="0"/>
                        </a:defRPr>
                      </a:lvl3pPr>
                      <a:lvl4pPr marL="1373188" indent="-328613" defTabSz="915988">
                        <a:spcBef>
                          <a:spcPct val="20000"/>
                        </a:spcBef>
                        <a:buClr>
                          <a:srgbClr val="CD0067"/>
                        </a:buClr>
                        <a:buFont typeface="Wingdings" pitchFamily="2" charset="2"/>
                        <a:defRPr sz="1400">
                          <a:solidFill>
                            <a:schemeClr val="tx1"/>
                          </a:solidFill>
                          <a:latin typeface="Trebuchet MS" pitchFamily="34" charset="0"/>
                        </a:defRPr>
                      </a:lvl4pPr>
                      <a:lvl5pPr marL="1827213" indent="8167688" defTabSz="915988">
                        <a:spcBef>
                          <a:spcPct val="20000"/>
                        </a:spcBef>
                        <a:buClr>
                          <a:srgbClr val="CD0067"/>
                        </a:buClr>
                        <a:buFont typeface="Wingdings" pitchFamily="2" charset="2"/>
                        <a:defRPr sz="1400">
                          <a:solidFill>
                            <a:schemeClr val="tx1"/>
                          </a:solidFill>
                          <a:latin typeface="Trebuchet MS" pitchFamily="34" charset="0"/>
                        </a:defRPr>
                      </a:lvl5pPr>
                      <a:lvl6pPr marL="22844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6pPr>
                      <a:lvl7pPr marL="27416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7pPr>
                      <a:lvl8pPr marL="31988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8pPr>
                      <a:lvl9pPr marL="36560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9pPr>
                    </a:lstStyle>
                    <a:p>
                      <a:r>
                        <a:rPr lang="pl-PL" sz="1200" b="1" dirty="0">
                          <a:latin typeface="+mj-lt"/>
                          <a:ea typeface="Blogger Sans" panose="02000506030000020004" pitchFamily="50" charset="0"/>
                          <a:cs typeface="Arial" panose="020B0604020202020204" pitchFamily="34" charset="0"/>
                        </a:rPr>
                        <a:t>Wielkość próby: </a:t>
                      </a:r>
                    </a:p>
                  </a:txBody>
                  <a:tcPr marL="76200" marR="19050" marT="38100" marB="38100" horzOverflow="overflow">
                    <a:lnL cap="flat">
                      <a:noFill/>
                    </a:lnL>
                    <a:lnR>
                      <a:noFill/>
                    </a:lnR>
                    <a:lnT w="3175" cap="flat" cmpd="sng" algn="ctr">
                      <a:solidFill>
                        <a:srgbClr val="CD0067"/>
                      </a:solidFill>
                      <a:prstDash val="solid"/>
                      <a:round/>
                      <a:headEnd type="none" w="med" len="med"/>
                      <a:tailEnd type="none" w="med" len="med"/>
                    </a:lnT>
                    <a:lnB w="3175" cap="flat" cmpd="sng" algn="ctr">
                      <a:solidFill>
                        <a:srgbClr val="CD0067"/>
                      </a:solidFill>
                      <a:prstDash val="solid"/>
                      <a:round/>
                      <a:headEnd type="none" w="med" len="med"/>
                      <a:tailEnd type="none" w="med" len="med"/>
                    </a:lnB>
                    <a:lnTlToBr>
                      <a:noFill/>
                    </a:lnTlToBr>
                    <a:lnBlToTr>
                      <a:noFill/>
                    </a:lnBlToTr>
                    <a:noFill/>
                  </a:tcPr>
                </a:tc>
                <a:tc>
                  <a:txBody>
                    <a:bodyPr/>
                    <a:lstStyle>
                      <a:lvl1pPr defTabSz="915988">
                        <a:spcBef>
                          <a:spcPct val="20000"/>
                        </a:spcBef>
                        <a:buClr>
                          <a:srgbClr val="CD0067"/>
                        </a:buClr>
                        <a:buFont typeface="Wingdings" pitchFamily="2" charset="2"/>
                        <a:defRPr sz="1400">
                          <a:solidFill>
                            <a:schemeClr val="tx1"/>
                          </a:solidFill>
                          <a:latin typeface="Trebuchet MS" pitchFamily="34" charset="0"/>
                        </a:defRPr>
                      </a:lvl1pPr>
                      <a:lvl2pPr indent="-266700" defTabSz="915988">
                        <a:spcBef>
                          <a:spcPct val="20000"/>
                        </a:spcBef>
                        <a:buClr>
                          <a:srgbClr val="CD0067"/>
                        </a:buClr>
                        <a:buFont typeface="Wingdings" pitchFamily="2" charset="2"/>
                        <a:defRPr sz="1400">
                          <a:solidFill>
                            <a:schemeClr val="tx1"/>
                          </a:solidFill>
                          <a:latin typeface="Trebuchet MS" pitchFamily="34" charset="0"/>
                        </a:defRPr>
                      </a:lvl2pPr>
                      <a:lvl3pPr marL="915988" indent="-250825" defTabSz="915988">
                        <a:spcBef>
                          <a:spcPct val="20000"/>
                        </a:spcBef>
                        <a:buClr>
                          <a:srgbClr val="CD0067"/>
                        </a:buClr>
                        <a:buFont typeface="Wingdings" pitchFamily="2" charset="2"/>
                        <a:defRPr sz="1400">
                          <a:solidFill>
                            <a:schemeClr val="tx1"/>
                          </a:solidFill>
                          <a:latin typeface="Trebuchet MS" pitchFamily="34" charset="0"/>
                        </a:defRPr>
                      </a:lvl3pPr>
                      <a:lvl4pPr marL="1373188" indent="-328613" defTabSz="915988">
                        <a:spcBef>
                          <a:spcPct val="20000"/>
                        </a:spcBef>
                        <a:buClr>
                          <a:srgbClr val="CD0067"/>
                        </a:buClr>
                        <a:buFont typeface="Wingdings" pitchFamily="2" charset="2"/>
                        <a:defRPr sz="1400">
                          <a:solidFill>
                            <a:schemeClr val="tx1"/>
                          </a:solidFill>
                          <a:latin typeface="Trebuchet MS" pitchFamily="34" charset="0"/>
                        </a:defRPr>
                      </a:lvl4pPr>
                      <a:lvl5pPr marL="1827213" indent="8167688" defTabSz="915988">
                        <a:spcBef>
                          <a:spcPct val="20000"/>
                        </a:spcBef>
                        <a:buClr>
                          <a:srgbClr val="CD0067"/>
                        </a:buClr>
                        <a:buFont typeface="Wingdings" pitchFamily="2" charset="2"/>
                        <a:defRPr sz="1400">
                          <a:solidFill>
                            <a:schemeClr val="tx1"/>
                          </a:solidFill>
                          <a:latin typeface="Trebuchet MS" pitchFamily="34" charset="0"/>
                        </a:defRPr>
                      </a:lvl5pPr>
                      <a:lvl6pPr marL="22844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6pPr>
                      <a:lvl7pPr marL="27416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7pPr>
                      <a:lvl8pPr marL="31988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8pPr>
                      <a:lvl9pPr marL="36560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9pPr>
                    </a:lstStyle>
                    <a:p>
                      <a:pPr marL="0" marR="0" indent="0" algn="just" defTabSz="685800" rtl="0" eaLnBrk="1" fontAlgn="auto" latinLnBrk="0" hangingPunct="1">
                        <a:lnSpc>
                          <a:spcPct val="100000"/>
                        </a:lnSpc>
                        <a:spcBef>
                          <a:spcPts val="0"/>
                        </a:spcBef>
                        <a:spcAft>
                          <a:spcPts val="0"/>
                        </a:spcAft>
                        <a:buClrTx/>
                        <a:buSzTx/>
                        <a:buFontTx/>
                        <a:buNone/>
                        <a:tabLst/>
                        <a:defRPr/>
                      </a:pPr>
                      <a:r>
                        <a:rPr lang="pl-PL" sz="1200" dirty="0">
                          <a:solidFill>
                            <a:schemeClr val="tx1"/>
                          </a:solidFill>
                          <a:latin typeface="+mj-lt"/>
                          <a:ea typeface="Blogger Sans" panose="02000506030000020004" pitchFamily="50" charset="0"/>
                          <a:cs typeface="Arial" pitchFamily="34" charset="0"/>
                        </a:rPr>
                        <a:t>n = 1000, błąd</a:t>
                      </a:r>
                      <a:r>
                        <a:rPr lang="pl-PL" sz="1200" baseline="0" dirty="0">
                          <a:solidFill>
                            <a:schemeClr val="tx1"/>
                          </a:solidFill>
                          <a:latin typeface="+mj-lt"/>
                          <a:ea typeface="Blogger Sans" panose="02000506030000020004" pitchFamily="50" charset="0"/>
                          <a:cs typeface="Arial" pitchFamily="34" charset="0"/>
                        </a:rPr>
                        <a:t> oszacowania = 3,1 proc.</a:t>
                      </a:r>
                      <a:endParaRPr lang="pl-PL" sz="1200" dirty="0">
                        <a:solidFill>
                          <a:schemeClr val="tx1"/>
                        </a:solidFill>
                        <a:latin typeface="+mj-lt"/>
                        <a:ea typeface="Blogger Sans" panose="02000506030000020004" pitchFamily="50" charset="0"/>
                        <a:cs typeface="Arial" pitchFamily="34" charset="0"/>
                      </a:endParaRPr>
                    </a:p>
                  </a:txBody>
                  <a:tcPr marL="76200" marR="19050" marT="38100" marB="38100" horzOverflow="overflow">
                    <a:lnL>
                      <a:noFill/>
                    </a:lnL>
                    <a:lnR>
                      <a:noFill/>
                    </a:lnR>
                    <a:lnT w="3175" cap="flat" cmpd="sng" algn="ctr">
                      <a:solidFill>
                        <a:srgbClr val="CD0067"/>
                      </a:solidFill>
                      <a:prstDash val="solid"/>
                      <a:round/>
                      <a:headEnd type="none" w="med" len="med"/>
                      <a:tailEnd type="none" w="med" len="med"/>
                    </a:lnT>
                    <a:lnB w="3175" cap="flat" cmpd="sng" algn="ctr">
                      <a:solidFill>
                        <a:srgbClr val="CD006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39364">
                <a:tc>
                  <a:txBody>
                    <a:bodyPr/>
                    <a:lstStyle>
                      <a:lvl1pPr defTabSz="915988">
                        <a:spcBef>
                          <a:spcPct val="20000"/>
                        </a:spcBef>
                        <a:buClr>
                          <a:srgbClr val="CD0067"/>
                        </a:buClr>
                        <a:buFont typeface="Wingdings" pitchFamily="2" charset="2"/>
                        <a:defRPr sz="1400">
                          <a:solidFill>
                            <a:schemeClr val="tx1"/>
                          </a:solidFill>
                          <a:latin typeface="Trebuchet MS" pitchFamily="34" charset="0"/>
                        </a:defRPr>
                      </a:lvl1pPr>
                      <a:lvl2pPr indent="-266700" defTabSz="915988">
                        <a:spcBef>
                          <a:spcPct val="20000"/>
                        </a:spcBef>
                        <a:buClr>
                          <a:srgbClr val="CD0067"/>
                        </a:buClr>
                        <a:buFont typeface="Wingdings" pitchFamily="2" charset="2"/>
                        <a:defRPr sz="1400">
                          <a:solidFill>
                            <a:schemeClr val="tx1"/>
                          </a:solidFill>
                          <a:latin typeface="Trebuchet MS" pitchFamily="34" charset="0"/>
                        </a:defRPr>
                      </a:lvl2pPr>
                      <a:lvl3pPr marL="915988" indent="-250825" defTabSz="915988">
                        <a:spcBef>
                          <a:spcPct val="20000"/>
                        </a:spcBef>
                        <a:buClr>
                          <a:srgbClr val="CD0067"/>
                        </a:buClr>
                        <a:buFont typeface="Wingdings" pitchFamily="2" charset="2"/>
                        <a:defRPr sz="1400">
                          <a:solidFill>
                            <a:schemeClr val="tx1"/>
                          </a:solidFill>
                          <a:latin typeface="Trebuchet MS" pitchFamily="34" charset="0"/>
                        </a:defRPr>
                      </a:lvl3pPr>
                      <a:lvl4pPr marL="1373188" indent="-328613" defTabSz="915988">
                        <a:spcBef>
                          <a:spcPct val="20000"/>
                        </a:spcBef>
                        <a:buClr>
                          <a:srgbClr val="CD0067"/>
                        </a:buClr>
                        <a:buFont typeface="Wingdings" pitchFamily="2" charset="2"/>
                        <a:defRPr sz="1400">
                          <a:solidFill>
                            <a:schemeClr val="tx1"/>
                          </a:solidFill>
                          <a:latin typeface="Trebuchet MS" pitchFamily="34" charset="0"/>
                        </a:defRPr>
                      </a:lvl4pPr>
                      <a:lvl5pPr marL="1827213" indent="8167688" defTabSz="915988">
                        <a:spcBef>
                          <a:spcPct val="20000"/>
                        </a:spcBef>
                        <a:buClr>
                          <a:srgbClr val="CD0067"/>
                        </a:buClr>
                        <a:buFont typeface="Wingdings" pitchFamily="2" charset="2"/>
                        <a:defRPr sz="1400">
                          <a:solidFill>
                            <a:schemeClr val="tx1"/>
                          </a:solidFill>
                          <a:latin typeface="Trebuchet MS" pitchFamily="34" charset="0"/>
                        </a:defRPr>
                      </a:lvl5pPr>
                      <a:lvl6pPr marL="22844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6pPr>
                      <a:lvl7pPr marL="27416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7pPr>
                      <a:lvl8pPr marL="31988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8pPr>
                      <a:lvl9pPr marL="36560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9pPr>
                    </a:lstStyle>
                    <a:p>
                      <a:r>
                        <a:rPr lang="pl-PL" sz="1200" b="1" dirty="0">
                          <a:latin typeface="+mj-lt"/>
                          <a:ea typeface="Blogger Sans" panose="02000506030000020004" pitchFamily="50" charset="0"/>
                          <a:cs typeface="Arial" panose="020B0604020202020204" pitchFamily="34" charset="0"/>
                        </a:rPr>
                        <a:t>Technika badawcza: </a:t>
                      </a:r>
                    </a:p>
                  </a:txBody>
                  <a:tcPr marL="76200" marR="19050" marT="38100" marB="38100" horzOverflow="overflow">
                    <a:lnL cap="flat">
                      <a:noFill/>
                    </a:lnL>
                    <a:lnR>
                      <a:noFill/>
                    </a:lnR>
                    <a:lnT w="3175" cap="flat" cmpd="sng" algn="ctr">
                      <a:solidFill>
                        <a:srgbClr val="CD0067"/>
                      </a:solidFill>
                      <a:prstDash val="solid"/>
                      <a:round/>
                      <a:headEnd type="none" w="med" len="med"/>
                      <a:tailEnd type="none" w="med" len="med"/>
                    </a:lnT>
                    <a:lnB w="3175" cap="flat" cmpd="sng" algn="ctr">
                      <a:solidFill>
                        <a:srgbClr val="CD0067"/>
                      </a:solidFill>
                      <a:prstDash val="solid"/>
                      <a:round/>
                      <a:headEnd type="none" w="med" len="med"/>
                      <a:tailEnd type="none" w="med" len="med"/>
                    </a:lnB>
                    <a:lnTlToBr>
                      <a:noFill/>
                    </a:lnTlToBr>
                    <a:lnBlToTr>
                      <a:noFill/>
                    </a:lnBlToTr>
                    <a:solidFill>
                      <a:schemeClr val="accent1"/>
                    </a:solidFill>
                  </a:tcPr>
                </a:tc>
                <a:tc>
                  <a:txBody>
                    <a:bodyPr/>
                    <a:lstStyle>
                      <a:lvl1pPr defTabSz="915988">
                        <a:spcBef>
                          <a:spcPct val="20000"/>
                        </a:spcBef>
                        <a:buClr>
                          <a:srgbClr val="CD0067"/>
                        </a:buClr>
                        <a:buFont typeface="Wingdings" pitchFamily="2" charset="2"/>
                        <a:defRPr sz="1400">
                          <a:solidFill>
                            <a:schemeClr val="tx1"/>
                          </a:solidFill>
                          <a:latin typeface="Trebuchet MS" pitchFamily="34" charset="0"/>
                        </a:defRPr>
                      </a:lvl1pPr>
                      <a:lvl2pPr indent="-266700" defTabSz="915988">
                        <a:spcBef>
                          <a:spcPct val="20000"/>
                        </a:spcBef>
                        <a:buClr>
                          <a:srgbClr val="CD0067"/>
                        </a:buClr>
                        <a:buFont typeface="Wingdings" pitchFamily="2" charset="2"/>
                        <a:defRPr sz="1400">
                          <a:solidFill>
                            <a:schemeClr val="tx1"/>
                          </a:solidFill>
                          <a:latin typeface="Trebuchet MS" pitchFamily="34" charset="0"/>
                        </a:defRPr>
                      </a:lvl2pPr>
                      <a:lvl3pPr marL="915988" indent="-250825" defTabSz="915988">
                        <a:spcBef>
                          <a:spcPct val="20000"/>
                        </a:spcBef>
                        <a:buClr>
                          <a:srgbClr val="CD0067"/>
                        </a:buClr>
                        <a:buFont typeface="Wingdings" pitchFamily="2" charset="2"/>
                        <a:defRPr sz="1400">
                          <a:solidFill>
                            <a:schemeClr val="tx1"/>
                          </a:solidFill>
                          <a:latin typeface="Trebuchet MS" pitchFamily="34" charset="0"/>
                        </a:defRPr>
                      </a:lvl3pPr>
                      <a:lvl4pPr marL="1373188" indent="-328613" defTabSz="915988">
                        <a:spcBef>
                          <a:spcPct val="20000"/>
                        </a:spcBef>
                        <a:buClr>
                          <a:srgbClr val="CD0067"/>
                        </a:buClr>
                        <a:buFont typeface="Wingdings" pitchFamily="2" charset="2"/>
                        <a:defRPr sz="1400">
                          <a:solidFill>
                            <a:schemeClr val="tx1"/>
                          </a:solidFill>
                          <a:latin typeface="Trebuchet MS" pitchFamily="34" charset="0"/>
                        </a:defRPr>
                      </a:lvl4pPr>
                      <a:lvl5pPr marL="1827213" indent="8167688" defTabSz="915988">
                        <a:spcBef>
                          <a:spcPct val="20000"/>
                        </a:spcBef>
                        <a:buClr>
                          <a:srgbClr val="CD0067"/>
                        </a:buClr>
                        <a:buFont typeface="Wingdings" pitchFamily="2" charset="2"/>
                        <a:defRPr sz="1400">
                          <a:solidFill>
                            <a:schemeClr val="tx1"/>
                          </a:solidFill>
                          <a:latin typeface="Trebuchet MS" pitchFamily="34" charset="0"/>
                        </a:defRPr>
                      </a:lvl5pPr>
                      <a:lvl6pPr marL="22844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6pPr>
                      <a:lvl7pPr marL="27416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7pPr>
                      <a:lvl8pPr marL="31988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8pPr>
                      <a:lvl9pPr marL="3656013" indent="8167688" defTabSz="915988" fontAlgn="base">
                        <a:spcBef>
                          <a:spcPct val="20000"/>
                        </a:spcBef>
                        <a:spcAft>
                          <a:spcPct val="0"/>
                        </a:spcAft>
                        <a:buClr>
                          <a:srgbClr val="CD0067"/>
                        </a:buClr>
                        <a:buFont typeface="Wingdings" pitchFamily="2" charset="2"/>
                        <a:defRPr sz="1400">
                          <a:solidFill>
                            <a:schemeClr val="tx1"/>
                          </a:solidFill>
                          <a:latin typeface="Trebuchet MS" pitchFamily="34" charset="0"/>
                        </a:defRPr>
                      </a:lvl9pPr>
                    </a:lstStyle>
                    <a:p>
                      <a:pPr algn="just"/>
                      <a:r>
                        <a:rPr lang="pl-PL" sz="1200" dirty="0">
                          <a:latin typeface="+mj-lt"/>
                          <a:ea typeface="Blogger Sans" panose="02000506030000020004" pitchFamily="50" charset="0"/>
                          <a:cs typeface="Arial" panose="020B0604020202020204" pitchFamily="34" charset="0"/>
                        </a:rPr>
                        <a:t>Badanie zrealizowane metodą wspomaganych komputerowo</a:t>
                      </a:r>
                      <a:r>
                        <a:rPr lang="pl-PL" sz="1200" baseline="0" dirty="0">
                          <a:latin typeface="+mj-lt"/>
                          <a:ea typeface="Blogger Sans" panose="02000506030000020004" pitchFamily="50" charset="0"/>
                          <a:cs typeface="Arial" panose="020B0604020202020204" pitchFamily="34" charset="0"/>
                        </a:rPr>
                        <a:t> </a:t>
                      </a:r>
                      <a:r>
                        <a:rPr lang="pl-PL" sz="1200" dirty="0">
                          <a:latin typeface="+mj-lt"/>
                          <a:ea typeface="Blogger Sans" panose="02000506030000020004" pitchFamily="50" charset="0"/>
                          <a:cs typeface="Arial" panose="020B0604020202020204" pitchFamily="34" charset="0"/>
                        </a:rPr>
                        <a:t>standaryzowanych wywiadów kwestionariuszowych</a:t>
                      </a:r>
                      <a:r>
                        <a:rPr lang="pl-PL" sz="1200" baseline="0" dirty="0">
                          <a:latin typeface="+mj-lt"/>
                          <a:ea typeface="Blogger Sans" panose="02000506030000020004" pitchFamily="50" charset="0"/>
                          <a:cs typeface="Arial" panose="020B0604020202020204" pitchFamily="34" charset="0"/>
                        </a:rPr>
                        <a:t> </a:t>
                      </a:r>
                      <a:r>
                        <a:rPr lang="pl-PL" sz="1200" dirty="0">
                          <a:latin typeface="+mj-lt"/>
                          <a:ea typeface="Blogger Sans" panose="02000506030000020004" pitchFamily="50" charset="0"/>
                          <a:cs typeface="Arial" panose="020B0604020202020204" pitchFamily="34" charset="0"/>
                        </a:rPr>
                        <a:t>(CATI).</a:t>
                      </a:r>
                    </a:p>
                  </a:txBody>
                  <a:tcPr marL="76200" marR="19050" marT="38100" marB="38100" horzOverflow="overflow">
                    <a:lnL>
                      <a:noFill/>
                    </a:lnL>
                    <a:lnR>
                      <a:noFill/>
                    </a:lnR>
                    <a:lnT w="3175" cap="flat" cmpd="sng" algn="ctr">
                      <a:solidFill>
                        <a:srgbClr val="CD0067"/>
                      </a:solidFill>
                      <a:prstDash val="solid"/>
                      <a:round/>
                      <a:headEnd type="none" w="med" len="med"/>
                      <a:tailEnd type="none" w="med" len="med"/>
                    </a:lnT>
                    <a:lnB w="3175" cap="flat" cmpd="sng" algn="ctr">
                      <a:solidFill>
                        <a:srgbClr val="CD0067"/>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5"/>
                  </a:ext>
                </a:extLst>
              </a:tr>
              <a:tr h="639364">
                <a:tc>
                  <a:txBody>
                    <a:bodyPr/>
                    <a:lstStyle/>
                    <a:p>
                      <a:r>
                        <a:rPr lang="pl-PL" sz="1200" b="1" dirty="0">
                          <a:latin typeface="+mj-lt"/>
                          <a:ea typeface="Blogger Sans" panose="02000506030000020004" pitchFamily="50" charset="0"/>
                          <a:cs typeface="Arial" panose="020B0604020202020204" pitchFamily="34" charset="0"/>
                        </a:rPr>
                        <a:t>Agencja badawcza: </a:t>
                      </a:r>
                    </a:p>
                  </a:txBody>
                  <a:tcPr marL="76200" marR="19050" marT="38100" marB="38100" horzOverflow="overflow">
                    <a:lnL cap="flat">
                      <a:noFill/>
                    </a:lnL>
                    <a:lnR>
                      <a:noFill/>
                    </a:lnR>
                    <a:lnT w="3175" cap="flat" cmpd="sng" algn="ctr">
                      <a:solidFill>
                        <a:srgbClr val="CD0067"/>
                      </a:solidFill>
                      <a:prstDash val="solid"/>
                      <a:round/>
                      <a:headEnd type="none" w="med" len="med"/>
                      <a:tailEnd type="none" w="med" len="med"/>
                    </a:lnT>
                    <a:lnB w="3175" cap="flat" cmpd="sng" algn="ctr">
                      <a:solidFill>
                        <a:srgbClr val="CD0067"/>
                      </a:solidFill>
                      <a:prstDash val="solid"/>
                      <a:round/>
                      <a:headEnd type="none" w="med" len="med"/>
                      <a:tailEnd type="none" w="med" len="med"/>
                    </a:lnB>
                    <a:lnTlToBr>
                      <a:noFill/>
                    </a:lnTlToBr>
                    <a:lnBlToTr>
                      <a:noFill/>
                    </a:lnBlToTr>
                    <a:solidFill>
                      <a:schemeClr val="bg1"/>
                    </a:solidFill>
                  </a:tcPr>
                </a:tc>
                <a:tc>
                  <a:txBody>
                    <a:bodyPr/>
                    <a:lstStyle/>
                    <a:p>
                      <a:pPr algn="just"/>
                      <a:r>
                        <a:rPr lang="pl-PL" sz="1200" dirty="0">
                          <a:latin typeface="+mj-lt"/>
                          <a:ea typeface="Blogger Sans" panose="02000506030000020004" pitchFamily="50" charset="0"/>
                          <a:cs typeface="Arial" panose="020B0604020202020204" pitchFamily="34" charset="0"/>
                        </a:rPr>
                        <a:t>Badanie zrealizowane przez Instytut Badań Rynkowych i Społecznych IBRiS na zlecenie Banku Millennium.</a:t>
                      </a:r>
                    </a:p>
                  </a:txBody>
                  <a:tcPr marL="76200" marR="19050" marT="38100" marB="38100" horzOverflow="overflow">
                    <a:lnL>
                      <a:noFill/>
                    </a:lnL>
                    <a:lnR>
                      <a:noFill/>
                    </a:lnR>
                    <a:lnT w="3175" cap="flat" cmpd="sng" algn="ctr">
                      <a:solidFill>
                        <a:srgbClr val="CD0067"/>
                      </a:solidFill>
                      <a:prstDash val="solid"/>
                      <a:round/>
                      <a:headEnd type="none" w="med" len="med"/>
                      <a:tailEnd type="none" w="med" len="med"/>
                    </a:lnT>
                    <a:lnB w="3175" cap="flat" cmpd="sng" algn="ctr">
                      <a:solidFill>
                        <a:srgbClr val="CD0067"/>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946547299"/>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4</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3719379949"/>
              </p:ext>
            </p:extLst>
          </p:nvPr>
        </p:nvGraphicFramePr>
        <p:xfrm>
          <a:off x="566737" y="2086252"/>
          <a:ext cx="7763541" cy="4341177"/>
        </p:xfrm>
        <a:graphic>
          <a:graphicData uri="http://schemas.openxmlformats.org/drawingml/2006/chart">
            <c:chart xmlns:c="http://schemas.openxmlformats.org/drawingml/2006/chart" xmlns:r="http://schemas.openxmlformats.org/officeDocument/2006/relationships" r:id="rId3"/>
          </a:graphicData>
        </a:graphic>
      </p:graphicFrame>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dziś</a:t>
            </a:r>
            <a:endParaRPr lang="en-GB" altLang="pl-PL" b="0" dirty="0"/>
          </a:p>
        </p:txBody>
      </p:sp>
      <p:grpSp>
        <p:nvGrpSpPr>
          <p:cNvPr id="20" name="Grupa 19">
            <a:extLst>
              <a:ext uri="{FF2B5EF4-FFF2-40B4-BE49-F238E27FC236}">
                <a16:creationId xmlns:a16="http://schemas.microsoft.com/office/drawing/2014/main" id="{039321D5-BA42-41D4-999C-5BE087838BFD}"/>
              </a:ext>
            </a:extLst>
          </p:cNvPr>
          <p:cNvGrpSpPr/>
          <p:nvPr/>
        </p:nvGrpSpPr>
        <p:grpSpPr>
          <a:xfrm>
            <a:off x="130273" y="6271798"/>
            <a:ext cx="872930" cy="548773"/>
            <a:chOff x="1039634" y="4808940"/>
            <a:chExt cx="2199331" cy="1382624"/>
          </a:xfrm>
        </p:grpSpPr>
        <p:pic>
          <p:nvPicPr>
            <p:cNvPr id="21" name="Grafika 20" descr="Stoper">
              <a:extLst>
                <a:ext uri="{FF2B5EF4-FFF2-40B4-BE49-F238E27FC236}">
                  <a16:creationId xmlns:a16="http://schemas.microsoft.com/office/drawing/2014/main" id="{639398DD-2F91-4F64-BF58-82A198660A8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37917" y="4856681"/>
              <a:ext cx="395838" cy="395838"/>
            </a:xfrm>
            <a:prstGeom prst="rect">
              <a:avLst/>
            </a:prstGeom>
          </p:spPr>
        </p:pic>
        <p:pic>
          <p:nvPicPr>
            <p:cNvPr id="22" name="Grafika 21" descr="Budzik">
              <a:extLst>
                <a:ext uri="{FF2B5EF4-FFF2-40B4-BE49-F238E27FC236}">
                  <a16:creationId xmlns:a16="http://schemas.microsoft.com/office/drawing/2014/main" id="{50353039-AD75-4B4E-96AD-C7EE11700335}"/>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6290" y="4856681"/>
              <a:ext cx="395838" cy="395838"/>
            </a:xfrm>
            <a:prstGeom prst="rect">
              <a:avLst/>
            </a:prstGeom>
          </p:spPr>
        </p:pic>
        <p:pic>
          <p:nvPicPr>
            <p:cNvPr id="23" name="Grafika 22" descr="Pomoc">
              <a:extLst>
                <a:ext uri="{FF2B5EF4-FFF2-40B4-BE49-F238E27FC236}">
                  <a16:creationId xmlns:a16="http://schemas.microsoft.com/office/drawing/2014/main" id="{F15040C6-A19B-4E2A-86C5-548D61115F2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37917" y="5771357"/>
              <a:ext cx="395838" cy="395838"/>
            </a:xfrm>
            <a:prstGeom prst="rect">
              <a:avLst/>
            </a:prstGeom>
          </p:spPr>
        </p:pic>
        <p:pic>
          <p:nvPicPr>
            <p:cNvPr id="24" name="Grafika 23" descr="Zegar">
              <a:extLst>
                <a:ext uri="{FF2B5EF4-FFF2-40B4-BE49-F238E27FC236}">
                  <a16:creationId xmlns:a16="http://schemas.microsoft.com/office/drawing/2014/main" id="{FEB4F12C-DCAF-4042-B87E-28E4C8A48EB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252317" y="5771357"/>
              <a:ext cx="395838" cy="395838"/>
            </a:xfrm>
            <a:prstGeom prst="rect">
              <a:avLst/>
            </a:prstGeom>
          </p:spPr>
        </p:pic>
        <p:pic>
          <p:nvPicPr>
            <p:cNvPr id="25" name="Grafika 24" descr="Stoper">
              <a:extLst>
                <a:ext uri="{FF2B5EF4-FFF2-40B4-BE49-F238E27FC236}">
                  <a16:creationId xmlns:a16="http://schemas.microsoft.com/office/drawing/2014/main" id="{99B29E38-FDBA-44C6-B1A4-7348A845A5D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510982">
              <a:off x="2531794" y="5510732"/>
              <a:ext cx="395838" cy="395838"/>
            </a:xfrm>
            <a:prstGeom prst="rect">
              <a:avLst/>
            </a:prstGeom>
          </p:spPr>
        </p:pic>
        <p:pic>
          <p:nvPicPr>
            <p:cNvPr id="26" name="Grafika 25" descr="Budzik">
              <a:extLst>
                <a:ext uri="{FF2B5EF4-FFF2-40B4-BE49-F238E27FC236}">
                  <a16:creationId xmlns:a16="http://schemas.microsoft.com/office/drawing/2014/main" id="{BCAA355A-36FD-4137-A813-9FBD116B1D0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510982">
              <a:off x="2843127" y="5267490"/>
              <a:ext cx="395838" cy="395838"/>
            </a:xfrm>
            <a:prstGeom prst="rect">
              <a:avLst/>
            </a:prstGeom>
          </p:spPr>
        </p:pic>
        <p:pic>
          <p:nvPicPr>
            <p:cNvPr id="27" name="Grafika 26" descr="Pomoc">
              <a:extLst>
                <a:ext uri="{FF2B5EF4-FFF2-40B4-BE49-F238E27FC236}">
                  <a16:creationId xmlns:a16="http://schemas.microsoft.com/office/drawing/2014/main" id="{E57B4F7B-7401-47AA-9379-B8C513974DF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177131" y="5420084"/>
              <a:ext cx="395838" cy="395838"/>
            </a:xfrm>
            <a:prstGeom prst="rect">
              <a:avLst/>
            </a:prstGeom>
          </p:spPr>
        </p:pic>
        <p:pic>
          <p:nvPicPr>
            <p:cNvPr id="28" name="Grafika 27" descr="Zegar">
              <a:extLst>
                <a:ext uri="{FF2B5EF4-FFF2-40B4-BE49-F238E27FC236}">
                  <a16:creationId xmlns:a16="http://schemas.microsoft.com/office/drawing/2014/main" id="{18EF4258-33F7-446E-9543-0861CBA82D22}"/>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1066639" y="5132392"/>
              <a:ext cx="395838" cy="395838"/>
            </a:xfrm>
            <a:prstGeom prst="rect">
              <a:avLst/>
            </a:prstGeom>
          </p:spPr>
        </p:pic>
        <p:pic>
          <p:nvPicPr>
            <p:cNvPr id="34" name="Grafika 33" descr="Stoper">
              <a:extLst>
                <a:ext uri="{FF2B5EF4-FFF2-40B4-BE49-F238E27FC236}">
                  <a16:creationId xmlns:a16="http://schemas.microsoft.com/office/drawing/2014/main" id="{F4A76265-FC58-47BC-9EA8-AC1EA25C378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8151319">
              <a:off x="1039634" y="5559823"/>
              <a:ext cx="395838" cy="395838"/>
            </a:xfrm>
            <a:prstGeom prst="rect">
              <a:avLst/>
            </a:prstGeom>
          </p:spPr>
        </p:pic>
        <p:pic>
          <p:nvPicPr>
            <p:cNvPr id="37" name="Grafika 36" descr="Budzik">
              <a:extLst>
                <a:ext uri="{FF2B5EF4-FFF2-40B4-BE49-F238E27FC236}">
                  <a16:creationId xmlns:a16="http://schemas.microsoft.com/office/drawing/2014/main" id="{9D5A5EE1-5FE5-4F29-97B2-18EE31310D4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8151319">
              <a:off x="1346507" y="5371357"/>
              <a:ext cx="395838" cy="395838"/>
            </a:xfrm>
            <a:prstGeom prst="rect">
              <a:avLst/>
            </a:prstGeom>
          </p:spPr>
        </p:pic>
        <p:pic>
          <p:nvPicPr>
            <p:cNvPr id="38" name="Grafika 37" descr="Pomoc">
              <a:extLst>
                <a:ext uri="{FF2B5EF4-FFF2-40B4-BE49-F238E27FC236}">
                  <a16:creationId xmlns:a16="http://schemas.microsoft.com/office/drawing/2014/main" id="{4F4A2344-0457-40BD-8709-DEB00966A3F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581050" y="5139229"/>
              <a:ext cx="395838" cy="395838"/>
            </a:xfrm>
            <a:prstGeom prst="rect">
              <a:avLst/>
            </a:prstGeom>
          </p:spPr>
        </p:pic>
        <p:pic>
          <p:nvPicPr>
            <p:cNvPr id="39" name="Grafika 38" descr="Zegar">
              <a:extLst>
                <a:ext uri="{FF2B5EF4-FFF2-40B4-BE49-F238E27FC236}">
                  <a16:creationId xmlns:a16="http://schemas.microsoft.com/office/drawing/2014/main" id="{E6EEAB1F-94F8-4993-B53E-551AF40F013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774529" y="5477353"/>
              <a:ext cx="395838" cy="395838"/>
            </a:xfrm>
            <a:prstGeom prst="rect">
              <a:avLst/>
            </a:prstGeom>
          </p:spPr>
        </p:pic>
        <p:pic>
          <p:nvPicPr>
            <p:cNvPr id="40" name="Grafika 39" descr="Stoper">
              <a:extLst>
                <a:ext uri="{FF2B5EF4-FFF2-40B4-BE49-F238E27FC236}">
                  <a16:creationId xmlns:a16="http://schemas.microsoft.com/office/drawing/2014/main" id="{0DF42AF1-DE90-4587-945B-38D3FC3DA76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0800000">
              <a:off x="1958026" y="5124602"/>
              <a:ext cx="395838" cy="395838"/>
            </a:xfrm>
            <a:prstGeom prst="rect">
              <a:avLst/>
            </a:prstGeom>
          </p:spPr>
        </p:pic>
        <p:pic>
          <p:nvPicPr>
            <p:cNvPr id="41" name="Grafika 40" descr="Budzik">
              <a:extLst>
                <a:ext uri="{FF2B5EF4-FFF2-40B4-BE49-F238E27FC236}">
                  <a16:creationId xmlns:a16="http://schemas.microsoft.com/office/drawing/2014/main" id="{6178D724-0B62-4414-9E8A-85619C37CBD5}"/>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0800000">
              <a:off x="1790275" y="5795726"/>
              <a:ext cx="395838" cy="395838"/>
            </a:xfrm>
            <a:prstGeom prst="rect">
              <a:avLst/>
            </a:prstGeom>
          </p:spPr>
        </p:pic>
        <p:pic>
          <p:nvPicPr>
            <p:cNvPr id="42" name="Grafika 41" descr="Pomoc">
              <a:extLst>
                <a:ext uri="{FF2B5EF4-FFF2-40B4-BE49-F238E27FC236}">
                  <a16:creationId xmlns:a16="http://schemas.microsoft.com/office/drawing/2014/main" id="{93F5D264-C9E1-4A93-9450-55E57B30E63D}"/>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746931" y="4808940"/>
              <a:ext cx="395838" cy="395838"/>
            </a:xfrm>
            <a:prstGeom prst="rect">
              <a:avLst/>
            </a:prstGeom>
          </p:spPr>
        </p:pic>
        <p:pic>
          <p:nvPicPr>
            <p:cNvPr id="43" name="Grafika 42" descr="Zegar">
              <a:extLst>
                <a:ext uri="{FF2B5EF4-FFF2-40B4-BE49-F238E27FC236}">
                  <a16:creationId xmlns:a16="http://schemas.microsoft.com/office/drawing/2014/main" id="{E1855AFA-4296-4EE1-8334-A2596A1CC3DF}"/>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2495451" y="5105804"/>
              <a:ext cx="395838" cy="395838"/>
            </a:xfrm>
            <a:prstGeom prst="rect">
              <a:avLst/>
            </a:prstGeom>
          </p:spPr>
        </p:pic>
      </p:grpSp>
      <p:sp>
        <p:nvSpPr>
          <p:cNvPr id="29" name="Line 1042">
            <a:extLst>
              <a:ext uri="{FF2B5EF4-FFF2-40B4-BE49-F238E27FC236}">
                <a16:creationId xmlns:a16="http://schemas.microsoft.com/office/drawing/2014/main" id="{51BBB263-8E41-4DD8-B0C0-8F5D7F23BFBA}"/>
              </a:ext>
            </a:extLst>
          </p:cNvPr>
          <p:cNvSpPr>
            <a:spLocks noChangeShapeType="1"/>
          </p:cNvSpPr>
          <p:nvPr/>
        </p:nvSpPr>
        <p:spPr bwMode="auto">
          <a:xfrm>
            <a:off x="592082" y="2065338"/>
            <a:ext cx="4083277"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grpSp>
        <p:nvGrpSpPr>
          <p:cNvPr id="30" name="Group 1041">
            <a:extLst>
              <a:ext uri="{FF2B5EF4-FFF2-40B4-BE49-F238E27FC236}">
                <a16:creationId xmlns:a16="http://schemas.microsoft.com/office/drawing/2014/main" id="{19427B72-A374-4941-A711-165584305C28}"/>
              </a:ext>
            </a:extLst>
          </p:cNvPr>
          <p:cNvGrpSpPr>
            <a:grpSpLocks/>
          </p:cNvGrpSpPr>
          <p:nvPr/>
        </p:nvGrpSpPr>
        <p:grpSpPr bwMode="auto">
          <a:xfrm>
            <a:off x="566738" y="1693804"/>
            <a:ext cx="7636229" cy="371534"/>
            <a:chOff x="451" y="1013"/>
            <a:chExt cx="1459" cy="261"/>
          </a:xfrm>
        </p:grpSpPr>
        <p:sp>
          <p:nvSpPr>
            <p:cNvPr id="31" name="Line 1042">
              <a:extLst>
                <a:ext uri="{FF2B5EF4-FFF2-40B4-BE49-F238E27FC236}">
                  <a16:creationId xmlns:a16="http://schemas.microsoft.com/office/drawing/2014/main" id="{2886264B-8644-4D3B-BC71-9516CAFDB48D}"/>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32" name="Rectangle 1043">
              <a:extLst>
                <a:ext uri="{FF2B5EF4-FFF2-40B4-BE49-F238E27FC236}">
                  <a16:creationId xmlns:a16="http://schemas.microsoft.com/office/drawing/2014/main" id="{2912256C-195E-49EC-B471-7C3B66B2BA8A}"/>
                </a:ext>
              </a:extLst>
            </p:cNvPr>
            <p:cNvSpPr>
              <a:spLocks noChangeArrowheads="1"/>
            </p:cNvSpPr>
            <p:nvPr/>
          </p:nvSpPr>
          <p:spPr bwMode="auto">
            <a:xfrm>
              <a:off x="451" y="1013"/>
              <a:ext cx="142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200" dirty="0"/>
                <a:t>Proszę sobie wyobrazić siebie w 2018 roku, na ile prawdopodobne będą Pana/i zdaniem następujące wydarzenia: (dane w procentach)</a:t>
              </a:r>
              <a:endParaRPr lang="en-GB" altLang="pl-PL" sz="1200" dirty="0"/>
            </a:p>
          </p:txBody>
        </p:sp>
      </p:grpSp>
      <p:grpSp>
        <p:nvGrpSpPr>
          <p:cNvPr id="35" name="Grupa 34">
            <a:extLst>
              <a:ext uri="{FF2B5EF4-FFF2-40B4-BE49-F238E27FC236}">
                <a16:creationId xmlns:a16="http://schemas.microsoft.com/office/drawing/2014/main" id="{861999DC-5B91-4C42-8065-697E4B8B9E13}"/>
              </a:ext>
            </a:extLst>
          </p:cNvPr>
          <p:cNvGrpSpPr/>
          <p:nvPr/>
        </p:nvGrpSpPr>
        <p:grpSpPr>
          <a:xfrm>
            <a:off x="8159096" y="5038997"/>
            <a:ext cx="273712" cy="273712"/>
            <a:chOff x="6555695" y="668338"/>
            <a:chExt cx="914400" cy="914400"/>
          </a:xfrm>
        </p:grpSpPr>
        <p:pic>
          <p:nvPicPr>
            <p:cNvPr id="36" name="Grafika 35" descr="Sąd">
              <a:extLst>
                <a:ext uri="{FF2B5EF4-FFF2-40B4-BE49-F238E27FC236}">
                  <a16:creationId xmlns:a16="http://schemas.microsoft.com/office/drawing/2014/main" id="{D08CB8A9-6048-4833-8901-B3F3ADC2566E}"/>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555695" y="668338"/>
              <a:ext cx="914400" cy="914400"/>
            </a:xfrm>
            <a:prstGeom prst="rect">
              <a:avLst/>
            </a:prstGeom>
          </p:spPr>
        </p:pic>
        <p:pic>
          <p:nvPicPr>
            <p:cNvPr id="44" name="Grafika 43" descr="Zamknij">
              <a:extLst>
                <a:ext uri="{FF2B5EF4-FFF2-40B4-BE49-F238E27FC236}">
                  <a16:creationId xmlns:a16="http://schemas.microsoft.com/office/drawing/2014/main" id="{F58ADCD7-CA06-4798-9DDB-ACAF84A6859D}"/>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604058" y="765064"/>
              <a:ext cx="817674" cy="817674"/>
            </a:xfrm>
            <a:prstGeom prst="rect">
              <a:avLst/>
            </a:prstGeom>
          </p:spPr>
        </p:pic>
      </p:grpSp>
      <p:grpSp>
        <p:nvGrpSpPr>
          <p:cNvPr id="45" name="Grupa 44">
            <a:extLst>
              <a:ext uri="{FF2B5EF4-FFF2-40B4-BE49-F238E27FC236}">
                <a16:creationId xmlns:a16="http://schemas.microsoft.com/office/drawing/2014/main" id="{9E6797C4-A727-402A-A76F-3598363AFB5C}"/>
              </a:ext>
            </a:extLst>
          </p:cNvPr>
          <p:cNvGrpSpPr/>
          <p:nvPr/>
        </p:nvGrpSpPr>
        <p:grpSpPr>
          <a:xfrm>
            <a:off x="8159096" y="4258656"/>
            <a:ext cx="418167" cy="241347"/>
            <a:chOff x="6555695" y="668338"/>
            <a:chExt cx="1584326" cy="914400"/>
          </a:xfrm>
        </p:grpSpPr>
        <p:pic>
          <p:nvPicPr>
            <p:cNvPr id="46" name="Grafika 45" descr="Sąd">
              <a:extLst>
                <a:ext uri="{FF2B5EF4-FFF2-40B4-BE49-F238E27FC236}">
                  <a16:creationId xmlns:a16="http://schemas.microsoft.com/office/drawing/2014/main" id="{4F13F7B6-FF55-4E03-B85C-0FF6A8A2463A}"/>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555695" y="668338"/>
              <a:ext cx="914400" cy="914400"/>
            </a:xfrm>
            <a:prstGeom prst="rect">
              <a:avLst/>
            </a:prstGeom>
          </p:spPr>
        </p:pic>
        <p:pic>
          <p:nvPicPr>
            <p:cNvPr id="47" name="Grafika 46" descr="Mózg w głowie">
              <a:extLst>
                <a:ext uri="{FF2B5EF4-FFF2-40B4-BE49-F238E27FC236}">
                  <a16:creationId xmlns:a16="http://schemas.microsoft.com/office/drawing/2014/main" id="{00B19E18-E9C6-4564-9697-9E5749CC8A8E}"/>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7470095" y="790575"/>
              <a:ext cx="669926" cy="669926"/>
            </a:xfrm>
            <a:prstGeom prst="rect">
              <a:avLst/>
            </a:prstGeom>
          </p:spPr>
        </p:pic>
      </p:grpSp>
      <p:grpSp>
        <p:nvGrpSpPr>
          <p:cNvPr id="49" name="Grupa 48">
            <a:extLst>
              <a:ext uri="{FF2B5EF4-FFF2-40B4-BE49-F238E27FC236}">
                <a16:creationId xmlns:a16="http://schemas.microsoft.com/office/drawing/2014/main" id="{D376F908-43B3-4B0D-82AB-A8572B39D5D1}"/>
              </a:ext>
            </a:extLst>
          </p:cNvPr>
          <p:cNvGrpSpPr/>
          <p:nvPr/>
        </p:nvGrpSpPr>
        <p:grpSpPr>
          <a:xfrm>
            <a:off x="8181839" y="2729884"/>
            <a:ext cx="230689" cy="252412"/>
            <a:chOff x="6555695" y="794544"/>
            <a:chExt cx="914400" cy="1000505"/>
          </a:xfrm>
        </p:grpSpPr>
        <p:pic>
          <p:nvPicPr>
            <p:cNvPr id="50" name="Grafika 49" descr="Sąd">
              <a:extLst>
                <a:ext uri="{FF2B5EF4-FFF2-40B4-BE49-F238E27FC236}">
                  <a16:creationId xmlns:a16="http://schemas.microsoft.com/office/drawing/2014/main" id="{15ECD48B-E090-4BAE-A7A9-DB7B01AF6D7B}"/>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6555695" y="794544"/>
              <a:ext cx="914400" cy="914400"/>
            </a:xfrm>
            <a:prstGeom prst="rect">
              <a:avLst/>
            </a:prstGeom>
          </p:spPr>
        </p:pic>
        <p:pic>
          <p:nvPicPr>
            <p:cNvPr id="51" name="Grafika 50" descr="Okulary">
              <a:extLst>
                <a:ext uri="{FF2B5EF4-FFF2-40B4-BE49-F238E27FC236}">
                  <a16:creationId xmlns:a16="http://schemas.microsoft.com/office/drawing/2014/main" id="{3E6048C1-8C55-4C29-95C4-C70DBFF48E30}"/>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6555695" y="880649"/>
              <a:ext cx="914400" cy="914400"/>
            </a:xfrm>
            <a:prstGeom prst="rect">
              <a:avLst/>
            </a:prstGeom>
          </p:spPr>
        </p:pic>
      </p:grpSp>
      <p:pic>
        <p:nvPicPr>
          <p:cNvPr id="52" name="Grafika 51" descr="Sejf">
            <a:extLst>
              <a:ext uri="{FF2B5EF4-FFF2-40B4-BE49-F238E27FC236}">
                <a16:creationId xmlns:a16="http://schemas.microsoft.com/office/drawing/2014/main" id="{4B63245E-D5AE-4C7C-8116-335772229E74}"/>
              </a:ext>
            </a:extLst>
          </p:cNvPr>
          <p:cNvPicPr>
            <a:picLocks noChangeAspect="1"/>
          </p:cNvPicPr>
          <p:nvPr/>
        </p:nvPicPr>
        <p:blipFill>
          <a:blip r:embed="rId22" cstate="print">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8142652" y="3986964"/>
            <a:ext cx="269876" cy="269876"/>
          </a:xfrm>
          <a:prstGeom prst="rect">
            <a:avLst/>
          </a:prstGeom>
        </p:spPr>
      </p:pic>
      <p:pic>
        <p:nvPicPr>
          <p:cNvPr id="53" name="Grafika 52" descr="Głowa z kołami zębatymi">
            <a:extLst>
              <a:ext uri="{FF2B5EF4-FFF2-40B4-BE49-F238E27FC236}">
                <a16:creationId xmlns:a16="http://schemas.microsoft.com/office/drawing/2014/main" id="{767B57E1-999E-4372-A28D-18EA7C55DDB6}"/>
              </a:ext>
            </a:extLst>
          </p:cNvPr>
          <p:cNvPicPr>
            <a:picLocks noChangeAspect="1"/>
          </p:cNvPicPr>
          <p:nvPr/>
        </p:nvPicPr>
        <p:blipFill>
          <a:blip r:embed="rId24" cstate="print">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8200392" y="5564226"/>
            <a:ext cx="212136" cy="212136"/>
          </a:xfrm>
          <a:prstGeom prst="rect">
            <a:avLst/>
          </a:prstGeom>
        </p:spPr>
      </p:pic>
      <p:grpSp>
        <p:nvGrpSpPr>
          <p:cNvPr id="54" name="Grupa 53">
            <a:extLst>
              <a:ext uri="{FF2B5EF4-FFF2-40B4-BE49-F238E27FC236}">
                <a16:creationId xmlns:a16="http://schemas.microsoft.com/office/drawing/2014/main" id="{D1A2AF00-78BF-4B68-A588-A92D8A17D3A3}"/>
              </a:ext>
            </a:extLst>
          </p:cNvPr>
          <p:cNvGrpSpPr/>
          <p:nvPr/>
        </p:nvGrpSpPr>
        <p:grpSpPr>
          <a:xfrm>
            <a:off x="8159096" y="3273425"/>
            <a:ext cx="225460" cy="189482"/>
            <a:chOff x="6449627" y="668338"/>
            <a:chExt cx="1197565" cy="1006460"/>
          </a:xfrm>
        </p:grpSpPr>
        <p:pic>
          <p:nvPicPr>
            <p:cNvPr id="55" name="Grafika 54" descr="Smartfon">
              <a:extLst>
                <a:ext uri="{FF2B5EF4-FFF2-40B4-BE49-F238E27FC236}">
                  <a16:creationId xmlns:a16="http://schemas.microsoft.com/office/drawing/2014/main" id="{652DE304-3877-424A-9AE2-A3C890AA9011}"/>
                </a:ext>
              </a:extLst>
            </p:cNvPr>
            <p:cNvPicPr>
              <a:picLocks noChangeAspect="1"/>
            </p:cNvPicPr>
            <p:nvPr/>
          </p:nvPicPr>
          <p:blipFill>
            <a:blip r:embed="rId26" cstate="print">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6449627" y="760398"/>
              <a:ext cx="914400" cy="914400"/>
            </a:xfrm>
            <a:prstGeom prst="rect">
              <a:avLst/>
            </a:prstGeom>
          </p:spPr>
        </p:pic>
        <p:pic>
          <p:nvPicPr>
            <p:cNvPr id="56" name="Grafika 55" descr="Pieniądze">
              <a:extLst>
                <a:ext uri="{FF2B5EF4-FFF2-40B4-BE49-F238E27FC236}">
                  <a16:creationId xmlns:a16="http://schemas.microsoft.com/office/drawing/2014/main" id="{2743F15C-2EBF-4009-B6E9-96DFB4F1E186}"/>
                </a:ext>
              </a:extLst>
            </p:cNvPr>
            <p:cNvPicPr>
              <a:picLocks noChangeAspect="1"/>
            </p:cNvPicPr>
            <p:nvPr/>
          </p:nvPicPr>
          <p:blipFill>
            <a:blip r:embed="rId28" cstate="print">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6732792" y="668338"/>
              <a:ext cx="914400" cy="914400"/>
            </a:xfrm>
            <a:prstGeom prst="rect">
              <a:avLst/>
            </a:prstGeom>
          </p:spPr>
        </p:pic>
      </p:grpSp>
      <p:grpSp>
        <p:nvGrpSpPr>
          <p:cNvPr id="57" name="Grupa 56">
            <a:extLst>
              <a:ext uri="{FF2B5EF4-FFF2-40B4-BE49-F238E27FC236}">
                <a16:creationId xmlns:a16="http://schemas.microsoft.com/office/drawing/2014/main" id="{BA1A4393-6442-4D81-9A29-BFCA99FDC21B}"/>
              </a:ext>
            </a:extLst>
          </p:cNvPr>
          <p:cNvGrpSpPr/>
          <p:nvPr/>
        </p:nvGrpSpPr>
        <p:grpSpPr>
          <a:xfrm>
            <a:off x="8206703" y="2219333"/>
            <a:ext cx="144852" cy="231006"/>
            <a:chOff x="6786979" y="390431"/>
            <a:chExt cx="914400" cy="1458259"/>
          </a:xfrm>
        </p:grpSpPr>
        <p:pic>
          <p:nvPicPr>
            <p:cNvPr id="58" name="Grafika 57" descr="Kula ziemska z Europą">
              <a:extLst>
                <a:ext uri="{FF2B5EF4-FFF2-40B4-BE49-F238E27FC236}">
                  <a16:creationId xmlns:a16="http://schemas.microsoft.com/office/drawing/2014/main" id="{23E15D18-2C79-4B91-B9A9-2DDCE78CB93D}"/>
                </a:ext>
              </a:extLst>
            </p:cNvPr>
            <p:cNvPicPr>
              <a:picLocks noChangeAspect="1"/>
            </p:cNvPicPr>
            <p:nvPr/>
          </p:nvPicPr>
          <p:blipFill>
            <a:blip r:embed="rId30" cstate="print">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6786979" y="934290"/>
              <a:ext cx="914400" cy="914400"/>
            </a:xfrm>
            <a:prstGeom prst="rect">
              <a:avLst/>
            </a:prstGeom>
          </p:spPr>
        </p:pic>
        <p:pic>
          <p:nvPicPr>
            <p:cNvPr id="59" name="Grafika 58" descr="Znacznik">
              <a:extLst>
                <a:ext uri="{FF2B5EF4-FFF2-40B4-BE49-F238E27FC236}">
                  <a16:creationId xmlns:a16="http://schemas.microsoft.com/office/drawing/2014/main" id="{11118CB3-63A6-455A-A664-6299C944DB61}"/>
                </a:ext>
              </a:extLst>
            </p:cNvPr>
            <p:cNvPicPr>
              <a:picLocks noChangeAspect="1"/>
            </p:cNvPicPr>
            <p:nvPr/>
          </p:nvPicPr>
          <p:blipFill>
            <a:blip r:embed="rId32" cstate="print">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6786979" y="390431"/>
              <a:ext cx="914400" cy="914400"/>
            </a:xfrm>
            <a:prstGeom prst="rect">
              <a:avLst/>
            </a:prstGeom>
          </p:spPr>
        </p:pic>
      </p:grpSp>
      <p:grpSp>
        <p:nvGrpSpPr>
          <p:cNvPr id="60" name="Grupa 59">
            <a:extLst>
              <a:ext uri="{FF2B5EF4-FFF2-40B4-BE49-F238E27FC236}">
                <a16:creationId xmlns:a16="http://schemas.microsoft.com/office/drawing/2014/main" id="{838A839D-36F6-43ED-A6DB-436310D7D9C1}"/>
              </a:ext>
            </a:extLst>
          </p:cNvPr>
          <p:cNvGrpSpPr/>
          <p:nvPr/>
        </p:nvGrpSpPr>
        <p:grpSpPr>
          <a:xfrm>
            <a:off x="8165053" y="4799447"/>
            <a:ext cx="225074" cy="225074"/>
            <a:chOff x="6822489" y="763747"/>
            <a:chExt cx="914400" cy="914400"/>
          </a:xfrm>
          <a:solidFill>
            <a:srgbClr val="C70358"/>
          </a:solidFill>
        </p:grpSpPr>
        <p:pic>
          <p:nvPicPr>
            <p:cNvPr id="61" name="Grafika 60" descr="Komputer">
              <a:extLst>
                <a:ext uri="{FF2B5EF4-FFF2-40B4-BE49-F238E27FC236}">
                  <a16:creationId xmlns:a16="http://schemas.microsoft.com/office/drawing/2014/main" id="{D494E86D-4F91-40AC-A4DB-2F98D80DC515}"/>
                </a:ext>
              </a:extLst>
            </p:cNvPr>
            <p:cNvPicPr>
              <a:picLocks noChangeAspect="1"/>
            </p:cNvPicPr>
            <p:nvPr/>
          </p:nvPicPr>
          <p:blipFill>
            <a:blip r:embed="rId34" cstate="print">
              <a:extLst>
                <a:ext uri="{28A0092B-C50C-407E-A947-70E740481C1C}">
                  <a14:useLocalDpi xmlns:a14="http://schemas.microsoft.com/office/drawing/2010/main" val="0"/>
                </a:ext>
                <a:ext uri="{96DAC541-7B7A-43D3-8B79-37D633B846F1}">
                  <asvg:svgBlip xmlns:asvg="http://schemas.microsoft.com/office/drawing/2016/SVG/main" r:embed="rId35"/>
                </a:ext>
              </a:extLst>
            </a:blip>
            <a:stretch>
              <a:fillRect/>
            </a:stretch>
          </p:blipFill>
          <p:spPr>
            <a:xfrm>
              <a:off x="6822489" y="763747"/>
              <a:ext cx="914400" cy="914400"/>
            </a:xfrm>
            <a:prstGeom prst="rect">
              <a:avLst/>
            </a:prstGeom>
          </p:spPr>
        </p:pic>
        <p:pic>
          <p:nvPicPr>
            <p:cNvPr id="62" name="Grafika 61" descr="Sztabki złota">
              <a:extLst>
                <a:ext uri="{FF2B5EF4-FFF2-40B4-BE49-F238E27FC236}">
                  <a16:creationId xmlns:a16="http://schemas.microsoft.com/office/drawing/2014/main" id="{4BD89C3D-ADA7-4EDA-80D1-8819F4CDD181}"/>
                </a:ext>
              </a:extLst>
            </p:cNvPr>
            <p:cNvPicPr>
              <a:picLocks noChangeAspect="1"/>
            </p:cNvPicPr>
            <p:nvPr/>
          </p:nvPicPr>
          <p:blipFill>
            <a:blip r:embed="rId36" cstate="print">
              <a:extLst>
                <a:ext uri="{28A0092B-C50C-407E-A947-70E740481C1C}">
                  <a14:useLocalDpi xmlns:a14="http://schemas.microsoft.com/office/drawing/2010/main" val="0"/>
                </a:ext>
                <a:ext uri="{96DAC541-7B7A-43D3-8B79-37D633B846F1}">
                  <asvg:svgBlip xmlns:asvg="http://schemas.microsoft.com/office/drawing/2016/SVG/main" r:embed="rId37"/>
                </a:ext>
              </a:extLst>
            </a:blip>
            <a:stretch>
              <a:fillRect/>
            </a:stretch>
          </p:blipFill>
          <p:spPr>
            <a:xfrm>
              <a:off x="7038151" y="1155489"/>
              <a:ext cx="168140" cy="168140"/>
            </a:xfrm>
            <a:prstGeom prst="rect">
              <a:avLst/>
            </a:prstGeom>
          </p:spPr>
        </p:pic>
        <p:pic>
          <p:nvPicPr>
            <p:cNvPr id="63" name="Grafika 62" descr="Pieniądze">
              <a:extLst>
                <a:ext uri="{FF2B5EF4-FFF2-40B4-BE49-F238E27FC236}">
                  <a16:creationId xmlns:a16="http://schemas.microsoft.com/office/drawing/2014/main" id="{AF359DF9-8949-498B-95F4-24920DE697AC}"/>
                </a:ext>
              </a:extLst>
            </p:cNvPr>
            <p:cNvPicPr>
              <a:picLocks noChangeAspect="1"/>
            </p:cNvPicPr>
            <p:nvPr/>
          </p:nvPicPr>
          <p:blipFill>
            <a:blip r:embed="rId28" cstate="print">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7122221" y="993873"/>
              <a:ext cx="214590" cy="214590"/>
            </a:xfrm>
            <a:prstGeom prst="rect">
              <a:avLst/>
            </a:prstGeom>
          </p:spPr>
        </p:pic>
        <p:pic>
          <p:nvPicPr>
            <p:cNvPr id="64" name="Grafika 63" descr="Portfel">
              <a:extLst>
                <a:ext uri="{FF2B5EF4-FFF2-40B4-BE49-F238E27FC236}">
                  <a16:creationId xmlns:a16="http://schemas.microsoft.com/office/drawing/2014/main" id="{C07E0C18-C75C-4550-9485-AFBB7D9C917A}"/>
                </a:ext>
              </a:extLst>
            </p:cNvPr>
            <p:cNvPicPr>
              <a:picLocks noChangeAspect="1"/>
            </p:cNvPicPr>
            <p:nvPr/>
          </p:nvPicPr>
          <p:blipFill>
            <a:blip r:embed="rId38" cstate="print">
              <a:extLst>
                <a:ext uri="{28A0092B-C50C-407E-A947-70E740481C1C}">
                  <a14:useLocalDpi xmlns:a14="http://schemas.microsoft.com/office/drawing/2010/main" val="0"/>
                </a:ext>
                <a:ext uri="{96DAC541-7B7A-43D3-8B79-37D633B846F1}">
                  <asvg:svgBlip xmlns:asvg="http://schemas.microsoft.com/office/drawing/2016/SVG/main" r:embed="rId39"/>
                </a:ext>
              </a:extLst>
            </a:blip>
            <a:stretch>
              <a:fillRect/>
            </a:stretch>
          </p:blipFill>
          <p:spPr>
            <a:xfrm flipV="1">
              <a:off x="6889019" y="1012773"/>
              <a:ext cx="205364" cy="205364"/>
            </a:xfrm>
            <a:prstGeom prst="rect">
              <a:avLst/>
            </a:prstGeom>
          </p:spPr>
        </p:pic>
      </p:grpSp>
      <p:grpSp>
        <p:nvGrpSpPr>
          <p:cNvPr id="65" name="Grupa 64">
            <a:extLst>
              <a:ext uri="{FF2B5EF4-FFF2-40B4-BE49-F238E27FC236}">
                <a16:creationId xmlns:a16="http://schemas.microsoft.com/office/drawing/2014/main" id="{D8D89F38-7800-4B9D-8C09-C2F0FEC97952}"/>
              </a:ext>
            </a:extLst>
          </p:cNvPr>
          <p:cNvGrpSpPr/>
          <p:nvPr/>
        </p:nvGrpSpPr>
        <p:grpSpPr>
          <a:xfrm>
            <a:off x="8200453" y="5331960"/>
            <a:ext cx="196056" cy="196056"/>
            <a:chOff x="6751468" y="1000941"/>
            <a:chExt cx="914400" cy="914400"/>
          </a:xfrm>
        </p:grpSpPr>
        <p:pic>
          <p:nvPicPr>
            <p:cNvPr id="66" name="Grafika 65" descr="Koszula z długim rękawem">
              <a:extLst>
                <a:ext uri="{FF2B5EF4-FFF2-40B4-BE49-F238E27FC236}">
                  <a16:creationId xmlns:a16="http://schemas.microsoft.com/office/drawing/2014/main" id="{1758C673-E123-4310-889D-B4AF4445C9DE}"/>
                </a:ext>
              </a:extLst>
            </p:cNvPr>
            <p:cNvPicPr>
              <a:picLocks noChangeAspect="1"/>
            </p:cNvPicPr>
            <p:nvPr/>
          </p:nvPicPr>
          <p:blipFill>
            <a:blip r:embed="rId40" cstate="print">
              <a:extLst>
                <a:ext uri="{28A0092B-C50C-407E-A947-70E740481C1C}">
                  <a14:useLocalDpi xmlns:a14="http://schemas.microsoft.com/office/drawing/2010/main" val="0"/>
                </a:ext>
                <a:ext uri="{96DAC541-7B7A-43D3-8B79-37D633B846F1}">
                  <asvg:svgBlip xmlns:asvg="http://schemas.microsoft.com/office/drawing/2016/SVG/main" r:embed="rId41"/>
                </a:ext>
              </a:extLst>
            </a:blip>
            <a:stretch>
              <a:fillRect/>
            </a:stretch>
          </p:blipFill>
          <p:spPr>
            <a:xfrm>
              <a:off x="6751468" y="1000941"/>
              <a:ext cx="914400" cy="914400"/>
            </a:xfrm>
            <a:prstGeom prst="rect">
              <a:avLst/>
            </a:prstGeom>
          </p:spPr>
        </p:pic>
        <p:pic>
          <p:nvPicPr>
            <p:cNvPr id="67" name="Grafika 66" descr="Smartfon">
              <a:extLst>
                <a:ext uri="{FF2B5EF4-FFF2-40B4-BE49-F238E27FC236}">
                  <a16:creationId xmlns:a16="http://schemas.microsoft.com/office/drawing/2014/main" id="{D7EE85C0-BF20-4379-8584-997A4E70EC94}"/>
                </a:ext>
              </a:extLst>
            </p:cNvPr>
            <p:cNvPicPr>
              <a:picLocks noChangeAspect="1"/>
            </p:cNvPicPr>
            <p:nvPr/>
          </p:nvPicPr>
          <p:blipFill>
            <a:blip r:embed="rId42" cstate="print">
              <a:extLst>
                <a:ext uri="{28A0092B-C50C-407E-A947-70E740481C1C}">
                  <a14:useLocalDpi xmlns:a14="http://schemas.microsoft.com/office/drawing/2010/main" val="0"/>
                </a:ext>
                <a:ext uri="{96DAC541-7B7A-43D3-8B79-37D633B846F1}">
                  <asvg:svgBlip xmlns:asvg="http://schemas.microsoft.com/office/drawing/2016/SVG/main" r:embed="rId43"/>
                </a:ext>
              </a:extLst>
            </a:blip>
            <a:stretch>
              <a:fillRect/>
            </a:stretch>
          </p:blipFill>
          <p:spPr>
            <a:xfrm>
              <a:off x="6979600" y="1274094"/>
              <a:ext cx="458136" cy="458136"/>
            </a:xfrm>
            <a:prstGeom prst="rect">
              <a:avLst/>
            </a:prstGeom>
          </p:spPr>
        </p:pic>
      </p:grpSp>
      <p:grpSp>
        <p:nvGrpSpPr>
          <p:cNvPr id="68" name="Grupa 67">
            <a:extLst>
              <a:ext uri="{FF2B5EF4-FFF2-40B4-BE49-F238E27FC236}">
                <a16:creationId xmlns:a16="http://schemas.microsoft.com/office/drawing/2014/main" id="{5FFF4DA5-94CC-46D2-A2A2-1C95D994AF8F}"/>
              </a:ext>
            </a:extLst>
          </p:cNvPr>
          <p:cNvGrpSpPr/>
          <p:nvPr/>
        </p:nvGrpSpPr>
        <p:grpSpPr>
          <a:xfrm>
            <a:off x="8172578" y="2494671"/>
            <a:ext cx="479900" cy="204565"/>
            <a:chOff x="6098495" y="746053"/>
            <a:chExt cx="2145139" cy="914400"/>
          </a:xfrm>
        </p:grpSpPr>
        <p:pic>
          <p:nvPicPr>
            <p:cNvPr id="69" name="Grafika 68" descr="Tablica">
              <a:extLst>
                <a:ext uri="{FF2B5EF4-FFF2-40B4-BE49-F238E27FC236}">
                  <a16:creationId xmlns:a16="http://schemas.microsoft.com/office/drawing/2014/main" id="{923E988F-4093-4325-B057-B8C40655F878}"/>
                </a:ext>
              </a:extLst>
            </p:cNvPr>
            <p:cNvPicPr>
              <a:picLocks noChangeAspect="1"/>
            </p:cNvPicPr>
            <p:nvPr/>
          </p:nvPicPr>
          <p:blipFill>
            <a:blip r:embed="rId44" cstate="print">
              <a:extLst>
                <a:ext uri="{28A0092B-C50C-407E-A947-70E740481C1C}">
                  <a14:useLocalDpi xmlns:a14="http://schemas.microsoft.com/office/drawing/2010/main" val="0"/>
                </a:ext>
                <a:ext uri="{96DAC541-7B7A-43D3-8B79-37D633B846F1}">
                  <asvg:svgBlip xmlns:asvg="http://schemas.microsoft.com/office/drawing/2016/SVG/main" r:embed="rId45"/>
                </a:ext>
              </a:extLst>
            </a:blip>
            <a:stretch>
              <a:fillRect/>
            </a:stretch>
          </p:blipFill>
          <p:spPr>
            <a:xfrm>
              <a:off x="6098495" y="746053"/>
              <a:ext cx="914400" cy="914400"/>
            </a:xfrm>
            <a:prstGeom prst="rect">
              <a:avLst/>
            </a:prstGeom>
          </p:spPr>
        </p:pic>
        <p:pic>
          <p:nvPicPr>
            <p:cNvPr id="70" name="Grafika 69" descr="Komputer">
              <a:extLst>
                <a:ext uri="{FF2B5EF4-FFF2-40B4-BE49-F238E27FC236}">
                  <a16:creationId xmlns:a16="http://schemas.microsoft.com/office/drawing/2014/main" id="{3FF1D983-11C4-46D6-BF0D-0D9DC3954CEC}"/>
                </a:ext>
              </a:extLst>
            </p:cNvPr>
            <p:cNvPicPr>
              <a:picLocks noChangeAspect="1"/>
            </p:cNvPicPr>
            <p:nvPr/>
          </p:nvPicPr>
          <p:blipFill>
            <a:blip r:embed="rId34" cstate="print">
              <a:extLst>
                <a:ext uri="{28A0092B-C50C-407E-A947-70E740481C1C}">
                  <a14:useLocalDpi xmlns:a14="http://schemas.microsoft.com/office/drawing/2010/main" val="0"/>
                </a:ext>
                <a:ext uri="{96DAC541-7B7A-43D3-8B79-37D633B846F1}">
                  <asvg:svgBlip xmlns:asvg="http://schemas.microsoft.com/office/drawing/2016/SVG/main" r:embed="rId35"/>
                </a:ext>
              </a:extLst>
            </a:blip>
            <a:stretch>
              <a:fillRect/>
            </a:stretch>
          </p:blipFill>
          <p:spPr>
            <a:xfrm>
              <a:off x="7329234" y="746053"/>
              <a:ext cx="914400" cy="914400"/>
            </a:xfrm>
            <a:prstGeom prst="rect">
              <a:avLst/>
            </a:prstGeom>
          </p:spPr>
        </p:pic>
        <p:pic>
          <p:nvPicPr>
            <p:cNvPr id="71" name="Grafika 70" descr="Strzałka liniowa: prosta">
              <a:extLst>
                <a:ext uri="{FF2B5EF4-FFF2-40B4-BE49-F238E27FC236}">
                  <a16:creationId xmlns:a16="http://schemas.microsoft.com/office/drawing/2014/main" id="{3BE496BB-7770-4C05-B0A6-28DEA66E2544}"/>
                </a:ext>
              </a:extLst>
            </p:cNvPr>
            <p:cNvPicPr>
              <a:picLocks noChangeAspect="1"/>
            </p:cNvPicPr>
            <p:nvPr/>
          </p:nvPicPr>
          <p:blipFill>
            <a:blip r:embed="rId46" cstate="print">
              <a:extLst>
                <a:ext uri="{28A0092B-C50C-407E-A947-70E740481C1C}">
                  <a14:useLocalDpi xmlns:a14="http://schemas.microsoft.com/office/drawing/2010/main" val="0"/>
                </a:ext>
                <a:ext uri="{96DAC541-7B7A-43D3-8B79-37D633B846F1}">
                  <asvg:svgBlip xmlns:asvg="http://schemas.microsoft.com/office/drawing/2016/SVG/main" r:embed="rId47"/>
                </a:ext>
              </a:extLst>
            </a:blip>
            <a:stretch>
              <a:fillRect/>
            </a:stretch>
          </p:blipFill>
          <p:spPr>
            <a:xfrm rot="10800000">
              <a:off x="6979840" y="1028556"/>
              <a:ext cx="349394" cy="349394"/>
            </a:xfrm>
            <a:prstGeom prst="rect">
              <a:avLst/>
            </a:prstGeom>
          </p:spPr>
        </p:pic>
      </p:grpSp>
      <p:grpSp>
        <p:nvGrpSpPr>
          <p:cNvPr id="72" name="Grupa 71">
            <a:extLst>
              <a:ext uri="{FF2B5EF4-FFF2-40B4-BE49-F238E27FC236}">
                <a16:creationId xmlns:a16="http://schemas.microsoft.com/office/drawing/2014/main" id="{69664048-3897-45B6-8F7C-672FA53B2FD9}"/>
              </a:ext>
            </a:extLst>
          </p:cNvPr>
          <p:cNvGrpSpPr/>
          <p:nvPr/>
        </p:nvGrpSpPr>
        <p:grpSpPr>
          <a:xfrm>
            <a:off x="8176395" y="3003574"/>
            <a:ext cx="208161" cy="208161"/>
            <a:chOff x="6840245" y="746053"/>
            <a:chExt cx="914400" cy="914400"/>
          </a:xfrm>
        </p:grpSpPr>
        <p:pic>
          <p:nvPicPr>
            <p:cNvPr id="73" name="Grafika 72" descr="Laptop">
              <a:extLst>
                <a:ext uri="{FF2B5EF4-FFF2-40B4-BE49-F238E27FC236}">
                  <a16:creationId xmlns:a16="http://schemas.microsoft.com/office/drawing/2014/main" id="{2FA5EE60-3515-4B34-B422-51F4FB3672BC}"/>
                </a:ext>
              </a:extLst>
            </p:cNvPr>
            <p:cNvPicPr>
              <a:picLocks noChangeAspect="1"/>
            </p:cNvPicPr>
            <p:nvPr/>
          </p:nvPicPr>
          <p:blipFill>
            <a:blip r:embed="rId48" cstate="print">
              <a:extLst>
                <a:ext uri="{28A0092B-C50C-407E-A947-70E740481C1C}">
                  <a14:useLocalDpi xmlns:a14="http://schemas.microsoft.com/office/drawing/2010/main" val="0"/>
                </a:ext>
                <a:ext uri="{96DAC541-7B7A-43D3-8B79-37D633B846F1}">
                  <asvg:svgBlip xmlns:asvg="http://schemas.microsoft.com/office/drawing/2016/SVG/main" r:embed="rId49"/>
                </a:ext>
              </a:extLst>
            </a:blip>
            <a:stretch>
              <a:fillRect/>
            </a:stretch>
          </p:blipFill>
          <p:spPr>
            <a:xfrm>
              <a:off x="6840245" y="746053"/>
              <a:ext cx="914400" cy="914400"/>
            </a:xfrm>
            <a:prstGeom prst="rect">
              <a:avLst/>
            </a:prstGeom>
          </p:spPr>
        </p:pic>
        <p:pic>
          <p:nvPicPr>
            <p:cNvPr id="74" name="Grafika 73" descr="Centrala telefoniczna">
              <a:extLst>
                <a:ext uri="{FF2B5EF4-FFF2-40B4-BE49-F238E27FC236}">
                  <a16:creationId xmlns:a16="http://schemas.microsoft.com/office/drawing/2014/main" id="{2C0E04B2-8F9E-44A8-A16E-7EEC0A538A6C}"/>
                </a:ext>
              </a:extLst>
            </p:cNvPr>
            <p:cNvPicPr>
              <a:picLocks noChangeAspect="1"/>
            </p:cNvPicPr>
            <p:nvPr/>
          </p:nvPicPr>
          <p:blipFill>
            <a:blip r:embed="rId50" cstate="print">
              <a:extLst>
                <a:ext uri="{28A0092B-C50C-407E-A947-70E740481C1C}">
                  <a14:useLocalDpi xmlns:a14="http://schemas.microsoft.com/office/drawing/2010/main" val="0"/>
                </a:ext>
                <a:ext uri="{96DAC541-7B7A-43D3-8B79-37D633B846F1}">
                  <asvg:svgBlip xmlns:asvg="http://schemas.microsoft.com/office/drawing/2016/SVG/main" r:embed="rId51"/>
                </a:ext>
              </a:extLst>
            </a:blip>
            <a:stretch>
              <a:fillRect/>
            </a:stretch>
          </p:blipFill>
          <p:spPr>
            <a:xfrm>
              <a:off x="7084792" y="949653"/>
              <a:ext cx="425306" cy="425306"/>
            </a:xfrm>
            <a:prstGeom prst="rect">
              <a:avLst/>
            </a:prstGeom>
          </p:spPr>
        </p:pic>
      </p:grpSp>
      <p:grpSp>
        <p:nvGrpSpPr>
          <p:cNvPr id="75" name="Grupa 74">
            <a:extLst>
              <a:ext uri="{FF2B5EF4-FFF2-40B4-BE49-F238E27FC236}">
                <a16:creationId xmlns:a16="http://schemas.microsoft.com/office/drawing/2014/main" id="{CA87A6C1-FA14-4679-B30B-278C672A6262}"/>
              </a:ext>
            </a:extLst>
          </p:cNvPr>
          <p:cNvGrpSpPr/>
          <p:nvPr/>
        </p:nvGrpSpPr>
        <p:grpSpPr>
          <a:xfrm>
            <a:off x="8170976" y="3757525"/>
            <a:ext cx="241347" cy="241347"/>
            <a:chOff x="6627181" y="965883"/>
            <a:chExt cx="914400" cy="914400"/>
          </a:xfrm>
          <a:solidFill>
            <a:srgbClr val="C70358"/>
          </a:solidFill>
        </p:grpSpPr>
        <p:pic>
          <p:nvPicPr>
            <p:cNvPr id="76" name="Grafika 75" descr="Komputer">
              <a:extLst>
                <a:ext uri="{FF2B5EF4-FFF2-40B4-BE49-F238E27FC236}">
                  <a16:creationId xmlns:a16="http://schemas.microsoft.com/office/drawing/2014/main" id="{A754FA5B-6040-4E3E-A0A9-E5280561943B}"/>
                </a:ext>
              </a:extLst>
            </p:cNvPr>
            <p:cNvPicPr>
              <a:picLocks noChangeAspect="1"/>
            </p:cNvPicPr>
            <p:nvPr/>
          </p:nvPicPr>
          <p:blipFill>
            <a:blip r:embed="rId34" cstate="print">
              <a:extLst>
                <a:ext uri="{28A0092B-C50C-407E-A947-70E740481C1C}">
                  <a14:useLocalDpi xmlns:a14="http://schemas.microsoft.com/office/drawing/2010/main" val="0"/>
                </a:ext>
                <a:ext uri="{96DAC541-7B7A-43D3-8B79-37D633B846F1}">
                  <asvg:svgBlip xmlns:asvg="http://schemas.microsoft.com/office/drawing/2016/SVG/main" r:embed="rId35"/>
                </a:ext>
              </a:extLst>
            </a:blip>
            <a:stretch>
              <a:fillRect/>
            </a:stretch>
          </p:blipFill>
          <p:spPr>
            <a:xfrm>
              <a:off x="6627181" y="965883"/>
              <a:ext cx="914400" cy="914400"/>
            </a:xfrm>
            <a:prstGeom prst="rect">
              <a:avLst/>
            </a:prstGeom>
          </p:spPr>
        </p:pic>
        <p:pic>
          <p:nvPicPr>
            <p:cNvPr id="77" name="Grafika 76" descr="Czat">
              <a:extLst>
                <a:ext uri="{FF2B5EF4-FFF2-40B4-BE49-F238E27FC236}">
                  <a16:creationId xmlns:a16="http://schemas.microsoft.com/office/drawing/2014/main" id="{D83A624B-06DE-4525-92D3-63819258BD3A}"/>
                </a:ext>
              </a:extLst>
            </p:cNvPr>
            <p:cNvPicPr>
              <a:picLocks noChangeAspect="1"/>
            </p:cNvPicPr>
            <p:nvPr/>
          </p:nvPicPr>
          <p:blipFill>
            <a:blip r:embed="rId52" cstate="print">
              <a:extLst>
                <a:ext uri="{28A0092B-C50C-407E-A947-70E740481C1C}">
                  <a14:useLocalDpi xmlns:a14="http://schemas.microsoft.com/office/drawing/2010/main" val="0"/>
                </a:ext>
                <a:ext uri="{96DAC541-7B7A-43D3-8B79-37D633B846F1}">
                  <asvg:svgBlip xmlns:asvg="http://schemas.microsoft.com/office/drawing/2016/SVG/main" r:embed="rId53"/>
                </a:ext>
              </a:extLst>
            </a:blip>
            <a:stretch>
              <a:fillRect/>
            </a:stretch>
          </p:blipFill>
          <p:spPr>
            <a:xfrm>
              <a:off x="6727433" y="1191469"/>
              <a:ext cx="356948" cy="356948"/>
            </a:xfrm>
            <a:prstGeom prst="rect">
              <a:avLst/>
            </a:prstGeom>
          </p:spPr>
        </p:pic>
      </p:grpSp>
      <p:grpSp>
        <p:nvGrpSpPr>
          <p:cNvPr id="78" name="Grupa 77">
            <a:extLst>
              <a:ext uri="{FF2B5EF4-FFF2-40B4-BE49-F238E27FC236}">
                <a16:creationId xmlns:a16="http://schemas.microsoft.com/office/drawing/2014/main" id="{C0F15DE0-336C-404E-A289-B0798C5D8C44}"/>
              </a:ext>
            </a:extLst>
          </p:cNvPr>
          <p:cNvGrpSpPr/>
          <p:nvPr/>
        </p:nvGrpSpPr>
        <p:grpSpPr>
          <a:xfrm>
            <a:off x="8172646" y="3492243"/>
            <a:ext cx="251670" cy="243549"/>
            <a:chOff x="6181457" y="450795"/>
            <a:chExt cx="1249992" cy="1209658"/>
          </a:xfrm>
          <a:solidFill>
            <a:srgbClr val="C70358"/>
          </a:solidFill>
        </p:grpSpPr>
        <p:pic>
          <p:nvPicPr>
            <p:cNvPr id="79" name="Grafika 78" descr="Smartfon">
              <a:extLst>
                <a:ext uri="{FF2B5EF4-FFF2-40B4-BE49-F238E27FC236}">
                  <a16:creationId xmlns:a16="http://schemas.microsoft.com/office/drawing/2014/main" id="{18F1DDA4-BE83-4DEE-9A6E-0DDD7EFD59C8}"/>
                </a:ext>
              </a:extLst>
            </p:cNvPr>
            <p:cNvPicPr>
              <a:picLocks noChangeAspect="1"/>
            </p:cNvPicPr>
            <p:nvPr/>
          </p:nvPicPr>
          <p:blipFill>
            <a:blip r:embed="rId26" cstate="print">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6517049" y="746053"/>
              <a:ext cx="914400" cy="914400"/>
            </a:xfrm>
            <a:prstGeom prst="rect">
              <a:avLst/>
            </a:prstGeom>
          </p:spPr>
        </p:pic>
        <p:pic>
          <p:nvPicPr>
            <p:cNvPr id="80" name="Grafika 79" descr="Pieniądze">
              <a:extLst>
                <a:ext uri="{FF2B5EF4-FFF2-40B4-BE49-F238E27FC236}">
                  <a16:creationId xmlns:a16="http://schemas.microsoft.com/office/drawing/2014/main" id="{EDD43EF7-6D9E-47E0-82FA-718CC8FF7434}"/>
                </a:ext>
              </a:extLst>
            </p:cNvPr>
            <p:cNvPicPr>
              <a:picLocks noChangeAspect="1"/>
            </p:cNvPicPr>
            <p:nvPr/>
          </p:nvPicPr>
          <p:blipFill>
            <a:blip r:embed="rId28" cstate="print">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6792516" y="1118571"/>
              <a:ext cx="363465" cy="363465"/>
            </a:xfrm>
            <a:prstGeom prst="rect">
              <a:avLst/>
            </a:prstGeom>
          </p:spPr>
        </p:pic>
        <p:pic>
          <p:nvPicPr>
            <p:cNvPr id="81" name="Grafika 80" descr="Monitor">
              <a:extLst>
                <a:ext uri="{FF2B5EF4-FFF2-40B4-BE49-F238E27FC236}">
                  <a16:creationId xmlns:a16="http://schemas.microsoft.com/office/drawing/2014/main" id="{D543E9AB-63FB-4BBF-89D3-537C0BAD1D2D}"/>
                </a:ext>
              </a:extLst>
            </p:cNvPr>
            <p:cNvPicPr>
              <a:picLocks noChangeAspect="1"/>
            </p:cNvPicPr>
            <p:nvPr/>
          </p:nvPicPr>
          <p:blipFill>
            <a:blip r:embed="rId54" cstate="print">
              <a:extLst>
                <a:ext uri="{28A0092B-C50C-407E-A947-70E740481C1C}">
                  <a14:useLocalDpi xmlns:a14="http://schemas.microsoft.com/office/drawing/2010/main" val="0"/>
                </a:ext>
                <a:ext uri="{96DAC541-7B7A-43D3-8B79-37D633B846F1}">
                  <asvg:svgBlip xmlns:asvg="http://schemas.microsoft.com/office/drawing/2016/SVG/main" r:embed="rId55"/>
                </a:ext>
              </a:extLst>
            </a:blip>
            <a:stretch>
              <a:fillRect/>
            </a:stretch>
          </p:blipFill>
          <p:spPr>
            <a:xfrm>
              <a:off x="6181457" y="450795"/>
              <a:ext cx="914400" cy="914400"/>
            </a:xfrm>
            <a:prstGeom prst="rect">
              <a:avLst/>
            </a:prstGeom>
          </p:spPr>
        </p:pic>
        <p:pic>
          <p:nvPicPr>
            <p:cNvPr id="82" name="Grafika 81" descr="Kontroler do gry">
              <a:extLst>
                <a:ext uri="{FF2B5EF4-FFF2-40B4-BE49-F238E27FC236}">
                  <a16:creationId xmlns:a16="http://schemas.microsoft.com/office/drawing/2014/main" id="{BB95A70C-F563-4297-9D18-5926D8DDCF98}"/>
                </a:ext>
              </a:extLst>
            </p:cNvPr>
            <p:cNvPicPr>
              <a:picLocks noChangeAspect="1"/>
            </p:cNvPicPr>
            <p:nvPr/>
          </p:nvPicPr>
          <p:blipFill>
            <a:blip r:embed="rId56" cstate="print">
              <a:extLst>
                <a:ext uri="{28A0092B-C50C-407E-A947-70E740481C1C}">
                  <a14:useLocalDpi xmlns:a14="http://schemas.microsoft.com/office/drawing/2010/main" val="0"/>
                </a:ext>
                <a:ext uri="{96DAC541-7B7A-43D3-8B79-37D633B846F1}">
                  <asvg:svgBlip xmlns:asvg="http://schemas.microsoft.com/office/drawing/2016/SVG/main" r:embed="rId57"/>
                </a:ext>
              </a:extLst>
            </a:blip>
            <a:stretch>
              <a:fillRect/>
            </a:stretch>
          </p:blipFill>
          <p:spPr>
            <a:xfrm>
              <a:off x="6329168" y="580207"/>
              <a:ext cx="523473" cy="523473"/>
            </a:xfrm>
            <a:prstGeom prst="rect">
              <a:avLst/>
            </a:prstGeom>
          </p:spPr>
        </p:pic>
      </p:grpSp>
      <p:grpSp>
        <p:nvGrpSpPr>
          <p:cNvPr id="83" name="Grupa 82">
            <a:extLst>
              <a:ext uri="{FF2B5EF4-FFF2-40B4-BE49-F238E27FC236}">
                <a16:creationId xmlns:a16="http://schemas.microsoft.com/office/drawing/2014/main" id="{3D3CAA96-BBB4-41DF-ACEE-DAAD845C9968}"/>
              </a:ext>
            </a:extLst>
          </p:cNvPr>
          <p:cNvGrpSpPr/>
          <p:nvPr/>
        </p:nvGrpSpPr>
        <p:grpSpPr>
          <a:xfrm>
            <a:off x="8163730" y="4521516"/>
            <a:ext cx="611835" cy="237444"/>
            <a:chOff x="5962225" y="719882"/>
            <a:chExt cx="2356182" cy="914400"/>
          </a:xfrm>
        </p:grpSpPr>
        <p:pic>
          <p:nvPicPr>
            <p:cNvPr id="84" name="Grafika 83" descr="Sąd">
              <a:extLst>
                <a:ext uri="{FF2B5EF4-FFF2-40B4-BE49-F238E27FC236}">
                  <a16:creationId xmlns:a16="http://schemas.microsoft.com/office/drawing/2014/main" id="{02CC4057-AFB0-4EF0-BB31-F870CF7A1FF3}"/>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962225" y="719882"/>
              <a:ext cx="914400" cy="914400"/>
            </a:xfrm>
            <a:prstGeom prst="rect">
              <a:avLst/>
            </a:prstGeom>
          </p:spPr>
        </p:pic>
        <p:grpSp>
          <p:nvGrpSpPr>
            <p:cNvPr id="85" name="Grupa 84">
              <a:extLst>
                <a:ext uri="{FF2B5EF4-FFF2-40B4-BE49-F238E27FC236}">
                  <a16:creationId xmlns:a16="http://schemas.microsoft.com/office/drawing/2014/main" id="{F852F453-FDC8-48BC-9277-291EA5756BA2}"/>
                </a:ext>
              </a:extLst>
            </p:cNvPr>
            <p:cNvGrpSpPr/>
            <p:nvPr/>
          </p:nvGrpSpPr>
          <p:grpSpPr>
            <a:xfrm>
              <a:off x="7488482" y="760244"/>
              <a:ext cx="829925" cy="874038"/>
              <a:chOff x="7879100" y="1298921"/>
              <a:chExt cx="829925" cy="874038"/>
            </a:xfrm>
            <a:solidFill>
              <a:srgbClr val="C70358"/>
            </a:solidFill>
          </p:grpSpPr>
          <p:pic>
            <p:nvPicPr>
              <p:cNvPr id="87" name="Grafika 86" descr="Sklep">
                <a:extLst>
                  <a:ext uri="{FF2B5EF4-FFF2-40B4-BE49-F238E27FC236}">
                    <a16:creationId xmlns:a16="http://schemas.microsoft.com/office/drawing/2014/main" id="{1AC6D411-C178-4F3C-83F1-1C592D8B1539}"/>
                  </a:ext>
                </a:extLst>
              </p:cNvPr>
              <p:cNvPicPr>
                <a:picLocks noChangeAspect="1"/>
              </p:cNvPicPr>
              <p:nvPr/>
            </p:nvPicPr>
            <p:blipFill>
              <a:blip r:embed="rId58" cstate="print">
                <a:extLst>
                  <a:ext uri="{28A0092B-C50C-407E-A947-70E740481C1C}">
                    <a14:useLocalDpi xmlns:a14="http://schemas.microsoft.com/office/drawing/2010/main" val="0"/>
                  </a:ext>
                  <a:ext uri="{96DAC541-7B7A-43D3-8B79-37D633B846F1}">
                    <asvg:svgBlip xmlns:asvg="http://schemas.microsoft.com/office/drawing/2016/SVG/main" r:embed="rId59"/>
                  </a:ext>
                </a:extLst>
              </a:blip>
              <a:stretch>
                <a:fillRect/>
              </a:stretch>
            </p:blipFill>
            <p:spPr>
              <a:xfrm>
                <a:off x="8293883" y="1345934"/>
                <a:ext cx="387766" cy="387766"/>
              </a:xfrm>
              <a:prstGeom prst="rect">
                <a:avLst/>
              </a:prstGeom>
            </p:spPr>
          </p:pic>
          <p:pic>
            <p:nvPicPr>
              <p:cNvPr id="88" name="Grafika 87" descr="Smartfon">
                <a:extLst>
                  <a:ext uri="{FF2B5EF4-FFF2-40B4-BE49-F238E27FC236}">
                    <a16:creationId xmlns:a16="http://schemas.microsoft.com/office/drawing/2014/main" id="{D092C6F2-4737-47F4-AE52-A5AB9350FA71}"/>
                  </a:ext>
                </a:extLst>
              </p:cNvPr>
              <p:cNvPicPr>
                <a:picLocks noChangeAspect="1"/>
              </p:cNvPicPr>
              <p:nvPr/>
            </p:nvPicPr>
            <p:blipFill>
              <a:blip r:embed="rId26" cstate="print">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7879100" y="1728090"/>
                <a:ext cx="390250" cy="390250"/>
              </a:xfrm>
              <a:prstGeom prst="rect">
                <a:avLst/>
              </a:prstGeom>
            </p:spPr>
          </p:pic>
          <p:pic>
            <p:nvPicPr>
              <p:cNvPr id="89" name="Grafika 88" descr="Koszyk na zakupy">
                <a:extLst>
                  <a:ext uri="{FF2B5EF4-FFF2-40B4-BE49-F238E27FC236}">
                    <a16:creationId xmlns:a16="http://schemas.microsoft.com/office/drawing/2014/main" id="{D701A212-F6B7-4F47-8B26-C45EE8753C7B}"/>
                  </a:ext>
                </a:extLst>
              </p:cNvPr>
              <p:cNvPicPr>
                <a:picLocks noChangeAspect="1"/>
              </p:cNvPicPr>
              <p:nvPr/>
            </p:nvPicPr>
            <p:blipFill>
              <a:blip r:embed="rId60" cstate="print">
                <a:extLst>
                  <a:ext uri="{28A0092B-C50C-407E-A947-70E740481C1C}">
                    <a14:useLocalDpi xmlns:a14="http://schemas.microsoft.com/office/drawing/2010/main" val="0"/>
                  </a:ext>
                  <a:ext uri="{96DAC541-7B7A-43D3-8B79-37D633B846F1}">
                    <asvg:svgBlip xmlns:asvg="http://schemas.microsoft.com/office/drawing/2016/SVG/main" r:embed="rId61"/>
                  </a:ext>
                </a:extLst>
              </a:blip>
              <a:stretch>
                <a:fillRect/>
              </a:stretch>
            </p:blipFill>
            <p:spPr>
              <a:xfrm>
                <a:off x="8269350" y="1733284"/>
                <a:ext cx="439675" cy="439675"/>
              </a:xfrm>
              <a:prstGeom prst="rect">
                <a:avLst/>
              </a:prstGeom>
            </p:spPr>
          </p:pic>
          <p:pic>
            <p:nvPicPr>
              <p:cNvPr id="90" name="Grafika 89" descr="Kawa">
                <a:extLst>
                  <a:ext uri="{FF2B5EF4-FFF2-40B4-BE49-F238E27FC236}">
                    <a16:creationId xmlns:a16="http://schemas.microsoft.com/office/drawing/2014/main" id="{45887F7F-096D-4FF4-A959-DB05C243A7A0}"/>
                  </a:ext>
                </a:extLst>
              </p:cNvPr>
              <p:cNvPicPr>
                <a:picLocks noChangeAspect="1"/>
              </p:cNvPicPr>
              <p:nvPr/>
            </p:nvPicPr>
            <p:blipFill>
              <a:blip r:embed="rId62" cstate="print">
                <a:extLst>
                  <a:ext uri="{28A0092B-C50C-407E-A947-70E740481C1C}">
                    <a14:useLocalDpi xmlns:a14="http://schemas.microsoft.com/office/drawing/2010/main" val="0"/>
                  </a:ext>
                  <a:ext uri="{96DAC541-7B7A-43D3-8B79-37D633B846F1}">
                    <asvg:svgBlip xmlns:asvg="http://schemas.microsoft.com/office/drawing/2016/SVG/main" r:embed="rId63"/>
                  </a:ext>
                </a:extLst>
              </a:blip>
              <a:stretch>
                <a:fillRect/>
              </a:stretch>
            </p:blipFill>
            <p:spPr>
              <a:xfrm>
                <a:off x="7908631" y="1298921"/>
                <a:ext cx="389980" cy="389980"/>
              </a:xfrm>
              <a:prstGeom prst="rect">
                <a:avLst/>
              </a:prstGeom>
            </p:spPr>
          </p:pic>
        </p:grpSp>
        <p:pic>
          <p:nvPicPr>
            <p:cNvPr id="86" name="Grafika 85" descr="Strzałka liniowa: prosta">
              <a:extLst>
                <a:ext uri="{FF2B5EF4-FFF2-40B4-BE49-F238E27FC236}">
                  <a16:creationId xmlns:a16="http://schemas.microsoft.com/office/drawing/2014/main" id="{402B6442-DEFB-4656-9C22-C9969F28BC79}"/>
                </a:ext>
              </a:extLst>
            </p:cNvPr>
            <p:cNvPicPr>
              <a:picLocks noChangeAspect="1"/>
            </p:cNvPicPr>
            <p:nvPr/>
          </p:nvPicPr>
          <p:blipFill>
            <a:blip r:embed="rId46" cstate="print">
              <a:extLst>
                <a:ext uri="{28A0092B-C50C-407E-A947-70E740481C1C}">
                  <a14:useLocalDpi xmlns:a14="http://schemas.microsoft.com/office/drawing/2010/main" val="0"/>
                </a:ext>
                <a:ext uri="{96DAC541-7B7A-43D3-8B79-37D633B846F1}">
                  <asvg:svgBlip xmlns:asvg="http://schemas.microsoft.com/office/drawing/2016/SVG/main" r:embed="rId47"/>
                </a:ext>
              </a:extLst>
            </a:blip>
            <a:stretch>
              <a:fillRect/>
            </a:stretch>
          </p:blipFill>
          <p:spPr>
            <a:xfrm rot="10800000">
              <a:off x="6818896" y="869552"/>
              <a:ext cx="616998" cy="616998"/>
            </a:xfrm>
            <a:prstGeom prst="rect">
              <a:avLst/>
            </a:prstGeom>
          </p:spPr>
        </p:pic>
      </p:grpSp>
    </p:spTree>
    <p:extLst>
      <p:ext uri="{BB962C8B-B14F-4D97-AF65-F5344CB8AC3E}">
        <p14:creationId xmlns:p14="http://schemas.microsoft.com/office/powerpoint/2010/main" val="234466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5</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1356164843"/>
              </p:ext>
            </p:extLst>
          </p:nvPr>
        </p:nvGraphicFramePr>
        <p:xfrm>
          <a:off x="566737" y="2107410"/>
          <a:ext cx="7763541" cy="4320019"/>
        </p:xfrm>
        <a:graphic>
          <a:graphicData uri="http://schemas.openxmlformats.org/drawingml/2006/chart">
            <c:chart xmlns:c="http://schemas.openxmlformats.org/drawingml/2006/chart" xmlns:r="http://schemas.openxmlformats.org/officeDocument/2006/relationships" r:id="rId3"/>
          </a:graphicData>
        </a:graphic>
      </p:graphicFrame>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jutro</a:t>
            </a:r>
            <a:endParaRPr lang="en-GB" altLang="pl-PL" b="0" dirty="0"/>
          </a:p>
        </p:txBody>
      </p:sp>
      <p:grpSp>
        <p:nvGrpSpPr>
          <p:cNvPr id="20" name="Grupa 19">
            <a:extLst>
              <a:ext uri="{FF2B5EF4-FFF2-40B4-BE49-F238E27FC236}">
                <a16:creationId xmlns:a16="http://schemas.microsoft.com/office/drawing/2014/main" id="{039321D5-BA42-41D4-999C-5BE087838BFD}"/>
              </a:ext>
            </a:extLst>
          </p:cNvPr>
          <p:cNvGrpSpPr/>
          <p:nvPr/>
        </p:nvGrpSpPr>
        <p:grpSpPr>
          <a:xfrm>
            <a:off x="130273" y="6271798"/>
            <a:ext cx="872930" cy="548773"/>
            <a:chOff x="1039634" y="4808940"/>
            <a:chExt cx="2199331" cy="1382624"/>
          </a:xfrm>
        </p:grpSpPr>
        <p:pic>
          <p:nvPicPr>
            <p:cNvPr id="21" name="Grafika 20" descr="Stoper">
              <a:extLst>
                <a:ext uri="{FF2B5EF4-FFF2-40B4-BE49-F238E27FC236}">
                  <a16:creationId xmlns:a16="http://schemas.microsoft.com/office/drawing/2014/main" id="{639398DD-2F91-4F64-BF58-82A198660A8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37917" y="4856681"/>
              <a:ext cx="395838" cy="395838"/>
            </a:xfrm>
            <a:prstGeom prst="rect">
              <a:avLst/>
            </a:prstGeom>
          </p:spPr>
        </p:pic>
        <p:pic>
          <p:nvPicPr>
            <p:cNvPr id="22" name="Grafika 21" descr="Budzik">
              <a:extLst>
                <a:ext uri="{FF2B5EF4-FFF2-40B4-BE49-F238E27FC236}">
                  <a16:creationId xmlns:a16="http://schemas.microsoft.com/office/drawing/2014/main" id="{50353039-AD75-4B4E-96AD-C7EE11700335}"/>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6290" y="4856681"/>
              <a:ext cx="395838" cy="395838"/>
            </a:xfrm>
            <a:prstGeom prst="rect">
              <a:avLst/>
            </a:prstGeom>
          </p:spPr>
        </p:pic>
        <p:pic>
          <p:nvPicPr>
            <p:cNvPr id="23" name="Grafika 22" descr="Pomoc">
              <a:extLst>
                <a:ext uri="{FF2B5EF4-FFF2-40B4-BE49-F238E27FC236}">
                  <a16:creationId xmlns:a16="http://schemas.microsoft.com/office/drawing/2014/main" id="{F15040C6-A19B-4E2A-86C5-548D61115F2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37917" y="5771357"/>
              <a:ext cx="395838" cy="395838"/>
            </a:xfrm>
            <a:prstGeom prst="rect">
              <a:avLst/>
            </a:prstGeom>
          </p:spPr>
        </p:pic>
        <p:pic>
          <p:nvPicPr>
            <p:cNvPr id="24" name="Grafika 23" descr="Zegar">
              <a:extLst>
                <a:ext uri="{FF2B5EF4-FFF2-40B4-BE49-F238E27FC236}">
                  <a16:creationId xmlns:a16="http://schemas.microsoft.com/office/drawing/2014/main" id="{FEB4F12C-DCAF-4042-B87E-28E4C8A48EB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252317" y="5771357"/>
              <a:ext cx="395838" cy="395838"/>
            </a:xfrm>
            <a:prstGeom prst="rect">
              <a:avLst/>
            </a:prstGeom>
          </p:spPr>
        </p:pic>
        <p:pic>
          <p:nvPicPr>
            <p:cNvPr id="25" name="Grafika 24" descr="Stoper">
              <a:extLst>
                <a:ext uri="{FF2B5EF4-FFF2-40B4-BE49-F238E27FC236}">
                  <a16:creationId xmlns:a16="http://schemas.microsoft.com/office/drawing/2014/main" id="{99B29E38-FDBA-44C6-B1A4-7348A845A5D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510982">
              <a:off x="2531794" y="5510732"/>
              <a:ext cx="395838" cy="395838"/>
            </a:xfrm>
            <a:prstGeom prst="rect">
              <a:avLst/>
            </a:prstGeom>
          </p:spPr>
        </p:pic>
        <p:pic>
          <p:nvPicPr>
            <p:cNvPr id="26" name="Grafika 25" descr="Budzik">
              <a:extLst>
                <a:ext uri="{FF2B5EF4-FFF2-40B4-BE49-F238E27FC236}">
                  <a16:creationId xmlns:a16="http://schemas.microsoft.com/office/drawing/2014/main" id="{BCAA355A-36FD-4137-A813-9FBD116B1D0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510982">
              <a:off x="2843127" y="5267490"/>
              <a:ext cx="395838" cy="395838"/>
            </a:xfrm>
            <a:prstGeom prst="rect">
              <a:avLst/>
            </a:prstGeom>
          </p:spPr>
        </p:pic>
        <p:pic>
          <p:nvPicPr>
            <p:cNvPr id="27" name="Grafika 26" descr="Pomoc">
              <a:extLst>
                <a:ext uri="{FF2B5EF4-FFF2-40B4-BE49-F238E27FC236}">
                  <a16:creationId xmlns:a16="http://schemas.microsoft.com/office/drawing/2014/main" id="{E57B4F7B-7401-47AA-9379-B8C513974DF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177131" y="5420084"/>
              <a:ext cx="395838" cy="395838"/>
            </a:xfrm>
            <a:prstGeom prst="rect">
              <a:avLst/>
            </a:prstGeom>
          </p:spPr>
        </p:pic>
        <p:pic>
          <p:nvPicPr>
            <p:cNvPr id="28" name="Grafika 27" descr="Zegar">
              <a:extLst>
                <a:ext uri="{FF2B5EF4-FFF2-40B4-BE49-F238E27FC236}">
                  <a16:creationId xmlns:a16="http://schemas.microsoft.com/office/drawing/2014/main" id="{18EF4258-33F7-446E-9543-0861CBA82D22}"/>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1066639" y="5132392"/>
              <a:ext cx="395838" cy="395838"/>
            </a:xfrm>
            <a:prstGeom prst="rect">
              <a:avLst/>
            </a:prstGeom>
          </p:spPr>
        </p:pic>
        <p:pic>
          <p:nvPicPr>
            <p:cNvPr id="34" name="Grafika 33" descr="Stoper">
              <a:extLst>
                <a:ext uri="{FF2B5EF4-FFF2-40B4-BE49-F238E27FC236}">
                  <a16:creationId xmlns:a16="http://schemas.microsoft.com/office/drawing/2014/main" id="{F4A76265-FC58-47BC-9EA8-AC1EA25C378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8151319">
              <a:off x="1039634" y="5559823"/>
              <a:ext cx="395838" cy="395838"/>
            </a:xfrm>
            <a:prstGeom prst="rect">
              <a:avLst/>
            </a:prstGeom>
          </p:spPr>
        </p:pic>
        <p:pic>
          <p:nvPicPr>
            <p:cNvPr id="37" name="Grafika 36" descr="Budzik">
              <a:extLst>
                <a:ext uri="{FF2B5EF4-FFF2-40B4-BE49-F238E27FC236}">
                  <a16:creationId xmlns:a16="http://schemas.microsoft.com/office/drawing/2014/main" id="{9D5A5EE1-5FE5-4F29-97B2-18EE31310D4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8151319">
              <a:off x="1346507" y="5371357"/>
              <a:ext cx="395838" cy="395838"/>
            </a:xfrm>
            <a:prstGeom prst="rect">
              <a:avLst/>
            </a:prstGeom>
          </p:spPr>
        </p:pic>
        <p:pic>
          <p:nvPicPr>
            <p:cNvPr id="38" name="Grafika 37" descr="Pomoc">
              <a:extLst>
                <a:ext uri="{FF2B5EF4-FFF2-40B4-BE49-F238E27FC236}">
                  <a16:creationId xmlns:a16="http://schemas.microsoft.com/office/drawing/2014/main" id="{4F4A2344-0457-40BD-8709-DEB00966A3F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581050" y="5139229"/>
              <a:ext cx="395838" cy="395838"/>
            </a:xfrm>
            <a:prstGeom prst="rect">
              <a:avLst/>
            </a:prstGeom>
          </p:spPr>
        </p:pic>
        <p:pic>
          <p:nvPicPr>
            <p:cNvPr id="39" name="Grafika 38" descr="Zegar">
              <a:extLst>
                <a:ext uri="{FF2B5EF4-FFF2-40B4-BE49-F238E27FC236}">
                  <a16:creationId xmlns:a16="http://schemas.microsoft.com/office/drawing/2014/main" id="{E6EEAB1F-94F8-4993-B53E-551AF40F013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774529" y="5477353"/>
              <a:ext cx="395838" cy="395838"/>
            </a:xfrm>
            <a:prstGeom prst="rect">
              <a:avLst/>
            </a:prstGeom>
          </p:spPr>
        </p:pic>
        <p:pic>
          <p:nvPicPr>
            <p:cNvPr id="40" name="Grafika 39" descr="Stoper">
              <a:extLst>
                <a:ext uri="{FF2B5EF4-FFF2-40B4-BE49-F238E27FC236}">
                  <a16:creationId xmlns:a16="http://schemas.microsoft.com/office/drawing/2014/main" id="{0DF42AF1-DE90-4587-945B-38D3FC3DA76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0800000">
              <a:off x="1958026" y="5124602"/>
              <a:ext cx="395838" cy="395838"/>
            </a:xfrm>
            <a:prstGeom prst="rect">
              <a:avLst/>
            </a:prstGeom>
          </p:spPr>
        </p:pic>
        <p:pic>
          <p:nvPicPr>
            <p:cNvPr id="41" name="Grafika 40" descr="Budzik">
              <a:extLst>
                <a:ext uri="{FF2B5EF4-FFF2-40B4-BE49-F238E27FC236}">
                  <a16:creationId xmlns:a16="http://schemas.microsoft.com/office/drawing/2014/main" id="{6178D724-0B62-4414-9E8A-85619C37CBD5}"/>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0800000">
              <a:off x="1790275" y="5795726"/>
              <a:ext cx="395838" cy="395838"/>
            </a:xfrm>
            <a:prstGeom prst="rect">
              <a:avLst/>
            </a:prstGeom>
          </p:spPr>
        </p:pic>
        <p:pic>
          <p:nvPicPr>
            <p:cNvPr id="42" name="Grafika 41" descr="Pomoc">
              <a:extLst>
                <a:ext uri="{FF2B5EF4-FFF2-40B4-BE49-F238E27FC236}">
                  <a16:creationId xmlns:a16="http://schemas.microsoft.com/office/drawing/2014/main" id="{93F5D264-C9E1-4A93-9450-55E57B30E63D}"/>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746931" y="4808940"/>
              <a:ext cx="395838" cy="395838"/>
            </a:xfrm>
            <a:prstGeom prst="rect">
              <a:avLst/>
            </a:prstGeom>
          </p:spPr>
        </p:pic>
        <p:pic>
          <p:nvPicPr>
            <p:cNvPr id="43" name="Grafika 42" descr="Zegar">
              <a:extLst>
                <a:ext uri="{FF2B5EF4-FFF2-40B4-BE49-F238E27FC236}">
                  <a16:creationId xmlns:a16="http://schemas.microsoft.com/office/drawing/2014/main" id="{E1855AFA-4296-4EE1-8334-A2596A1CC3DF}"/>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2495451" y="5105804"/>
              <a:ext cx="395838" cy="395838"/>
            </a:xfrm>
            <a:prstGeom prst="rect">
              <a:avLst/>
            </a:prstGeom>
          </p:spPr>
        </p:pic>
      </p:grpSp>
      <p:sp>
        <p:nvSpPr>
          <p:cNvPr id="29" name="Rectangle 1043">
            <a:extLst>
              <a:ext uri="{FF2B5EF4-FFF2-40B4-BE49-F238E27FC236}">
                <a16:creationId xmlns:a16="http://schemas.microsoft.com/office/drawing/2014/main" id="{2FE3A96C-4017-4DF9-95AE-4381D810C8B2}"/>
              </a:ext>
            </a:extLst>
          </p:cNvPr>
          <p:cNvSpPr>
            <a:spLocks noChangeArrowheads="1"/>
          </p:cNvSpPr>
          <p:nvPr/>
        </p:nvSpPr>
        <p:spPr bwMode="auto">
          <a:xfrm>
            <a:off x="566738" y="1693804"/>
            <a:ext cx="7473979" cy="368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200" dirty="0"/>
              <a:t>Proszę sobie wyobrazić siebie za 10 lat, na ile prawdopodobne będą Pana/i zdaniem następujące wydarzenia: (dane w procentach)</a:t>
            </a:r>
            <a:endParaRPr lang="en-GB" altLang="pl-PL" sz="1200" dirty="0"/>
          </a:p>
        </p:txBody>
      </p:sp>
      <p:sp>
        <p:nvSpPr>
          <p:cNvPr id="31" name="Line 1042">
            <a:extLst>
              <a:ext uri="{FF2B5EF4-FFF2-40B4-BE49-F238E27FC236}">
                <a16:creationId xmlns:a16="http://schemas.microsoft.com/office/drawing/2014/main" id="{EE9B3214-944F-4CA7-9563-A206BA6CDCD4}"/>
              </a:ext>
            </a:extLst>
          </p:cNvPr>
          <p:cNvSpPr>
            <a:spLocks noChangeShapeType="1"/>
          </p:cNvSpPr>
          <p:nvPr/>
        </p:nvSpPr>
        <p:spPr bwMode="auto">
          <a:xfrm>
            <a:off x="613843" y="2065338"/>
            <a:ext cx="7589124"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grpSp>
        <p:nvGrpSpPr>
          <p:cNvPr id="30" name="Grupa 29">
            <a:extLst>
              <a:ext uri="{FF2B5EF4-FFF2-40B4-BE49-F238E27FC236}">
                <a16:creationId xmlns:a16="http://schemas.microsoft.com/office/drawing/2014/main" id="{40226D89-3C5F-4195-B36B-16B8285B88D0}"/>
              </a:ext>
            </a:extLst>
          </p:cNvPr>
          <p:cNvGrpSpPr/>
          <p:nvPr/>
        </p:nvGrpSpPr>
        <p:grpSpPr>
          <a:xfrm>
            <a:off x="8190727" y="3206518"/>
            <a:ext cx="144852" cy="231006"/>
            <a:chOff x="6786979" y="390431"/>
            <a:chExt cx="914400" cy="1458259"/>
          </a:xfrm>
        </p:grpSpPr>
        <p:pic>
          <p:nvPicPr>
            <p:cNvPr id="32" name="Grafika 31" descr="Kula ziemska z Europą">
              <a:extLst>
                <a:ext uri="{FF2B5EF4-FFF2-40B4-BE49-F238E27FC236}">
                  <a16:creationId xmlns:a16="http://schemas.microsoft.com/office/drawing/2014/main" id="{E426F912-94DC-40CB-B665-93CBE8AE503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786979" y="934290"/>
              <a:ext cx="914400" cy="914400"/>
            </a:xfrm>
            <a:prstGeom prst="rect">
              <a:avLst/>
            </a:prstGeom>
          </p:spPr>
        </p:pic>
        <p:pic>
          <p:nvPicPr>
            <p:cNvPr id="33" name="Grafika 32" descr="Znacznik">
              <a:extLst>
                <a:ext uri="{FF2B5EF4-FFF2-40B4-BE49-F238E27FC236}">
                  <a16:creationId xmlns:a16="http://schemas.microsoft.com/office/drawing/2014/main" id="{EC4BAB59-832C-487E-AFD3-D58A4439BD20}"/>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786979" y="390431"/>
              <a:ext cx="914400" cy="914400"/>
            </a:xfrm>
            <a:prstGeom prst="rect">
              <a:avLst/>
            </a:prstGeom>
          </p:spPr>
        </p:pic>
      </p:grpSp>
      <p:grpSp>
        <p:nvGrpSpPr>
          <p:cNvPr id="35" name="Grupa 34">
            <a:extLst>
              <a:ext uri="{FF2B5EF4-FFF2-40B4-BE49-F238E27FC236}">
                <a16:creationId xmlns:a16="http://schemas.microsoft.com/office/drawing/2014/main" id="{4A4C7EFE-C028-45E8-B26D-D7F3FFD06D83}"/>
              </a:ext>
            </a:extLst>
          </p:cNvPr>
          <p:cNvGrpSpPr/>
          <p:nvPr/>
        </p:nvGrpSpPr>
        <p:grpSpPr>
          <a:xfrm>
            <a:off x="8184737" y="3013691"/>
            <a:ext cx="479900" cy="204565"/>
            <a:chOff x="6098495" y="746053"/>
            <a:chExt cx="2145139" cy="914400"/>
          </a:xfrm>
        </p:grpSpPr>
        <p:pic>
          <p:nvPicPr>
            <p:cNvPr id="36" name="Grafika 35" descr="Tablica">
              <a:extLst>
                <a:ext uri="{FF2B5EF4-FFF2-40B4-BE49-F238E27FC236}">
                  <a16:creationId xmlns:a16="http://schemas.microsoft.com/office/drawing/2014/main" id="{19187CB5-F7EB-4CBB-AC50-C1C3DB387AF5}"/>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098495" y="746053"/>
              <a:ext cx="914400" cy="914400"/>
            </a:xfrm>
            <a:prstGeom prst="rect">
              <a:avLst/>
            </a:prstGeom>
          </p:spPr>
        </p:pic>
        <p:pic>
          <p:nvPicPr>
            <p:cNvPr id="44" name="Grafika 43" descr="Komputer">
              <a:extLst>
                <a:ext uri="{FF2B5EF4-FFF2-40B4-BE49-F238E27FC236}">
                  <a16:creationId xmlns:a16="http://schemas.microsoft.com/office/drawing/2014/main" id="{4BA16817-19D0-4376-B735-D40078F7F5AD}"/>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7329234" y="746053"/>
              <a:ext cx="914400" cy="914400"/>
            </a:xfrm>
            <a:prstGeom prst="rect">
              <a:avLst/>
            </a:prstGeom>
          </p:spPr>
        </p:pic>
        <p:pic>
          <p:nvPicPr>
            <p:cNvPr id="45" name="Grafika 44" descr="Strzałka liniowa: prosta">
              <a:extLst>
                <a:ext uri="{FF2B5EF4-FFF2-40B4-BE49-F238E27FC236}">
                  <a16:creationId xmlns:a16="http://schemas.microsoft.com/office/drawing/2014/main" id="{32CFEE4D-A7C1-44E5-8B35-5FB7356127D3}"/>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rot="10800000">
              <a:off x="6979840" y="1028556"/>
              <a:ext cx="349394" cy="349394"/>
            </a:xfrm>
            <a:prstGeom prst="rect">
              <a:avLst/>
            </a:prstGeom>
          </p:spPr>
        </p:pic>
      </p:grpSp>
      <p:grpSp>
        <p:nvGrpSpPr>
          <p:cNvPr id="46" name="Grupa 45">
            <a:extLst>
              <a:ext uri="{FF2B5EF4-FFF2-40B4-BE49-F238E27FC236}">
                <a16:creationId xmlns:a16="http://schemas.microsoft.com/office/drawing/2014/main" id="{0DA7624B-672B-4B9D-B4DC-E9AA4DE44973}"/>
              </a:ext>
            </a:extLst>
          </p:cNvPr>
          <p:cNvGrpSpPr/>
          <p:nvPr/>
        </p:nvGrpSpPr>
        <p:grpSpPr>
          <a:xfrm>
            <a:off x="8184737" y="2500135"/>
            <a:ext cx="230689" cy="252412"/>
            <a:chOff x="6555695" y="794544"/>
            <a:chExt cx="914400" cy="1000505"/>
          </a:xfrm>
        </p:grpSpPr>
        <p:pic>
          <p:nvPicPr>
            <p:cNvPr id="47" name="Grafika 46" descr="Sąd">
              <a:extLst>
                <a:ext uri="{FF2B5EF4-FFF2-40B4-BE49-F238E27FC236}">
                  <a16:creationId xmlns:a16="http://schemas.microsoft.com/office/drawing/2014/main" id="{FF7668EC-7DA9-4F2F-8B66-3E118F93B48F}"/>
                </a:ext>
              </a:extLst>
            </p:cNvPr>
            <p:cNvPicPr>
              <a:picLocks noChangeAspect="1"/>
            </p:cNvPicPr>
            <p:nvPr/>
          </p:nvPicPr>
          <p:blipFill>
            <a:blip r:embed="rId22" cstate="print">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6555695" y="794544"/>
              <a:ext cx="914400" cy="914400"/>
            </a:xfrm>
            <a:prstGeom prst="rect">
              <a:avLst/>
            </a:prstGeom>
          </p:spPr>
        </p:pic>
        <p:pic>
          <p:nvPicPr>
            <p:cNvPr id="48" name="Grafika 47" descr="Okulary">
              <a:extLst>
                <a:ext uri="{FF2B5EF4-FFF2-40B4-BE49-F238E27FC236}">
                  <a16:creationId xmlns:a16="http://schemas.microsoft.com/office/drawing/2014/main" id="{A8900D6D-6BD3-4D6C-A682-0D897FE89268}"/>
                </a:ext>
              </a:extLst>
            </p:cNvPr>
            <p:cNvPicPr>
              <a:picLocks noChangeAspect="1"/>
            </p:cNvPicPr>
            <p:nvPr/>
          </p:nvPicPr>
          <p:blipFill>
            <a:blip r:embed="rId24" cstate="print">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6555695" y="880649"/>
              <a:ext cx="914400" cy="914400"/>
            </a:xfrm>
            <a:prstGeom prst="rect">
              <a:avLst/>
            </a:prstGeom>
          </p:spPr>
        </p:pic>
      </p:grpSp>
      <p:grpSp>
        <p:nvGrpSpPr>
          <p:cNvPr id="49" name="Grupa 48">
            <a:extLst>
              <a:ext uri="{FF2B5EF4-FFF2-40B4-BE49-F238E27FC236}">
                <a16:creationId xmlns:a16="http://schemas.microsoft.com/office/drawing/2014/main" id="{56B46C56-5988-4594-97CE-D145B5F3203E}"/>
              </a:ext>
            </a:extLst>
          </p:cNvPr>
          <p:cNvGrpSpPr/>
          <p:nvPr/>
        </p:nvGrpSpPr>
        <p:grpSpPr>
          <a:xfrm>
            <a:off x="8175512" y="3507915"/>
            <a:ext cx="208161" cy="208161"/>
            <a:chOff x="6840245" y="746053"/>
            <a:chExt cx="914400" cy="914400"/>
          </a:xfrm>
        </p:grpSpPr>
        <p:pic>
          <p:nvPicPr>
            <p:cNvPr id="50" name="Grafika 49" descr="Laptop">
              <a:extLst>
                <a:ext uri="{FF2B5EF4-FFF2-40B4-BE49-F238E27FC236}">
                  <a16:creationId xmlns:a16="http://schemas.microsoft.com/office/drawing/2014/main" id="{0E4902F7-85DA-4EDF-9A7D-7CA9E84174E9}"/>
                </a:ext>
              </a:extLst>
            </p:cNvPr>
            <p:cNvPicPr>
              <a:picLocks noChangeAspect="1"/>
            </p:cNvPicPr>
            <p:nvPr/>
          </p:nvPicPr>
          <p:blipFill>
            <a:blip r:embed="rId26" cstate="print">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6840245" y="746053"/>
              <a:ext cx="914400" cy="914400"/>
            </a:xfrm>
            <a:prstGeom prst="rect">
              <a:avLst/>
            </a:prstGeom>
          </p:spPr>
        </p:pic>
        <p:pic>
          <p:nvPicPr>
            <p:cNvPr id="51" name="Grafika 50" descr="Centrala telefoniczna">
              <a:extLst>
                <a:ext uri="{FF2B5EF4-FFF2-40B4-BE49-F238E27FC236}">
                  <a16:creationId xmlns:a16="http://schemas.microsoft.com/office/drawing/2014/main" id="{E163627D-6DD6-41F2-87A6-5F56204ECF57}"/>
                </a:ext>
              </a:extLst>
            </p:cNvPr>
            <p:cNvPicPr>
              <a:picLocks noChangeAspect="1"/>
            </p:cNvPicPr>
            <p:nvPr/>
          </p:nvPicPr>
          <p:blipFill>
            <a:blip r:embed="rId28" cstate="print">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7084792" y="949653"/>
              <a:ext cx="425306" cy="425306"/>
            </a:xfrm>
            <a:prstGeom prst="rect">
              <a:avLst/>
            </a:prstGeom>
          </p:spPr>
        </p:pic>
      </p:grpSp>
      <p:grpSp>
        <p:nvGrpSpPr>
          <p:cNvPr id="52" name="Grupa 51">
            <a:extLst>
              <a:ext uri="{FF2B5EF4-FFF2-40B4-BE49-F238E27FC236}">
                <a16:creationId xmlns:a16="http://schemas.microsoft.com/office/drawing/2014/main" id="{3D9A8C4D-EFE9-4135-A672-33915EC0D3A0}"/>
              </a:ext>
            </a:extLst>
          </p:cNvPr>
          <p:cNvGrpSpPr/>
          <p:nvPr/>
        </p:nvGrpSpPr>
        <p:grpSpPr>
          <a:xfrm>
            <a:off x="8156447" y="4028329"/>
            <a:ext cx="225460" cy="189482"/>
            <a:chOff x="6449627" y="668338"/>
            <a:chExt cx="1197565" cy="1006460"/>
          </a:xfrm>
        </p:grpSpPr>
        <p:pic>
          <p:nvPicPr>
            <p:cNvPr id="53" name="Grafika 52" descr="Smartfon">
              <a:extLst>
                <a:ext uri="{FF2B5EF4-FFF2-40B4-BE49-F238E27FC236}">
                  <a16:creationId xmlns:a16="http://schemas.microsoft.com/office/drawing/2014/main" id="{566F74A5-437D-4DEE-B547-16133E457852}"/>
                </a:ext>
              </a:extLst>
            </p:cNvPr>
            <p:cNvPicPr>
              <a:picLocks noChangeAspect="1"/>
            </p:cNvPicPr>
            <p:nvPr/>
          </p:nvPicPr>
          <p:blipFill>
            <a:blip r:embed="rId30" cstate="print">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6449627" y="760398"/>
              <a:ext cx="914400" cy="914400"/>
            </a:xfrm>
            <a:prstGeom prst="rect">
              <a:avLst/>
            </a:prstGeom>
          </p:spPr>
        </p:pic>
        <p:pic>
          <p:nvPicPr>
            <p:cNvPr id="54" name="Grafika 53" descr="Pieniądze">
              <a:extLst>
                <a:ext uri="{FF2B5EF4-FFF2-40B4-BE49-F238E27FC236}">
                  <a16:creationId xmlns:a16="http://schemas.microsoft.com/office/drawing/2014/main" id="{31C9AD4B-CC48-48A2-BD35-615066D0DF25}"/>
                </a:ext>
              </a:extLst>
            </p:cNvPr>
            <p:cNvPicPr>
              <a:picLocks noChangeAspect="1"/>
            </p:cNvPicPr>
            <p:nvPr/>
          </p:nvPicPr>
          <p:blipFill>
            <a:blip r:embed="rId32" cstate="print">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6732792" y="668338"/>
              <a:ext cx="914400" cy="914400"/>
            </a:xfrm>
            <a:prstGeom prst="rect">
              <a:avLst/>
            </a:prstGeom>
          </p:spPr>
        </p:pic>
      </p:grpSp>
      <p:grpSp>
        <p:nvGrpSpPr>
          <p:cNvPr id="55" name="Grupa 54">
            <a:extLst>
              <a:ext uri="{FF2B5EF4-FFF2-40B4-BE49-F238E27FC236}">
                <a16:creationId xmlns:a16="http://schemas.microsoft.com/office/drawing/2014/main" id="{CCBC024F-5882-45F2-80E2-A9B1258AAE35}"/>
              </a:ext>
            </a:extLst>
          </p:cNvPr>
          <p:cNvGrpSpPr/>
          <p:nvPr/>
        </p:nvGrpSpPr>
        <p:grpSpPr>
          <a:xfrm>
            <a:off x="8169997" y="3767448"/>
            <a:ext cx="251670" cy="243549"/>
            <a:chOff x="6181457" y="450795"/>
            <a:chExt cx="1249992" cy="1209658"/>
          </a:xfrm>
          <a:solidFill>
            <a:srgbClr val="C70358"/>
          </a:solidFill>
        </p:grpSpPr>
        <p:pic>
          <p:nvPicPr>
            <p:cNvPr id="56" name="Grafika 55" descr="Smartfon">
              <a:extLst>
                <a:ext uri="{FF2B5EF4-FFF2-40B4-BE49-F238E27FC236}">
                  <a16:creationId xmlns:a16="http://schemas.microsoft.com/office/drawing/2014/main" id="{F64BE27C-B566-4328-B982-6BA739CE495A}"/>
                </a:ext>
              </a:extLst>
            </p:cNvPr>
            <p:cNvPicPr>
              <a:picLocks noChangeAspect="1"/>
            </p:cNvPicPr>
            <p:nvPr/>
          </p:nvPicPr>
          <p:blipFill>
            <a:blip r:embed="rId30" cstate="print">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6517049" y="746053"/>
              <a:ext cx="914400" cy="914400"/>
            </a:xfrm>
            <a:prstGeom prst="rect">
              <a:avLst/>
            </a:prstGeom>
          </p:spPr>
        </p:pic>
        <p:pic>
          <p:nvPicPr>
            <p:cNvPr id="57" name="Grafika 56" descr="Pieniądze">
              <a:extLst>
                <a:ext uri="{FF2B5EF4-FFF2-40B4-BE49-F238E27FC236}">
                  <a16:creationId xmlns:a16="http://schemas.microsoft.com/office/drawing/2014/main" id="{02222BDF-91EC-4E6E-B2FF-1E903F571479}"/>
                </a:ext>
              </a:extLst>
            </p:cNvPr>
            <p:cNvPicPr>
              <a:picLocks noChangeAspect="1"/>
            </p:cNvPicPr>
            <p:nvPr/>
          </p:nvPicPr>
          <p:blipFill>
            <a:blip r:embed="rId32" cstate="print">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6792516" y="1118571"/>
              <a:ext cx="363465" cy="363465"/>
            </a:xfrm>
            <a:prstGeom prst="rect">
              <a:avLst/>
            </a:prstGeom>
          </p:spPr>
        </p:pic>
        <p:pic>
          <p:nvPicPr>
            <p:cNvPr id="58" name="Grafika 57" descr="Monitor">
              <a:extLst>
                <a:ext uri="{FF2B5EF4-FFF2-40B4-BE49-F238E27FC236}">
                  <a16:creationId xmlns:a16="http://schemas.microsoft.com/office/drawing/2014/main" id="{2857188F-92AF-486F-AD81-8D8CB3EAEE58}"/>
                </a:ext>
              </a:extLst>
            </p:cNvPr>
            <p:cNvPicPr>
              <a:picLocks noChangeAspect="1"/>
            </p:cNvPicPr>
            <p:nvPr/>
          </p:nvPicPr>
          <p:blipFill>
            <a:blip r:embed="rId34" cstate="print">
              <a:extLst>
                <a:ext uri="{28A0092B-C50C-407E-A947-70E740481C1C}">
                  <a14:useLocalDpi xmlns:a14="http://schemas.microsoft.com/office/drawing/2010/main" val="0"/>
                </a:ext>
                <a:ext uri="{96DAC541-7B7A-43D3-8B79-37D633B846F1}">
                  <asvg:svgBlip xmlns:asvg="http://schemas.microsoft.com/office/drawing/2016/SVG/main" r:embed="rId35"/>
                </a:ext>
              </a:extLst>
            </a:blip>
            <a:stretch>
              <a:fillRect/>
            </a:stretch>
          </p:blipFill>
          <p:spPr>
            <a:xfrm>
              <a:off x="6181457" y="450795"/>
              <a:ext cx="914400" cy="914400"/>
            </a:xfrm>
            <a:prstGeom prst="rect">
              <a:avLst/>
            </a:prstGeom>
          </p:spPr>
        </p:pic>
        <p:pic>
          <p:nvPicPr>
            <p:cNvPr id="59" name="Grafika 58" descr="Kontroler do gry">
              <a:extLst>
                <a:ext uri="{FF2B5EF4-FFF2-40B4-BE49-F238E27FC236}">
                  <a16:creationId xmlns:a16="http://schemas.microsoft.com/office/drawing/2014/main" id="{41B5AA0A-10BE-4C9B-9E7A-74545BFFE39E}"/>
                </a:ext>
              </a:extLst>
            </p:cNvPr>
            <p:cNvPicPr>
              <a:picLocks noChangeAspect="1"/>
            </p:cNvPicPr>
            <p:nvPr/>
          </p:nvPicPr>
          <p:blipFill>
            <a:blip r:embed="rId36" cstate="print">
              <a:extLst>
                <a:ext uri="{28A0092B-C50C-407E-A947-70E740481C1C}">
                  <a14:useLocalDpi xmlns:a14="http://schemas.microsoft.com/office/drawing/2010/main" val="0"/>
                </a:ext>
                <a:ext uri="{96DAC541-7B7A-43D3-8B79-37D633B846F1}">
                  <asvg:svgBlip xmlns:asvg="http://schemas.microsoft.com/office/drawing/2016/SVG/main" r:embed="rId37"/>
                </a:ext>
              </a:extLst>
            </a:blip>
            <a:stretch>
              <a:fillRect/>
            </a:stretch>
          </p:blipFill>
          <p:spPr>
            <a:xfrm>
              <a:off x="6329168" y="580207"/>
              <a:ext cx="523473" cy="523473"/>
            </a:xfrm>
            <a:prstGeom prst="rect">
              <a:avLst/>
            </a:prstGeom>
          </p:spPr>
        </p:pic>
      </p:grpSp>
      <p:grpSp>
        <p:nvGrpSpPr>
          <p:cNvPr id="60" name="Grupa 59">
            <a:extLst>
              <a:ext uri="{FF2B5EF4-FFF2-40B4-BE49-F238E27FC236}">
                <a16:creationId xmlns:a16="http://schemas.microsoft.com/office/drawing/2014/main" id="{731A15BC-04C9-4367-BC31-FF174CB6C868}"/>
              </a:ext>
            </a:extLst>
          </p:cNvPr>
          <p:cNvGrpSpPr/>
          <p:nvPr/>
        </p:nvGrpSpPr>
        <p:grpSpPr>
          <a:xfrm>
            <a:off x="8175512" y="5063940"/>
            <a:ext cx="241347" cy="241347"/>
            <a:chOff x="6627181" y="965883"/>
            <a:chExt cx="914400" cy="914400"/>
          </a:xfrm>
          <a:solidFill>
            <a:srgbClr val="C70358"/>
          </a:solidFill>
        </p:grpSpPr>
        <p:pic>
          <p:nvPicPr>
            <p:cNvPr id="61" name="Grafika 60" descr="Komputer">
              <a:extLst>
                <a:ext uri="{FF2B5EF4-FFF2-40B4-BE49-F238E27FC236}">
                  <a16:creationId xmlns:a16="http://schemas.microsoft.com/office/drawing/2014/main" id="{1D893C0E-2AC7-400E-923A-7788F7C8D668}"/>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6627181" y="965883"/>
              <a:ext cx="914400" cy="914400"/>
            </a:xfrm>
            <a:prstGeom prst="rect">
              <a:avLst/>
            </a:prstGeom>
          </p:spPr>
        </p:pic>
        <p:pic>
          <p:nvPicPr>
            <p:cNvPr id="62" name="Grafika 61" descr="Czat">
              <a:extLst>
                <a:ext uri="{FF2B5EF4-FFF2-40B4-BE49-F238E27FC236}">
                  <a16:creationId xmlns:a16="http://schemas.microsoft.com/office/drawing/2014/main" id="{B3DA4249-0E7C-456B-9CED-780A7AC42F54}"/>
                </a:ext>
              </a:extLst>
            </p:cNvPr>
            <p:cNvPicPr>
              <a:picLocks noChangeAspect="1"/>
            </p:cNvPicPr>
            <p:nvPr/>
          </p:nvPicPr>
          <p:blipFill>
            <a:blip r:embed="rId38" cstate="print">
              <a:extLst>
                <a:ext uri="{28A0092B-C50C-407E-A947-70E740481C1C}">
                  <a14:useLocalDpi xmlns:a14="http://schemas.microsoft.com/office/drawing/2010/main" val="0"/>
                </a:ext>
                <a:ext uri="{96DAC541-7B7A-43D3-8B79-37D633B846F1}">
                  <asvg:svgBlip xmlns:asvg="http://schemas.microsoft.com/office/drawing/2016/SVG/main" r:embed="rId39"/>
                </a:ext>
              </a:extLst>
            </a:blip>
            <a:stretch>
              <a:fillRect/>
            </a:stretch>
          </p:blipFill>
          <p:spPr>
            <a:xfrm>
              <a:off x="6727433" y="1191469"/>
              <a:ext cx="356948" cy="356948"/>
            </a:xfrm>
            <a:prstGeom prst="rect">
              <a:avLst/>
            </a:prstGeom>
          </p:spPr>
        </p:pic>
      </p:grpSp>
      <p:pic>
        <p:nvPicPr>
          <p:cNvPr id="63" name="Grafika 62" descr="Sejf">
            <a:extLst>
              <a:ext uri="{FF2B5EF4-FFF2-40B4-BE49-F238E27FC236}">
                <a16:creationId xmlns:a16="http://schemas.microsoft.com/office/drawing/2014/main" id="{A0D80778-45BE-4903-9DEF-DE92BA1F18C4}"/>
              </a:ext>
            </a:extLst>
          </p:cNvPr>
          <p:cNvPicPr>
            <a:picLocks noChangeAspect="1"/>
          </p:cNvPicPr>
          <p:nvPr/>
        </p:nvPicPr>
        <p:blipFill>
          <a:blip r:embed="rId40" cstate="print">
            <a:extLst>
              <a:ext uri="{28A0092B-C50C-407E-A947-70E740481C1C}">
                <a14:useLocalDpi xmlns:a14="http://schemas.microsoft.com/office/drawing/2010/main" val="0"/>
              </a:ext>
              <a:ext uri="{96DAC541-7B7A-43D3-8B79-37D633B846F1}">
                <asvg:svgBlip xmlns:asvg="http://schemas.microsoft.com/office/drawing/2016/SVG/main" r:embed="rId41"/>
              </a:ext>
            </a:extLst>
          </a:blip>
          <a:stretch>
            <a:fillRect/>
          </a:stretch>
        </p:blipFill>
        <p:spPr>
          <a:xfrm>
            <a:off x="8152081" y="2230762"/>
            <a:ext cx="269876" cy="269876"/>
          </a:xfrm>
          <a:prstGeom prst="rect">
            <a:avLst/>
          </a:prstGeom>
        </p:spPr>
      </p:pic>
      <p:grpSp>
        <p:nvGrpSpPr>
          <p:cNvPr id="64" name="Grupa 63">
            <a:extLst>
              <a:ext uri="{FF2B5EF4-FFF2-40B4-BE49-F238E27FC236}">
                <a16:creationId xmlns:a16="http://schemas.microsoft.com/office/drawing/2014/main" id="{444CC5E1-DB63-4596-9759-7E12198A9436}"/>
              </a:ext>
            </a:extLst>
          </p:cNvPr>
          <p:cNvGrpSpPr/>
          <p:nvPr/>
        </p:nvGrpSpPr>
        <p:grpSpPr>
          <a:xfrm>
            <a:off x="8175512" y="2721756"/>
            <a:ext cx="418167" cy="241347"/>
            <a:chOff x="6555695" y="668338"/>
            <a:chExt cx="1584326" cy="914400"/>
          </a:xfrm>
        </p:grpSpPr>
        <p:pic>
          <p:nvPicPr>
            <p:cNvPr id="65" name="Grafika 64" descr="Sąd">
              <a:extLst>
                <a:ext uri="{FF2B5EF4-FFF2-40B4-BE49-F238E27FC236}">
                  <a16:creationId xmlns:a16="http://schemas.microsoft.com/office/drawing/2014/main" id="{96BA2348-301C-4FFA-B429-59B1979B57B0}"/>
                </a:ext>
              </a:extLst>
            </p:cNvPr>
            <p:cNvPicPr>
              <a:picLocks noChangeAspect="1"/>
            </p:cNvPicPr>
            <p:nvPr/>
          </p:nvPicPr>
          <p:blipFill>
            <a:blip r:embed="rId42" cstate="print">
              <a:extLst>
                <a:ext uri="{28A0092B-C50C-407E-A947-70E740481C1C}">
                  <a14:useLocalDpi xmlns:a14="http://schemas.microsoft.com/office/drawing/2010/main" val="0"/>
                </a:ext>
                <a:ext uri="{96DAC541-7B7A-43D3-8B79-37D633B846F1}">
                  <asvg:svgBlip xmlns:asvg="http://schemas.microsoft.com/office/drawing/2016/SVG/main" r:embed="rId43"/>
                </a:ext>
              </a:extLst>
            </a:blip>
            <a:stretch>
              <a:fillRect/>
            </a:stretch>
          </p:blipFill>
          <p:spPr>
            <a:xfrm>
              <a:off x="6555695" y="668338"/>
              <a:ext cx="914400" cy="914400"/>
            </a:xfrm>
            <a:prstGeom prst="rect">
              <a:avLst/>
            </a:prstGeom>
          </p:spPr>
        </p:pic>
        <p:pic>
          <p:nvPicPr>
            <p:cNvPr id="66" name="Grafika 65" descr="Mózg w głowie">
              <a:extLst>
                <a:ext uri="{FF2B5EF4-FFF2-40B4-BE49-F238E27FC236}">
                  <a16:creationId xmlns:a16="http://schemas.microsoft.com/office/drawing/2014/main" id="{993B253C-DDA1-4A03-BCCF-87920B62E30C}"/>
                </a:ext>
              </a:extLst>
            </p:cNvPr>
            <p:cNvPicPr>
              <a:picLocks noChangeAspect="1"/>
            </p:cNvPicPr>
            <p:nvPr/>
          </p:nvPicPr>
          <p:blipFill>
            <a:blip r:embed="rId44" cstate="print">
              <a:extLst>
                <a:ext uri="{28A0092B-C50C-407E-A947-70E740481C1C}">
                  <a14:useLocalDpi xmlns:a14="http://schemas.microsoft.com/office/drawing/2010/main" val="0"/>
                </a:ext>
                <a:ext uri="{96DAC541-7B7A-43D3-8B79-37D633B846F1}">
                  <asvg:svgBlip xmlns:asvg="http://schemas.microsoft.com/office/drawing/2016/SVG/main" r:embed="rId45"/>
                </a:ext>
              </a:extLst>
            </a:blip>
            <a:stretch>
              <a:fillRect/>
            </a:stretch>
          </p:blipFill>
          <p:spPr>
            <a:xfrm>
              <a:off x="7470095" y="790575"/>
              <a:ext cx="669926" cy="669926"/>
            </a:xfrm>
            <a:prstGeom prst="rect">
              <a:avLst/>
            </a:prstGeom>
          </p:spPr>
        </p:pic>
      </p:grpSp>
      <p:grpSp>
        <p:nvGrpSpPr>
          <p:cNvPr id="67" name="Grupa 66">
            <a:extLst>
              <a:ext uri="{FF2B5EF4-FFF2-40B4-BE49-F238E27FC236}">
                <a16:creationId xmlns:a16="http://schemas.microsoft.com/office/drawing/2014/main" id="{FBB5CD32-942A-4A64-98CD-37AB9AD465FD}"/>
              </a:ext>
            </a:extLst>
          </p:cNvPr>
          <p:cNvGrpSpPr/>
          <p:nvPr/>
        </p:nvGrpSpPr>
        <p:grpSpPr>
          <a:xfrm>
            <a:off x="8152081" y="4796726"/>
            <a:ext cx="611835" cy="237444"/>
            <a:chOff x="5962225" y="719882"/>
            <a:chExt cx="2356182" cy="914400"/>
          </a:xfrm>
        </p:grpSpPr>
        <p:pic>
          <p:nvPicPr>
            <p:cNvPr id="68" name="Grafika 67" descr="Sąd">
              <a:extLst>
                <a:ext uri="{FF2B5EF4-FFF2-40B4-BE49-F238E27FC236}">
                  <a16:creationId xmlns:a16="http://schemas.microsoft.com/office/drawing/2014/main" id="{402896C4-6AE7-4580-914D-1091302EEAD6}"/>
                </a:ext>
              </a:extLst>
            </p:cNvPr>
            <p:cNvPicPr>
              <a:picLocks noChangeAspect="1"/>
            </p:cNvPicPr>
            <p:nvPr/>
          </p:nvPicPr>
          <p:blipFill>
            <a:blip r:embed="rId42" cstate="print">
              <a:extLst>
                <a:ext uri="{28A0092B-C50C-407E-A947-70E740481C1C}">
                  <a14:useLocalDpi xmlns:a14="http://schemas.microsoft.com/office/drawing/2010/main" val="0"/>
                </a:ext>
                <a:ext uri="{96DAC541-7B7A-43D3-8B79-37D633B846F1}">
                  <asvg:svgBlip xmlns:asvg="http://schemas.microsoft.com/office/drawing/2016/SVG/main" r:embed="rId43"/>
                </a:ext>
              </a:extLst>
            </a:blip>
            <a:stretch>
              <a:fillRect/>
            </a:stretch>
          </p:blipFill>
          <p:spPr>
            <a:xfrm>
              <a:off x="5962225" y="719882"/>
              <a:ext cx="914400" cy="914400"/>
            </a:xfrm>
            <a:prstGeom prst="rect">
              <a:avLst/>
            </a:prstGeom>
          </p:spPr>
        </p:pic>
        <p:grpSp>
          <p:nvGrpSpPr>
            <p:cNvPr id="69" name="Grupa 68">
              <a:extLst>
                <a:ext uri="{FF2B5EF4-FFF2-40B4-BE49-F238E27FC236}">
                  <a16:creationId xmlns:a16="http://schemas.microsoft.com/office/drawing/2014/main" id="{5CCB0EFA-00AE-4C14-8504-197E0C21BF2D}"/>
                </a:ext>
              </a:extLst>
            </p:cNvPr>
            <p:cNvGrpSpPr/>
            <p:nvPr/>
          </p:nvGrpSpPr>
          <p:grpSpPr>
            <a:xfrm>
              <a:off x="7488482" y="760244"/>
              <a:ext cx="829925" cy="874038"/>
              <a:chOff x="7879100" y="1298921"/>
              <a:chExt cx="829925" cy="874038"/>
            </a:xfrm>
            <a:solidFill>
              <a:srgbClr val="C70358"/>
            </a:solidFill>
          </p:grpSpPr>
          <p:pic>
            <p:nvPicPr>
              <p:cNvPr id="71" name="Grafika 70" descr="Sklep">
                <a:extLst>
                  <a:ext uri="{FF2B5EF4-FFF2-40B4-BE49-F238E27FC236}">
                    <a16:creationId xmlns:a16="http://schemas.microsoft.com/office/drawing/2014/main" id="{4FCF3DE2-37AC-4C48-9B89-F4E853CBB786}"/>
                  </a:ext>
                </a:extLst>
              </p:cNvPr>
              <p:cNvPicPr>
                <a:picLocks noChangeAspect="1"/>
              </p:cNvPicPr>
              <p:nvPr/>
            </p:nvPicPr>
            <p:blipFill>
              <a:blip r:embed="rId46" cstate="print">
                <a:extLst>
                  <a:ext uri="{28A0092B-C50C-407E-A947-70E740481C1C}">
                    <a14:useLocalDpi xmlns:a14="http://schemas.microsoft.com/office/drawing/2010/main" val="0"/>
                  </a:ext>
                  <a:ext uri="{96DAC541-7B7A-43D3-8B79-37D633B846F1}">
                    <asvg:svgBlip xmlns:asvg="http://schemas.microsoft.com/office/drawing/2016/SVG/main" r:embed="rId47"/>
                  </a:ext>
                </a:extLst>
              </a:blip>
              <a:stretch>
                <a:fillRect/>
              </a:stretch>
            </p:blipFill>
            <p:spPr>
              <a:xfrm>
                <a:off x="8293883" y="1345934"/>
                <a:ext cx="387766" cy="387766"/>
              </a:xfrm>
              <a:prstGeom prst="rect">
                <a:avLst/>
              </a:prstGeom>
            </p:spPr>
          </p:pic>
          <p:pic>
            <p:nvPicPr>
              <p:cNvPr id="72" name="Grafika 71" descr="Smartfon">
                <a:extLst>
                  <a:ext uri="{FF2B5EF4-FFF2-40B4-BE49-F238E27FC236}">
                    <a16:creationId xmlns:a16="http://schemas.microsoft.com/office/drawing/2014/main" id="{29DEC570-7AE1-40E0-8EFB-7EB5AB853BDD}"/>
                  </a:ext>
                </a:extLst>
              </p:cNvPr>
              <p:cNvPicPr>
                <a:picLocks noChangeAspect="1"/>
              </p:cNvPicPr>
              <p:nvPr/>
            </p:nvPicPr>
            <p:blipFill>
              <a:blip r:embed="rId30" cstate="print">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7879100" y="1728090"/>
                <a:ext cx="390250" cy="390250"/>
              </a:xfrm>
              <a:prstGeom prst="rect">
                <a:avLst/>
              </a:prstGeom>
            </p:spPr>
          </p:pic>
          <p:pic>
            <p:nvPicPr>
              <p:cNvPr id="73" name="Grafika 72" descr="Koszyk na zakupy">
                <a:extLst>
                  <a:ext uri="{FF2B5EF4-FFF2-40B4-BE49-F238E27FC236}">
                    <a16:creationId xmlns:a16="http://schemas.microsoft.com/office/drawing/2014/main" id="{3A751EBD-FF6A-41AA-BC78-0FCAFBA3387B}"/>
                  </a:ext>
                </a:extLst>
              </p:cNvPr>
              <p:cNvPicPr>
                <a:picLocks noChangeAspect="1"/>
              </p:cNvPicPr>
              <p:nvPr/>
            </p:nvPicPr>
            <p:blipFill>
              <a:blip r:embed="rId48" cstate="print">
                <a:extLst>
                  <a:ext uri="{28A0092B-C50C-407E-A947-70E740481C1C}">
                    <a14:useLocalDpi xmlns:a14="http://schemas.microsoft.com/office/drawing/2010/main" val="0"/>
                  </a:ext>
                  <a:ext uri="{96DAC541-7B7A-43D3-8B79-37D633B846F1}">
                    <asvg:svgBlip xmlns:asvg="http://schemas.microsoft.com/office/drawing/2016/SVG/main" r:embed="rId49"/>
                  </a:ext>
                </a:extLst>
              </a:blip>
              <a:stretch>
                <a:fillRect/>
              </a:stretch>
            </p:blipFill>
            <p:spPr>
              <a:xfrm>
                <a:off x="8269350" y="1733284"/>
                <a:ext cx="439675" cy="439675"/>
              </a:xfrm>
              <a:prstGeom prst="rect">
                <a:avLst/>
              </a:prstGeom>
            </p:spPr>
          </p:pic>
          <p:pic>
            <p:nvPicPr>
              <p:cNvPr id="74" name="Grafika 73" descr="Kawa">
                <a:extLst>
                  <a:ext uri="{FF2B5EF4-FFF2-40B4-BE49-F238E27FC236}">
                    <a16:creationId xmlns:a16="http://schemas.microsoft.com/office/drawing/2014/main" id="{09ED2CCA-C587-4D10-8D39-C749D2B2B314}"/>
                  </a:ext>
                </a:extLst>
              </p:cNvPr>
              <p:cNvPicPr>
                <a:picLocks noChangeAspect="1"/>
              </p:cNvPicPr>
              <p:nvPr/>
            </p:nvPicPr>
            <p:blipFill>
              <a:blip r:embed="rId50" cstate="print">
                <a:extLst>
                  <a:ext uri="{28A0092B-C50C-407E-A947-70E740481C1C}">
                    <a14:useLocalDpi xmlns:a14="http://schemas.microsoft.com/office/drawing/2010/main" val="0"/>
                  </a:ext>
                  <a:ext uri="{96DAC541-7B7A-43D3-8B79-37D633B846F1}">
                    <asvg:svgBlip xmlns:asvg="http://schemas.microsoft.com/office/drawing/2016/SVG/main" r:embed="rId51"/>
                  </a:ext>
                </a:extLst>
              </a:blip>
              <a:stretch>
                <a:fillRect/>
              </a:stretch>
            </p:blipFill>
            <p:spPr>
              <a:xfrm>
                <a:off x="7908631" y="1298921"/>
                <a:ext cx="389980" cy="389980"/>
              </a:xfrm>
              <a:prstGeom prst="rect">
                <a:avLst/>
              </a:prstGeom>
            </p:spPr>
          </p:pic>
        </p:grpSp>
        <p:pic>
          <p:nvPicPr>
            <p:cNvPr id="70" name="Grafika 69" descr="Strzałka liniowa: prosta">
              <a:extLst>
                <a:ext uri="{FF2B5EF4-FFF2-40B4-BE49-F238E27FC236}">
                  <a16:creationId xmlns:a16="http://schemas.microsoft.com/office/drawing/2014/main" id="{A030E568-BB76-49FE-8185-CCFE605FFF15}"/>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rot="10800000">
              <a:off x="6818896" y="869552"/>
              <a:ext cx="616998" cy="616998"/>
            </a:xfrm>
            <a:prstGeom prst="rect">
              <a:avLst/>
            </a:prstGeom>
          </p:spPr>
        </p:pic>
      </p:grpSp>
      <p:grpSp>
        <p:nvGrpSpPr>
          <p:cNvPr id="75" name="Grupa 74">
            <a:extLst>
              <a:ext uri="{FF2B5EF4-FFF2-40B4-BE49-F238E27FC236}">
                <a16:creationId xmlns:a16="http://schemas.microsoft.com/office/drawing/2014/main" id="{6EF68845-6AC9-422A-8627-DB7870CAB9E0}"/>
              </a:ext>
            </a:extLst>
          </p:cNvPr>
          <p:cNvGrpSpPr/>
          <p:nvPr/>
        </p:nvGrpSpPr>
        <p:grpSpPr>
          <a:xfrm>
            <a:off x="8165615" y="4541726"/>
            <a:ext cx="225074" cy="225074"/>
            <a:chOff x="6822489" y="763747"/>
            <a:chExt cx="914400" cy="914400"/>
          </a:xfrm>
          <a:solidFill>
            <a:srgbClr val="C70358"/>
          </a:solidFill>
        </p:grpSpPr>
        <p:pic>
          <p:nvPicPr>
            <p:cNvPr id="76" name="Grafika 75" descr="Komputer">
              <a:extLst>
                <a:ext uri="{FF2B5EF4-FFF2-40B4-BE49-F238E27FC236}">
                  <a16:creationId xmlns:a16="http://schemas.microsoft.com/office/drawing/2014/main" id="{10DE2488-83A0-44FC-82BA-EF3172C0937B}"/>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6822489" y="763747"/>
              <a:ext cx="914400" cy="914400"/>
            </a:xfrm>
            <a:prstGeom prst="rect">
              <a:avLst/>
            </a:prstGeom>
          </p:spPr>
        </p:pic>
        <p:pic>
          <p:nvPicPr>
            <p:cNvPr id="77" name="Grafika 76" descr="Sztabki złota">
              <a:extLst>
                <a:ext uri="{FF2B5EF4-FFF2-40B4-BE49-F238E27FC236}">
                  <a16:creationId xmlns:a16="http://schemas.microsoft.com/office/drawing/2014/main" id="{656A0EF4-AB90-4D3A-8A87-EAC96BDF1E9F}"/>
                </a:ext>
              </a:extLst>
            </p:cNvPr>
            <p:cNvPicPr>
              <a:picLocks noChangeAspect="1"/>
            </p:cNvPicPr>
            <p:nvPr/>
          </p:nvPicPr>
          <p:blipFill>
            <a:blip r:embed="rId52" cstate="print">
              <a:extLst>
                <a:ext uri="{28A0092B-C50C-407E-A947-70E740481C1C}">
                  <a14:useLocalDpi xmlns:a14="http://schemas.microsoft.com/office/drawing/2010/main" val="0"/>
                </a:ext>
                <a:ext uri="{96DAC541-7B7A-43D3-8B79-37D633B846F1}">
                  <asvg:svgBlip xmlns:asvg="http://schemas.microsoft.com/office/drawing/2016/SVG/main" r:embed="rId53"/>
                </a:ext>
              </a:extLst>
            </a:blip>
            <a:stretch>
              <a:fillRect/>
            </a:stretch>
          </p:blipFill>
          <p:spPr>
            <a:xfrm>
              <a:off x="7038151" y="1155489"/>
              <a:ext cx="168140" cy="168140"/>
            </a:xfrm>
            <a:prstGeom prst="rect">
              <a:avLst/>
            </a:prstGeom>
          </p:spPr>
        </p:pic>
        <p:pic>
          <p:nvPicPr>
            <p:cNvPr id="78" name="Grafika 77" descr="Pieniądze">
              <a:extLst>
                <a:ext uri="{FF2B5EF4-FFF2-40B4-BE49-F238E27FC236}">
                  <a16:creationId xmlns:a16="http://schemas.microsoft.com/office/drawing/2014/main" id="{113F3E52-D1D5-4E73-B22C-430BBCE697DE}"/>
                </a:ext>
              </a:extLst>
            </p:cNvPr>
            <p:cNvPicPr>
              <a:picLocks noChangeAspect="1"/>
            </p:cNvPicPr>
            <p:nvPr/>
          </p:nvPicPr>
          <p:blipFill>
            <a:blip r:embed="rId32" cstate="print">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7122221" y="993873"/>
              <a:ext cx="214590" cy="214590"/>
            </a:xfrm>
            <a:prstGeom prst="rect">
              <a:avLst/>
            </a:prstGeom>
          </p:spPr>
        </p:pic>
        <p:pic>
          <p:nvPicPr>
            <p:cNvPr id="79" name="Grafika 78" descr="Portfel">
              <a:extLst>
                <a:ext uri="{FF2B5EF4-FFF2-40B4-BE49-F238E27FC236}">
                  <a16:creationId xmlns:a16="http://schemas.microsoft.com/office/drawing/2014/main" id="{3A61EC62-3F69-492C-8D4E-B171225FD13C}"/>
                </a:ext>
              </a:extLst>
            </p:cNvPr>
            <p:cNvPicPr>
              <a:picLocks noChangeAspect="1"/>
            </p:cNvPicPr>
            <p:nvPr/>
          </p:nvPicPr>
          <p:blipFill>
            <a:blip r:embed="rId54" cstate="print">
              <a:extLst>
                <a:ext uri="{28A0092B-C50C-407E-A947-70E740481C1C}">
                  <a14:useLocalDpi xmlns:a14="http://schemas.microsoft.com/office/drawing/2010/main" val="0"/>
                </a:ext>
                <a:ext uri="{96DAC541-7B7A-43D3-8B79-37D633B846F1}">
                  <asvg:svgBlip xmlns:asvg="http://schemas.microsoft.com/office/drawing/2016/SVG/main" r:embed="rId55"/>
                </a:ext>
              </a:extLst>
            </a:blip>
            <a:stretch>
              <a:fillRect/>
            </a:stretch>
          </p:blipFill>
          <p:spPr>
            <a:xfrm flipV="1">
              <a:off x="6889019" y="1012773"/>
              <a:ext cx="205364" cy="205364"/>
            </a:xfrm>
            <a:prstGeom prst="rect">
              <a:avLst/>
            </a:prstGeom>
          </p:spPr>
        </p:pic>
      </p:grpSp>
      <p:grpSp>
        <p:nvGrpSpPr>
          <p:cNvPr id="80" name="Grupa 79">
            <a:extLst>
              <a:ext uri="{FF2B5EF4-FFF2-40B4-BE49-F238E27FC236}">
                <a16:creationId xmlns:a16="http://schemas.microsoft.com/office/drawing/2014/main" id="{E27A2C98-B03E-4749-8AA8-30450B65E319}"/>
              </a:ext>
            </a:extLst>
          </p:cNvPr>
          <p:cNvGrpSpPr/>
          <p:nvPr/>
        </p:nvGrpSpPr>
        <p:grpSpPr>
          <a:xfrm>
            <a:off x="8141296" y="5518754"/>
            <a:ext cx="273712" cy="273712"/>
            <a:chOff x="6555695" y="668338"/>
            <a:chExt cx="914400" cy="914400"/>
          </a:xfrm>
        </p:grpSpPr>
        <p:pic>
          <p:nvPicPr>
            <p:cNvPr id="81" name="Grafika 80" descr="Sąd">
              <a:extLst>
                <a:ext uri="{FF2B5EF4-FFF2-40B4-BE49-F238E27FC236}">
                  <a16:creationId xmlns:a16="http://schemas.microsoft.com/office/drawing/2014/main" id="{39E607E9-542E-470B-A3FA-7C3178CDB9FA}"/>
                </a:ext>
              </a:extLst>
            </p:cNvPr>
            <p:cNvPicPr>
              <a:picLocks noChangeAspect="1"/>
            </p:cNvPicPr>
            <p:nvPr/>
          </p:nvPicPr>
          <p:blipFill>
            <a:blip r:embed="rId42" cstate="print">
              <a:extLst>
                <a:ext uri="{28A0092B-C50C-407E-A947-70E740481C1C}">
                  <a14:useLocalDpi xmlns:a14="http://schemas.microsoft.com/office/drawing/2010/main" val="0"/>
                </a:ext>
                <a:ext uri="{96DAC541-7B7A-43D3-8B79-37D633B846F1}">
                  <asvg:svgBlip xmlns:asvg="http://schemas.microsoft.com/office/drawing/2016/SVG/main" r:embed="rId43"/>
                </a:ext>
              </a:extLst>
            </a:blip>
            <a:stretch>
              <a:fillRect/>
            </a:stretch>
          </p:blipFill>
          <p:spPr>
            <a:xfrm>
              <a:off x="6555695" y="668338"/>
              <a:ext cx="914400" cy="914400"/>
            </a:xfrm>
            <a:prstGeom prst="rect">
              <a:avLst/>
            </a:prstGeom>
          </p:spPr>
        </p:pic>
        <p:pic>
          <p:nvPicPr>
            <p:cNvPr id="82" name="Grafika 81" descr="Zamknij">
              <a:extLst>
                <a:ext uri="{FF2B5EF4-FFF2-40B4-BE49-F238E27FC236}">
                  <a16:creationId xmlns:a16="http://schemas.microsoft.com/office/drawing/2014/main" id="{44F20187-0B5C-4987-B45D-17A87CE58502}"/>
                </a:ext>
              </a:extLst>
            </p:cNvPr>
            <p:cNvPicPr>
              <a:picLocks noChangeAspect="1"/>
            </p:cNvPicPr>
            <p:nvPr/>
          </p:nvPicPr>
          <p:blipFill>
            <a:blip r:embed="rId56" cstate="print">
              <a:extLst>
                <a:ext uri="{28A0092B-C50C-407E-A947-70E740481C1C}">
                  <a14:useLocalDpi xmlns:a14="http://schemas.microsoft.com/office/drawing/2010/main" val="0"/>
                </a:ext>
                <a:ext uri="{96DAC541-7B7A-43D3-8B79-37D633B846F1}">
                  <asvg:svgBlip xmlns:asvg="http://schemas.microsoft.com/office/drawing/2016/SVG/main" r:embed="rId57"/>
                </a:ext>
              </a:extLst>
            </a:blip>
            <a:stretch>
              <a:fillRect/>
            </a:stretch>
          </p:blipFill>
          <p:spPr>
            <a:xfrm>
              <a:off x="6604058" y="765064"/>
              <a:ext cx="817674" cy="817674"/>
            </a:xfrm>
            <a:prstGeom prst="rect">
              <a:avLst/>
            </a:prstGeom>
          </p:spPr>
        </p:pic>
      </p:grpSp>
      <p:grpSp>
        <p:nvGrpSpPr>
          <p:cNvPr id="83" name="Grupa 82">
            <a:extLst>
              <a:ext uri="{FF2B5EF4-FFF2-40B4-BE49-F238E27FC236}">
                <a16:creationId xmlns:a16="http://schemas.microsoft.com/office/drawing/2014/main" id="{C11D8593-7DF5-4501-B7FE-883BA1CEB314}"/>
              </a:ext>
            </a:extLst>
          </p:cNvPr>
          <p:cNvGrpSpPr/>
          <p:nvPr/>
        </p:nvGrpSpPr>
        <p:grpSpPr>
          <a:xfrm>
            <a:off x="8165615" y="4300814"/>
            <a:ext cx="196056" cy="196056"/>
            <a:chOff x="6751468" y="1000941"/>
            <a:chExt cx="914400" cy="914400"/>
          </a:xfrm>
        </p:grpSpPr>
        <p:pic>
          <p:nvPicPr>
            <p:cNvPr id="84" name="Grafika 83" descr="Koszula z długim rękawem">
              <a:extLst>
                <a:ext uri="{FF2B5EF4-FFF2-40B4-BE49-F238E27FC236}">
                  <a16:creationId xmlns:a16="http://schemas.microsoft.com/office/drawing/2014/main" id="{376C6348-DC20-4BBB-BFA5-A9207B93E9A1}"/>
                </a:ext>
              </a:extLst>
            </p:cNvPr>
            <p:cNvPicPr>
              <a:picLocks noChangeAspect="1"/>
            </p:cNvPicPr>
            <p:nvPr/>
          </p:nvPicPr>
          <p:blipFill>
            <a:blip r:embed="rId58" cstate="print">
              <a:extLst>
                <a:ext uri="{28A0092B-C50C-407E-A947-70E740481C1C}">
                  <a14:useLocalDpi xmlns:a14="http://schemas.microsoft.com/office/drawing/2010/main" val="0"/>
                </a:ext>
                <a:ext uri="{96DAC541-7B7A-43D3-8B79-37D633B846F1}">
                  <asvg:svgBlip xmlns:asvg="http://schemas.microsoft.com/office/drawing/2016/SVG/main" r:embed="rId59"/>
                </a:ext>
              </a:extLst>
            </a:blip>
            <a:stretch>
              <a:fillRect/>
            </a:stretch>
          </p:blipFill>
          <p:spPr>
            <a:xfrm>
              <a:off x="6751468" y="1000941"/>
              <a:ext cx="914400" cy="914400"/>
            </a:xfrm>
            <a:prstGeom prst="rect">
              <a:avLst/>
            </a:prstGeom>
          </p:spPr>
        </p:pic>
        <p:pic>
          <p:nvPicPr>
            <p:cNvPr id="85" name="Grafika 84" descr="Smartfon">
              <a:extLst>
                <a:ext uri="{FF2B5EF4-FFF2-40B4-BE49-F238E27FC236}">
                  <a16:creationId xmlns:a16="http://schemas.microsoft.com/office/drawing/2014/main" id="{FD2EA234-C4EB-4A88-99B6-5BB37879AFD3}"/>
                </a:ext>
              </a:extLst>
            </p:cNvPr>
            <p:cNvPicPr>
              <a:picLocks noChangeAspect="1"/>
            </p:cNvPicPr>
            <p:nvPr/>
          </p:nvPicPr>
          <p:blipFill>
            <a:blip r:embed="rId60" cstate="print">
              <a:extLst>
                <a:ext uri="{28A0092B-C50C-407E-A947-70E740481C1C}">
                  <a14:useLocalDpi xmlns:a14="http://schemas.microsoft.com/office/drawing/2010/main" val="0"/>
                </a:ext>
                <a:ext uri="{96DAC541-7B7A-43D3-8B79-37D633B846F1}">
                  <asvg:svgBlip xmlns:asvg="http://schemas.microsoft.com/office/drawing/2016/SVG/main" r:embed="rId61"/>
                </a:ext>
              </a:extLst>
            </a:blip>
            <a:stretch>
              <a:fillRect/>
            </a:stretch>
          </p:blipFill>
          <p:spPr>
            <a:xfrm>
              <a:off x="6979600" y="1274094"/>
              <a:ext cx="458136" cy="458136"/>
            </a:xfrm>
            <a:prstGeom prst="rect">
              <a:avLst/>
            </a:prstGeom>
          </p:spPr>
        </p:pic>
      </p:grpSp>
      <p:pic>
        <p:nvPicPr>
          <p:cNvPr id="86" name="Grafika 85" descr="Głowa z kołami zębatymi">
            <a:extLst>
              <a:ext uri="{FF2B5EF4-FFF2-40B4-BE49-F238E27FC236}">
                <a16:creationId xmlns:a16="http://schemas.microsoft.com/office/drawing/2014/main" id="{B239A345-0892-4A5F-B54E-8EC3351532C6}"/>
              </a:ext>
            </a:extLst>
          </p:cNvPr>
          <p:cNvPicPr>
            <a:picLocks noChangeAspect="1"/>
          </p:cNvPicPr>
          <p:nvPr/>
        </p:nvPicPr>
        <p:blipFill>
          <a:blip r:embed="rId62" cstate="print">
            <a:extLst>
              <a:ext uri="{28A0092B-C50C-407E-A947-70E740481C1C}">
                <a14:useLocalDpi xmlns:a14="http://schemas.microsoft.com/office/drawing/2010/main" val="0"/>
              </a:ext>
              <a:ext uri="{96DAC541-7B7A-43D3-8B79-37D633B846F1}">
                <asvg:svgBlip xmlns:asvg="http://schemas.microsoft.com/office/drawing/2016/SVG/main" r:embed="rId63"/>
              </a:ext>
            </a:extLst>
          </a:blip>
          <a:stretch>
            <a:fillRect/>
          </a:stretch>
        </p:blipFill>
        <p:spPr>
          <a:xfrm>
            <a:off x="8165615" y="5323279"/>
            <a:ext cx="212136" cy="212136"/>
          </a:xfrm>
          <a:prstGeom prst="rect">
            <a:avLst/>
          </a:prstGeom>
        </p:spPr>
      </p:pic>
    </p:spTree>
    <p:extLst>
      <p:ext uri="{BB962C8B-B14F-4D97-AF65-F5344CB8AC3E}">
        <p14:creationId xmlns:p14="http://schemas.microsoft.com/office/powerpoint/2010/main" val="3165273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6</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4154898839"/>
              </p:ext>
            </p:extLst>
          </p:nvPr>
        </p:nvGraphicFramePr>
        <p:xfrm>
          <a:off x="566738" y="2212974"/>
          <a:ext cx="4737100" cy="4214455"/>
        </p:xfrm>
        <a:graphic>
          <a:graphicData uri="http://schemas.openxmlformats.org/drawingml/2006/chart">
            <c:chart xmlns:c="http://schemas.openxmlformats.org/drawingml/2006/chart" xmlns:r="http://schemas.openxmlformats.org/officeDocument/2006/relationships" r:id="rId3"/>
          </a:graphicData>
        </a:graphic>
      </p:graphicFrame>
      <p:sp>
        <p:nvSpPr>
          <p:cNvPr id="21511" name="Rectangle 1032">
            <a:extLst>
              <a:ext uri="{FF2B5EF4-FFF2-40B4-BE49-F238E27FC236}">
                <a16:creationId xmlns:a16="http://schemas.microsoft.com/office/drawing/2014/main" id="{9F1B90DA-2641-4A19-B823-F4A492CF113D}"/>
              </a:ext>
            </a:extLst>
          </p:cNvPr>
          <p:cNvSpPr>
            <a:spLocks noChangeArrowheads="1"/>
          </p:cNvSpPr>
          <p:nvPr/>
        </p:nvSpPr>
        <p:spPr bwMode="auto">
          <a:xfrm>
            <a:off x="5448528" y="2212974"/>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Zdaniem trzech na czterech badanych nieprawdopodobne jest, by w 2018  roku zaczęły znikać oddziały banków. Blisko co piąty respondent uważa natomiast, że jest to zdecydowanie prawdopodobne lub raczej prawdopodobne.</a:t>
            </a:r>
          </a:p>
          <a:p>
            <a:pPr algn="just" eaLnBrk="1" hangingPunct="1"/>
            <a:endParaRPr lang="pl-PL" altLang="pl-PL" sz="1400" b="0" dirty="0"/>
          </a:p>
          <a:p>
            <a:pPr algn="just" eaLnBrk="1" hangingPunct="1"/>
            <a:r>
              <a:rPr lang="pl-PL" altLang="pl-PL" sz="1400" b="0" dirty="0"/>
              <a:t>W perspektywie dziesięciu lat już 44 proc. ankietowanych skłonna jest przyznać, że oddziały banków znikną. Zdaniem nieco ponad 43 proc. raczej nie znikną lub zdecydowanie nie znikną. </a:t>
            </a:r>
            <a:endParaRPr lang="en-GB" altLang="pl-PL" sz="1400" b="0" dirty="0"/>
          </a:p>
        </p:txBody>
      </p:sp>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dziś i jutro</a:t>
            </a:r>
            <a:endParaRPr lang="en-GB" altLang="pl-PL" b="0" dirty="0"/>
          </a:p>
        </p:txBody>
      </p:sp>
      <p:grpSp>
        <p:nvGrpSpPr>
          <p:cNvPr id="21513" name="Group 1041">
            <a:extLst>
              <a:ext uri="{FF2B5EF4-FFF2-40B4-BE49-F238E27FC236}">
                <a16:creationId xmlns:a16="http://schemas.microsoft.com/office/drawing/2014/main" id="{A830E43F-14CD-4AC0-B19A-9C663625FFD9}"/>
              </a:ext>
            </a:extLst>
          </p:cNvPr>
          <p:cNvGrpSpPr>
            <a:grpSpLocks/>
          </p:cNvGrpSpPr>
          <p:nvPr/>
        </p:nvGrpSpPr>
        <p:grpSpPr bwMode="auto">
          <a:xfrm>
            <a:off x="566738" y="1693804"/>
            <a:ext cx="4108621" cy="371534"/>
            <a:chOff x="451" y="1013"/>
            <a:chExt cx="1459" cy="261"/>
          </a:xfrm>
        </p:grpSpPr>
        <p:sp>
          <p:nvSpPr>
            <p:cNvPr id="21521" name="Line 1042">
              <a:extLst>
                <a:ext uri="{FF2B5EF4-FFF2-40B4-BE49-F238E27FC236}">
                  <a16:creationId xmlns:a16="http://schemas.microsoft.com/office/drawing/2014/main" id="{5FA731F6-2B2B-472F-BAC2-29EFBEE6D79F}"/>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21522" name="Rectangle 1043">
              <a:extLst>
                <a:ext uri="{FF2B5EF4-FFF2-40B4-BE49-F238E27FC236}">
                  <a16:creationId xmlns:a16="http://schemas.microsoft.com/office/drawing/2014/main" id="{15009BB5-F67E-4483-8661-6C355810EACF}"/>
                </a:ext>
              </a:extLst>
            </p:cNvPr>
            <p:cNvSpPr>
              <a:spLocks noChangeArrowheads="1"/>
            </p:cNvSpPr>
            <p:nvPr/>
          </p:nvSpPr>
          <p:spPr bwMode="auto">
            <a:xfrm>
              <a:off x="451" y="1013"/>
              <a:ext cx="142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200" dirty="0"/>
                <a:t>Zaczną znikać oddziały banków / Znikną oddziały banków (dane w procentach)</a:t>
              </a:r>
              <a:endParaRPr lang="en-GB" altLang="pl-PL" sz="1200" dirty="0"/>
            </a:p>
          </p:txBody>
        </p:sp>
      </p:grpSp>
      <p:grpSp>
        <p:nvGrpSpPr>
          <p:cNvPr id="3" name="Grupa 2">
            <a:extLst>
              <a:ext uri="{FF2B5EF4-FFF2-40B4-BE49-F238E27FC236}">
                <a16:creationId xmlns:a16="http://schemas.microsoft.com/office/drawing/2014/main" id="{0F88263E-E8B3-4B60-B746-CF50AF676210}"/>
              </a:ext>
            </a:extLst>
          </p:cNvPr>
          <p:cNvGrpSpPr/>
          <p:nvPr/>
        </p:nvGrpSpPr>
        <p:grpSpPr>
          <a:xfrm>
            <a:off x="6555695" y="668338"/>
            <a:ext cx="914400" cy="914400"/>
            <a:chOff x="6555695" y="668338"/>
            <a:chExt cx="914400" cy="914400"/>
          </a:xfrm>
        </p:grpSpPr>
        <p:pic>
          <p:nvPicPr>
            <p:cNvPr id="5" name="Grafika 4" descr="Sąd">
              <a:extLst>
                <a:ext uri="{FF2B5EF4-FFF2-40B4-BE49-F238E27FC236}">
                  <a16:creationId xmlns:a16="http://schemas.microsoft.com/office/drawing/2014/main" id="{33387A3F-BFBB-4E9A-BB62-981AC34DF55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55695" y="668338"/>
              <a:ext cx="914400" cy="914400"/>
            </a:xfrm>
            <a:prstGeom prst="rect">
              <a:avLst/>
            </a:prstGeom>
          </p:spPr>
        </p:pic>
        <p:pic>
          <p:nvPicPr>
            <p:cNvPr id="7" name="Grafika 6" descr="Zamknij">
              <a:extLst>
                <a:ext uri="{FF2B5EF4-FFF2-40B4-BE49-F238E27FC236}">
                  <a16:creationId xmlns:a16="http://schemas.microsoft.com/office/drawing/2014/main" id="{D6FD3A6C-69C1-4D67-BE86-C0268455134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604058" y="765064"/>
              <a:ext cx="817674" cy="817674"/>
            </a:xfrm>
            <a:prstGeom prst="rect">
              <a:avLst/>
            </a:prstGeom>
          </p:spPr>
        </p:pic>
      </p:grpSp>
      <p:grpSp>
        <p:nvGrpSpPr>
          <p:cNvPr id="20" name="Grupa 19">
            <a:extLst>
              <a:ext uri="{FF2B5EF4-FFF2-40B4-BE49-F238E27FC236}">
                <a16:creationId xmlns:a16="http://schemas.microsoft.com/office/drawing/2014/main" id="{039321D5-BA42-41D4-999C-5BE087838BFD}"/>
              </a:ext>
            </a:extLst>
          </p:cNvPr>
          <p:cNvGrpSpPr/>
          <p:nvPr/>
        </p:nvGrpSpPr>
        <p:grpSpPr>
          <a:xfrm>
            <a:off x="130273" y="6271798"/>
            <a:ext cx="872930" cy="548773"/>
            <a:chOff x="1039634" y="4808940"/>
            <a:chExt cx="2199331" cy="1382624"/>
          </a:xfrm>
        </p:grpSpPr>
        <p:pic>
          <p:nvPicPr>
            <p:cNvPr id="21" name="Grafika 20" descr="Stoper">
              <a:extLst>
                <a:ext uri="{FF2B5EF4-FFF2-40B4-BE49-F238E27FC236}">
                  <a16:creationId xmlns:a16="http://schemas.microsoft.com/office/drawing/2014/main" id="{639398DD-2F91-4F64-BF58-82A198660A81}"/>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37917" y="4856681"/>
              <a:ext cx="395838" cy="395838"/>
            </a:xfrm>
            <a:prstGeom prst="rect">
              <a:avLst/>
            </a:prstGeom>
          </p:spPr>
        </p:pic>
        <p:pic>
          <p:nvPicPr>
            <p:cNvPr id="22" name="Grafika 21" descr="Budzik">
              <a:extLst>
                <a:ext uri="{FF2B5EF4-FFF2-40B4-BE49-F238E27FC236}">
                  <a16:creationId xmlns:a16="http://schemas.microsoft.com/office/drawing/2014/main" id="{50353039-AD75-4B4E-96AD-C7EE11700335}"/>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6290" y="4856681"/>
              <a:ext cx="395838" cy="395838"/>
            </a:xfrm>
            <a:prstGeom prst="rect">
              <a:avLst/>
            </a:prstGeom>
          </p:spPr>
        </p:pic>
        <p:pic>
          <p:nvPicPr>
            <p:cNvPr id="23" name="Grafika 22" descr="Pomoc">
              <a:extLst>
                <a:ext uri="{FF2B5EF4-FFF2-40B4-BE49-F238E27FC236}">
                  <a16:creationId xmlns:a16="http://schemas.microsoft.com/office/drawing/2014/main" id="{F15040C6-A19B-4E2A-86C5-548D61115F2B}"/>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337917" y="5771357"/>
              <a:ext cx="395838" cy="395838"/>
            </a:xfrm>
            <a:prstGeom prst="rect">
              <a:avLst/>
            </a:prstGeom>
          </p:spPr>
        </p:pic>
        <p:pic>
          <p:nvPicPr>
            <p:cNvPr id="24" name="Grafika 23" descr="Zegar">
              <a:extLst>
                <a:ext uri="{FF2B5EF4-FFF2-40B4-BE49-F238E27FC236}">
                  <a16:creationId xmlns:a16="http://schemas.microsoft.com/office/drawing/2014/main" id="{FEB4F12C-DCAF-4042-B87E-28E4C8A48EB3}"/>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52317" y="5771357"/>
              <a:ext cx="395838" cy="395838"/>
            </a:xfrm>
            <a:prstGeom prst="rect">
              <a:avLst/>
            </a:prstGeom>
          </p:spPr>
        </p:pic>
        <p:pic>
          <p:nvPicPr>
            <p:cNvPr id="25" name="Grafika 24" descr="Stoper">
              <a:extLst>
                <a:ext uri="{FF2B5EF4-FFF2-40B4-BE49-F238E27FC236}">
                  <a16:creationId xmlns:a16="http://schemas.microsoft.com/office/drawing/2014/main" id="{99B29E38-FDBA-44C6-B1A4-7348A845A5D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531794" y="5510732"/>
              <a:ext cx="395838" cy="395838"/>
            </a:xfrm>
            <a:prstGeom prst="rect">
              <a:avLst/>
            </a:prstGeom>
          </p:spPr>
        </p:pic>
        <p:pic>
          <p:nvPicPr>
            <p:cNvPr id="26" name="Grafika 25" descr="Budzik">
              <a:extLst>
                <a:ext uri="{FF2B5EF4-FFF2-40B4-BE49-F238E27FC236}">
                  <a16:creationId xmlns:a16="http://schemas.microsoft.com/office/drawing/2014/main" id="{BCAA355A-36FD-4137-A813-9FBD116B1D01}"/>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2843127" y="5267490"/>
              <a:ext cx="395838" cy="395838"/>
            </a:xfrm>
            <a:prstGeom prst="rect">
              <a:avLst/>
            </a:prstGeom>
          </p:spPr>
        </p:pic>
        <p:pic>
          <p:nvPicPr>
            <p:cNvPr id="27" name="Grafika 26" descr="Pomoc">
              <a:extLst>
                <a:ext uri="{FF2B5EF4-FFF2-40B4-BE49-F238E27FC236}">
                  <a16:creationId xmlns:a16="http://schemas.microsoft.com/office/drawing/2014/main" id="{E57B4F7B-7401-47AA-9379-B8C513974DFE}"/>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2510982">
              <a:off x="2177131" y="5420084"/>
              <a:ext cx="395838" cy="395838"/>
            </a:xfrm>
            <a:prstGeom prst="rect">
              <a:avLst/>
            </a:prstGeom>
          </p:spPr>
        </p:pic>
        <p:pic>
          <p:nvPicPr>
            <p:cNvPr id="28" name="Grafika 27" descr="Zegar">
              <a:extLst>
                <a:ext uri="{FF2B5EF4-FFF2-40B4-BE49-F238E27FC236}">
                  <a16:creationId xmlns:a16="http://schemas.microsoft.com/office/drawing/2014/main" id="{18EF4258-33F7-446E-9543-0861CBA82D22}"/>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510982">
              <a:off x="1066639" y="5132392"/>
              <a:ext cx="395838" cy="395838"/>
            </a:xfrm>
            <a:prstGeom prst="rect">
              <a:avLst/>
            </a:prstGeom>
          </p:spPr>
        </p:pic>
        <p:pic>
          <p:nvPicPr>
            <p:cNvPr id="34" name="Grafika 33" descr="Stoper">
              <a:extLst>
                <a:ext uri="{FF2B5EF4-FFF2-40B4-BE49-F238E27FC236}">
                  <a16:creationId xmlns:a16="http://schemas.microsoft.com/office/drawing/2014/main" id="{F4A76265-FC58-47BC-9EA8-AC1EA25C378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039634" y="5559823"/>
              <a:ext cx="395838" cy="395838"/>
            </a:xfrm>
            <a:prstGeom prst="rect">
              <a:avLst/>
            </a:prstGeom>
          </p:spPr>
        </p:pic>
        <p:pic>
          <p:nvPicPr>
            <p:cNvPr id="37" name="Grafika 36" descr="Budzik">
              <a:extLst>
                <a:ext uri="{FF2B5EF4-FFF2-40B4-BE49-F238E27FC236}">
                  <a16:creationId xmlns:a16="http://schemas.microsoft.com/office/drawing/2014/main" id="{9D5A5EE1-5FE5-4F29-97B2-18EE31310D48}"/>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346507" y="5371357"/>
              <a:ext cx="395838" cy="395838"/>
            </a:xfrm>
            <a:prstGeom prst="rect">
              <a:avLst/>
            </a:prstGeom>
          </p:spPr>
        </p:pic>
        <p:pic>
          <p:nvPicPr>
            <p:cNvPr id="38" name="Grafika 37" descr="Pomoc">
              <a:extLst>
                <a:ext uri="{FF2B5EF4-FFF2-40B4-BE49-F238E27FC236}">
                  <a16:creationId xmlns:a16="http://schemas.microsoft.com/office/drawing/2014/main" id="{4F4A2344-0457-40BD-8709-DEB00966A3FC}"/>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8151319">
              <a:off x="1581050" y="5139229"/>
              <a:ext cx="395838" cy="395838"/>
            </a:xfrm>
            <a:prstGeom prst="rect">
              <a:avLst/>
            </a:prstGeom>
          </p:spPr>
        </p:pic>
        <p:pic>
          <p:nvPicPr>
            <p:cNvPr id="39" name="Grafika 38" descr="Zegar">
              <a:extLst>
                <a:ext uri="{FF2B5EF4-FFF2-40B4-BE49-F238E27FC236}">
                  <a16:creationId xmlns:a16="http://schemas.microsoft.com/office/drawing/2014/main" id="{E6EEAB1F-94F8-4993-B53E-551AF40F0133}"/>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8151319">
              <a:off x="1774529" y="5477353"/>
              <a:ext cx="395838" cy="395838"/>
            </a:xfrm>
            <a:prstGeom prst="rect">
              <a:avLst/>
            </a:prstGeom>
          </p:spPr>
        </p:pic>
        <p:pic>
          <p:nvPicPr>
            <p:cNvPr id="40" name="Grafika 39" descr="Stoper">
              <a:extLst>
                <a:ext uri="{FF2B5EF4-FFF2-40B4-BE49-F238E27FC236}">
                  <a16:creationId xmlns:a16="http://schemas.microsoft.com/office/drawing/2014/main" id="{0DF42AF1-DE90-4587-945B-38D3FC3DA76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958026" y="5124602"/>
              <a:ext cx="395838" cy="395838"/>
            </a:xfrm>
            <a:prstGeom prst="rect">
              <a:avLst/>
            </a:prstGeom>
          </p:spPr>
        </p:pic>
        <p:pic>
          <p:nvPicPr>
            <p:cNvPr id="41" name="Grafika 40" descr="Budzik">
              <a:extLst>
                <a:ext uri="{FF2B5EF4-FFF2-40B4-BE49-F238E27FC236}">
                  <a16:creationId xmlns:a16="http://schemas.microsoft.com/office/drawing/2014/main" id="{6178D724-0B62-4414-9E8A-85619C37CBD5}"/>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1790275" y="5795726"/>
              <a:ext cx="395838" cy="395838"/>
            </a:xfrm>
            <a:prstGeom prst="rect">
              <a:avLst/>
            </a:prstGeom>
          </p:spPr>
        </p:pic>
        <p:pic>
          <p:nvPicPr>
            <p:cNvPr id="42" name="Grafika 41" descr="Pomoc">
              <a:extLst>
                <a:ext uri="{FF2B5EF4-FFF2-40B4-BE49-F238E27FC236}">
                  <a16:creationId xmlns:a16="http://schemas.microsoft.com/office/drawing/2014/main" id="{93F5D264-C9E1-4A93-9450-55E57B30E63D}"/>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0800000">
              <a:off x="1746931" y="4808940"/>
              <a:ext cx="395838" cy="395838"/>
            </a:xfrm>
            <a:prstGeom prst="rect">
              <a:avLst/>
            </a:prstGeom>
          </p:spPr>
        </p:pic>
        <p:pic>
          <p:nvPicPr>
            <p:cNvPr id="43" name="Grafika 42" descr="Zegar">
              <a:extLst>
                <a:ext uri="{FF2B5EF4-FFF2-40B4-BE49-F238E27FC236}">
                  <a16:creationId xmlns:a16="http://schemas.microsoft.com/office/drawing/2014/main" id="{E1855AFA-4296-4EE1-8334-A2596A1CC3DF}"/>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0800000">
              <a:off x="2495451" y="5105804"/>
              <a:ext cx="395838" cy="395838"/>
            </a:xfrm>
            <a:prstGeom prst="rect">
              <a:avLst/>
            </a:prstGeom>
          </p:spPr>
        </p:pic>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7</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1283767803"/>
              </p:ext>
            </p:extLst>
          </p:nvPr>
        </p:nvGraphicFramePr>
        <p:xfrm>
          <a:off x="566738" y="2212974"/>
          <a:ext cx="4737100" cy="4214455"/>
        </p:xfrm>
        <a:graphic>
          <a:graphicData uri="http://schemas.openxmlformats.org/drawingml/2006/chart">
            <c:chart xmlns:c="http://schemas.openxmlformats.org/drawingml/2006/chart" xmlns:r="http://schemas.openxmlformats.org/officeDocument/2006/relationships" r:id="rId3"/>
          </a:graphicData>
        </a:graphic>
      </p:graphicFrame>
      <p:sp>
        <p:nvSpPr>
          <p:cNvPr id="21511" name="Rectangle 1032">
            <a:extLst>
              <a:ext uri="{FF2B5EF4-FFF2-40B4-BE49-F238E27FC236}">
                <a16:creationId xmlns:a16="http://schemas.microsoft.com/office/drawing/2014/main" id="{9F1B90DA-2641-4A19-B823-F4A492CF113D}"/>
              </a:ext>
            </a:extLst>
          </p:cNvPr>
          <p:cNvSpPr>
            <a:spLocks noChangeArrowheads="1"/>
          </p:cNvSpPr>
          <p:nvPr/>
        </p:nvSpPr>
        <p:spPr bwMode="auto">
          <a:xfrm>
            <a:off x="5448528" y="2212148"/>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Niemal dwóch na trzech respondentów nie wierzy, że w tym roku pojawią się oddziały z w pełni automatyczną obsługą. Przeciwnego zdania jest niewiele ponad 33 proc. </a:t>
            </a:r>
          </a:p>
          <a:p>
            <a:pPr algn="just" eaLnBrk="1" hangingPunct="1"/>
            <a:endParaRPr lang="pl-PL" altLang="pl-PL" sz="1400" b="0" dirty="0"/>
          </a:p>
          <a:p>
            <a:pPr algn="just" eaLnBrk="1" hangingPunct="1"/>
            <a:r>
              <a:rPr lang="pl-PL" altLang="pl-PL" sz="1400" b="0" dirty="0"/>
              <a:t>Natomiast 90 proc. badanych uważa, że w 2028 roku, większość oddziałów banku będzie działać właśnie w ten sposób - 37 proc. nie ma co do tego wątpliwości, a prawie 53 proc. uważa to za raczej prawdopodobne. </a:t>
            </a:r>
            <a:endParaRPr lang="en-GB" altLang="pl-PL" sz="1400" b="0" dirty="0"/>
          </a:p>
        </p:txBody>
      </p:sp>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dziś i jutro</a:t>
            </a:r>
            <a:endParaRPr lang="en-GB" altLang="pl-PL" b="0" dirty="0"/>
          </a:p>
        </p:txBody>
      </p:sp>
      <p:grpSp>
        <p:nvGrpSpPr>
          <p:cNvPr id="21513" name="Group 1041">
            <a:extLst>
              <a:ext uri="{FF2B5EF4-FFF2-40B4-BE49-F238E27FC236}">
                <a16:creationId xmlns:a16="http://schemas.microsoft.com/office/drawing/2014/main" id="{A830E43F-14CD-4AC0-B19A-9C663625FFD9}"/>
              </a:ext>
            </a:extLst>
          </p:cNvPr>
          <p:cNvGrpSpPr>
            <a:grpSpLocks/>
          </p:cNvGrpSpPr>
          <p:nvPr/>
        </p:nvGrpSpPr>
        <p:grpSpPr bwMode="auto">
          <a:xfrm>
            <a:off x="566738" y="1326540"/>
            <a:ext cx="4108621" cy="738797"/>
            <a:chOff x="451" y="755"/>
            <a:chExt cx="1459" cy="519"/>
          </a:xfrm>
        </p:grpSpPr>
        <p:sp>
          <p:nvSpPr>
            <p:cNvPr id="21521" name="Line 1042">
              <a:extLst>
                <a:ext uri="{FF2B5EF4-FFF2-40B4-BE49-F238E27FC236}">
                  <a16:creationId xmlns:a16="http://schemas.microsoft.com/office/drawing/2014/main" id="{5FA731F6-2B2B-472F-BAC2-29EFBEE6D79F}"/>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21522" name="Rectangle 1043">
              <a:extLst>
                <a:ext uri="{FF2B5EF4-FFF2-40B4-BE49-F238E27FC236}">
                  <a16:creationId xmlns:a16="http://schemas.microsoft.com/office/drawing/2014/main" id="{15009BB5-F67E-4483-8661-6C355810EACF}"/>
                </a:ext>
              </a:extLst>
            </p:cNvPr>
            <p:cNvSpPr>
              <a:spLocks noChangeArrowheads="1"/>
            </p:cNvSpPr>
            <p:nvPr/>
          </p:nvSpPr>
          <p:spPr bwMode="auto">
            <a:xfrm>
              <a:off x="451" y="755"/>
              <a:ext cx="1428"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200" dirty="0"/>
                <a:t>Zaczną pojawiać się oddziały, w których obsługa będzie w pełni automatyczna / Obsługa w większości oddziałów będzie automatyczna (bez udziału człowieka) (dane w procentach)</a:t>
              </a:r>
              <a:endParaRPr lang="en-GB" altLang="pl-PL" sz="1200" dirty="0"/>
            </a:p>
          </p:txBody>
        </p:sp>
      </p:grpSp>
      <p:grpSp>
        <p:nvGrpSpPr>
          <p:cNvPr id="3" name="Grupa 2">
            <a:extLst>
              <a:ext uri="{FF2B5EF4-FFF2-40B4-BE49-F238E27FC236}">
                <a16:creationId xmlns:a16="http://schemas.microsoft.com/office/drawing/2014/main" id="{D0580008-E4A8-4685-BF80-C8BE0A099B80}"/>
              </a:ext>
            </a:extLst>
          </p:cNvPr>
          <p:cNvGrpSpPr/>
          <p:nvPr/>
        </p:nvGrpSpPr>
        <p:grpSpPr>
          <a:xfrm>
            <a:off x="6555695" y="668338"/>
            <a:ext cx="1584326" cy="914400"/>
            <a:chOff x="6555695" y="668338"/>
            <a:chExt cx="1584326" cy="914400"/>
          </a:xfrm>
        </p:grpSpPr>
        <p:pic>
          <p:nvPicPr>
            <p:cNvPr id="19" name="Grafika 18" descr="Sąd">
              <a:extLst>
                <a:ext uri="{FF2B5EF4-FFF2-40B4-BE49-F238E27FC236}">
                  <a16:creationId xmlns:a16="http://schemas.microsoft.com/office/drawing/2014/main" id="{2322A056-F051-46F4-BDAF-9258CECDACC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55695" y="668338"/>
              <a:ext cx="914400" cy="914400"/>
            </a:xfrm>
            <a:prstGeom prst="rect">
              <a:avLst/>
            </a:prstGeom>
          </p:spPr>
        </p:pic>
        <p:pic>
          <p:nvPicPr>
            <p:cNvPr id="5" name="Grafika 4" descr="Mózg w głowie">
              <a:extLst>
                <a:ext uri="{FF2B5EF4-FFF2-40B4-BE49-F238E27FC236}">
                  <a16:creationId xmlns:a16="http://schemas.microsoft.com/office/drawing/2014/main" id="{BDF8EC6D-20D1-448A-B662-C058BD6907B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70095" y="790575"/>
              <a:ext cx="669926" cy="669926"/>
            </a:xfrm>
            <a:prstGeom prst="rect">
              <a:avLst/>
            </a:prstGeom>
          </p:spPr>
        </p:pic>
      </p:grpSp>
      <p:grpSp>
        <p:nvGrpSpPr>
          <p:cNvPr id="12" name="Grupa 11">
            <a:extLst>
              <a:ext uri="{FF2B5EF4-FFF2-40B4-BE49-F238E27FC236}">
                <a16:creationId xmlns:a16="http://schemas.microsoft.com/office/drawing/2014/main" id="{229B3B8A-0DDA-412C-8AAF-BFEFA0471515}"/>
              </a:ext>
            </a:extLst>
          </p:cNvPr>
          <p:cNvGrpSpPr/>
          <p:nvPr/>
        </p:nvGrpSpPr>
        <p:grpSpPr>
          <a:xfrm>
            <a:off x="130273" y="6271798"/>
            <a:ext cx="872930" cy="548773"/>
            <a:chOff x="1039634" y="4808940"/>
            <a:chExt cx="2199331" cy="1382624"/>
          </a:xfrm>
        </p:grpSpPr>
        <p:pic>
          <p:nvPicPr>
            <p:cNvPr id="13" name="Grafika 12" descr="Stoper">
              <a:extLst>
                <a:ext uri="{FF2B5EF4-FFF2-40B4-BE49-F238E27FC236}">
                  <a16:creationId xmlns:a16="http://schemas.microsoft.com/office/drawing/2014/main" id="{3614A75B-9699-4BC3-B719-4EDFD0937021}"/>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37917" y="4856681"/>
              <a:ext cx="395838" cy="395838"/>
            </a:xfrm>
            <a:prstGeom prst="rect">
              <a:avLst/>
            </a:prstGeom>
          </p:spPr>
        </p:pic>
        <p:pic>
          <p:nvPicPr>
            <p:cNvPr id="14" name="Grafika 13" descr="Budzik">
              <a:extLst>
                <a:ext uri="{FF2B5EF4-FFF2-40B4-BE49-F238E27FC236}">
                  <a16:creationId xmlns:a16="http://schemas.microsoft.com/office/drawing/2014/main" id="{18A147DE-E2F1-404D-B3BE-8D86B4065CB5}"/>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6290" y="4856681"/>
              <a:ext cx="395838" cy="395838"/>
            </a:xfrm>
            <a:prstGeom prst="rect">
              <a:avLst/>
            </a:prstGeom>
          </p:spPr>
        </p:pic>
        <p:pic>
          <p:nvPicPr>
            <p:cNvPr id="15" name="Grafika 14" descr="Pomoc">
              <a:extLst>
                <a:ext uri="{FF2B5EF4-FFF2-40B4-BE49-F238E27FC236}">
                  <a16:creationId xmlns:a16="http://schemas.microsoft.com/office/drawing/2014/main" id="{A7322630-EDD9-4D64-8437-3BEC337C1F1A}"/>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337917" y="5771357"/>
              <a:ext cx="395838" cy="395838"/>
            </a:xfrm>
            <a:prstGeom prst="rect">
              <a:avLst/>
            </a:prstGeom>
          </p:spPr>
        </p:pic>
        <p:pic>
          <p:nvPicPr>
            <p:cNvPr id="16" name="Grafika 15" descr="Zegar">
              <a:extLst>
                <a:ext uri="{FF2B5EF4-FFF2-40B4-BE49-F238E27FC236}">
                  <a16:creationId xmlns:a16="http://schemas.microsoft.com/office/drawing/2014/main" id="{76E5A2E9-9556-4469-AA27-5FF04F6F2048}"/>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52317" y="5771357"/>
              <a:ext cx="395838" cy="395838"/>
            </a:xfrm>
            <a:prstGeom prst="rect">
              <a:avLst/>
            </a:prstGeom>
          </p:spPr>
        </p:pic>
        <p:pic>
          <p:nvPicPr>
            <p:cNvPr id="17" name="Grafika 16" descr="Stoper">
              <a:extLst>
                <a:ext uri="{FF2B5EF4-FFF2-40B4-BE49-F238E27FC236}">
                  <a16:creationId xmlns:a16="http://schemas.microsoft.com/office/drawing/2014/main" id="{2D1ABFF7-7C2E-4C46-BF9E-65A62CA3E9E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531794" y="5510732"/>
              <a:ext cx="395838" cy="395838"/>
            </a:xfrm>
            <a:prstGeom prst="rect">
              <a:avLst/>
            </a:prstGeom>
          </p:spPr>
        </p:pic>
        <p:pic>
          <p:nvPicPr>
            <p:cNvPr id="18" name="Grafika 17" descr="Budzik">
              <a:extLst>
                <a:ext uri="{FF2B5EF4-FFF2-40B4-BE49-F238E27FC236}">
                  <a16:creationId xmlns:a16="http://schemas.microsoft.com/office/drawing/2014/main" id="{05172661-3C95-44C3-A6D7-C7C70021378A}"/>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2843127" y="5267490"/>
              <a:ext cx="395838" cy="395838"/>
            </a:xfrm>
            <a:prstGeom prst="rect">
              <a:avLst/>
            </a:prstGeom>
          </p:spPr>
        </p:pic>
        <p:pic>
          <p:nvPicPr>
            <p:cNvPr id="20" name="Grafika 19" descr="Pomoc">
              <a:extLst>
                <a:ext uri="{FF2B5EF4-FFF2-40B4-BE49-F238E27FC236}">
                  <a16:creationId xmlns:a16="http://schemas.microsoft.com/office/drawing/2014/main" id="{6901FEBF-249E-47AE-A41E-62A85464769A}"/>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2510982">
              <a:off x="2177131" y="5420084"/>
              <a:ext cx="395838" cy="395838"/>
            </a:xfrm>
            <a:prstGeom prst="rect">
              <a:avLst/>
            </a:prstGeom>
          </p:spPr>
        </p:pic>
        <p:pic>
          <p:nvPicPr>
            <p:cNvPr id="21" name="Grafika 20" descr="Zegar">
              <a:extLst>
                <a:ext uri="{FF2B5EF4-FFF2-40B4-BE49-F238E27FC236}">
                  <a16:creationId xmlns:a16="http://schemas.microsoft.com/office/drawing/2014/main" id="{C82DC6EB-2C8D-4272-A066-A9E220D03559}"/>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510982">
              <a:off x="1066639" y="5132392"/>
              <a:ext cx="395838" cy="395838"/>
            </a:xfrm>
            <a:prstGeom prst="rect">
              <a:avLst/>
            </a:prstGeom>
          </p:spPr>
        </p:pic>
        <p:pic>
          <p:nvPicPr>
            <p:cNvPr id="22" name="Grafika 21" descr="Stoper">
              <a:extLst>
                <a:ext uri="{FF2B5EF4-FFF2-40B4-BE49-F238E27FC236}">
                  <a16:creationId xmlns:a16="http://schemas.microsoft.com/office/drawing/2014/main" id="{AD13D683-2965-4A1B-80EB-E20BF2B38BE1}"/>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039634" y="5559823"/>
              <a:ext cx="395838" cy="395838"/>
            </a:xfrm>
            <a:prstGeom prst="rect">
              <a:avLst/>
            </a:prstGeom>
          </p:spPr>
        </p:pic>
        <p:pic>
          <p:nvPicPr>
            <p:cNvPr id="23" name="Grafika 22" descr="Budzik">
              <a:extLst>
                <a:ext uri="{FF2B5EF4-FFF2-40B4-BE49-F238E27FC236}">
                  <a16:creationId xmlns:a16="http://schemas.microsoft.com/office/drawing/2014/main" id="{A2F50543-584E-46AC-9BD8-8AB7BD9CBDE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346507" y="5371357"/>
              <a:ext cx="395838" cy="395838"/>
            </a:xfrm>
            <a:prstGeom prst="rect">
              <a:avLst/>
            </a:prstGeom>
          </p:spPr>
        </p:pic>
        <p:pic>
          <p:nvPicPr>
            <p:cNvPr id="24" name="Grafika 23" descr="Pomoc">
              <a:extLst>
                <a:ext uri="{FF2B5EF4-FFF2-40B4-BE49-F238E27FC236}">
                  <a16:creationId xmlns:a16="http://schemas.microsoft.com/office/drawing/2014/main" id="{2C73E220-3DD9-41AB-817C-CF9B4CF0CDC7}"/>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8151319">
              <a:off x="1581050" y="5139229"/>
              <a:ext cx="395838" cy="395838"/>
            </a:xfrm>
            <a:prstGeom prst="rect">
              <a:avLst/>
            </a:prstGeom>
          </p:spPr>
        </p:pic>
        <p:pic>
          <p:nvPicPr>
            <p:cNvPr id="25" name="Grafika 24" descr="Zegar">
              <a:extLst>
                <a:ext uri="{FF2B5EF4-FFF2-40B4-BE49-F238E27FC236}">
                  <a16:creationId xmlns:a16="http://schemas.microsoft.com/office/drawing/2014/main" id="{1D7DEB27-EA0C-4D2F-BE43-68856E021063}"/>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8151319">
              <a:off x="1774529" y="5477353"/>
              <a:ext cx="395838" cy="395838"/>
            </a:xfrm>
            <a:prstGeom prst="rect">
              <a:avLst/>
            </a:prstGeom>
          </p:spPr>
        </p:pic>
        <p:pic>
          <p:nvPicPr>
            <p:cNvPr id="26" name="Grafika 25" descr="Stoper">
              <a:extLst>
                <a:ext uri="{FF2B5EF4-FFF2-40B4-BE49-F238E27FC236}">
                  <a16:creationId xmlns:a16="http://schemas.microsoft.com/office/drawing/2014/main" id="{932461A5-E2FC-4BCF-A220-626BDA3B079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958026" y="5124602"/>
              <a:ext cx="395838" cy="395838"/>
            </a:xfrm>
            <a:prstGeom prst="rect">
              <a:avLst/>
            </a:prstGeom>
          </p:spPr>
        </p:pic>
        <p:pic>
          <p:nvPicPr>
            <p:cNvPr id="27" name="Grafika 26" descr="Budzik">
              <a:extLst>
                <a:ext uri="{FF2B5EF4-FFF2-40B4-BE49-F238E27FC236}">
                  <a16:creationId xmlns:a16="http://schemas.microsoft.com/office/drawing/2014/main" id="{211B334A-8959-4D73-9DC7-44EF83D00E32}"/>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1790275" y="5795726"/>
              <a:ext cx="395838" cy="395838"/>
            </a:xfrm>
            <a:prstGeom prst="rect">
              <a:avLst/>
            </a:prstGeom>
          </p:spPr>
        </p:pic>
        <p:pic>
          <p:nvPicPr>
            <p:cNvPr id="28" name="Grafika 27" descr="Pomoc">
              <a:extLst>
                <a:ext uri="{FF2B5EF4-FFF2-40B4-BE49-F238E27FC236}">
                  <a16:creationId xmlns:a16="http://schemas.microsoft.com/office/drawing/2014/main" id="{B8BFC8C3-083C-4C4B-9A40-50A2FA3C2D5E}"/>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0800000">
              <a:off x="1746931" y="4808940"/>
              <a:ext cx="395838" cy="395838"/>
            </a:xfrm>
            <a:prstGeom prst="rect">
              <a:avLst/>
            </a:prstGeom>
          </p:spPr>
        </p:pic>
        <p:pic>
          <p:nvPicPr>
            <p:cNvPr id="29" name="Grafika 28" descr="Zegar">
              <a:extLst>
                <a:ext uri="{FF2B5EF4-FFF2-40B4-BE49-F238E27FC236}">
                  <a16:creationId xmlns:a16="http://schemas.microsoft.com/office/drawing/2014/main" id="{5A12ACB8-F34E-4E47-B295-D2A307B3A8E0}"/>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0800000">
              <a:off x="2495451" y="5105804"/>
              <a:ext cx="395838" cy="395838"/>
            </a:xfrm>
            <a:prstGeom prst="rect">
              <a:avLst/>
            </a:prstGeom>
          </p:spPr>
        </p:pic>
      </p:grpSp>
    </p:spTree>
    <p:extLst>
      <p:ext uri="{BB962C8B-B14F-4D97-AF65-F5344CB8AC3E}">
        <p14:creationId xmlns:p14="http://schemas.microsoft.com/office/powerpoint/2010/main" val="302454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8</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806317796"/>
              </p:ext>
            </p:extLst>
          </p:nvPr>
        </p:nvGraphicFramePr>
        <p:xfrm>
          <a:off x="566738" y="2212974"/>
          <a:ext cx="4737100" cy="4214455"/>
        </p:xfrm>
        <a:graphic>
          <a:graphicData uri="http://schemas.openxmlformats.org/drawingml/2006/chart">
            <c:chart xmlns:c="http://schemas.openxmlformats.org/drawingml/2006/chart" xmlns:r="http://schemas.openxmlformats.org/officeDocument/2006/relationships" r:id="rId3"/>
          </a:graphicData>
        </a:graphic>
      </p:graphicFrame>
      <p:sp>
        <p:nvSpPr>
          <p:cNvPr id="21511" name="Rectangle 1032">
            <a:extLst>
              <a:ext uri="{FF2B5EF4-FFF2-40B4-BE49-F238E27FC236}">
                <a16:creationId xmlns:a16="http://schemas.microsoft.com/office/drawing/2014/main" id="{9F1B90DA-2641-4A19-B823-F4A492CF113D}"/>
              </a:ext>
            </a:extLst>
          </p:cNvPr>
          <p:cNvSpPr>
            <a:spLocks noChangeArrowheads="1"/>
          </p:cNvSpPr>
          <p:nvPr/>
        </p:nvSpPr>
        <p:spPr bwMode="auto">
          <a:xfrm>
            <a:off x="5448528" y="2212148"/>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Zdaniem ponad połowy respondentów, w tym roku pojawi się możliwość załatwienia spraw w banku za pomocą wirtualnej rzeczywistości. Przeciwnego zdania jest prawie 43 proc. badanych. </a:t>
            </a:r>
          </a:p>
          <a:p>
            <a:pPr algn="just" eaLnBrk="1" hangingPunct="1"/>
            <a:r>
              <a:rPr lang="pl-PL" altLang="pl-PL" sz="1400" b="0" dirty="0"/>
              <a:t>W 2028 roku będzie to już prawdopodobne dla ponad 91 proc. ankietowanych. </a:t>
            </a:r>
            <a:endParaRPr lang="en-GB" altLang="pl-PL" sz="1400" b="0" dirty="0"/>
          </a:p>
        </p:txBody>
      </p:sp>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dziś i jutro</a:t>
            </a:r>
            <a:endParaRPr lang="en-GB" altLang="pl-PL" b="0" dirty="0"/>
          </a:p>
        </p:txBody>
      </p:sp>
      <p:grpSp>
        <p:nvGrpSpPr>
          <p:cNvPr id="21513" name="Group 1041">
            <a:extLst>
              <a:ext uri="{FF2B5EF4-FFF2-40B4-BE49-F238E27FC236}">
                <a16:creationId xmlns:a16="http://schemas.microsoft.com/office/drawing/2014/main" id="{A830E43F-14CD-4AC0-B19A-9C663625FFD9}"/>
              </a:ext>
            </a:extLst>
          </p:cNvPr>
          <p:cNvGrpSpPr>
            <a:grpSpLocks/>
          </p:cNvGrpSpPr>
          <p:nvPr/>
        </p:nvGrpSpPr>
        <p:grpSpPr bwMode="auto">
          <a:xfrm>
            <a:off x="566738" y="1326540"/>
            <a:ext cx="4108621" cy="738797"/>
            <a:chOff x="451" y="755"/>
            <a:chExt cx="1459" cy="519"/>
          </a:xfrm>
        </p:grpSpPr>
        <p:sp>
          <p:nvSpPr>
            <p:cNvPr id="21521" name="Line 1042">
              <a:extLst>
                <a:ext uri="{FF2B5EF4-FFF2-40B4-BE49-F238E27FC236}">
                  <a16:creationId xmlns:a16="http://schemas.microsoft.com/office/drawing/2014/main" id="{5FA731F6-2B2B-472F-BAC2-29EFBEE6D79F}"/>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21522" name="Rectangle 1043">
              <a:extLst>
                <a:ext uri="{FF2B5EF4-FFF2-40B4-BE49-F238E27FC236}">
                  <a16:creationId xmlns:a16="http://schemas.microsoft.com/office/drawing/2014/main" id="{15009BB5-F67E-4483-8661-6C355810EACF}"/>
                </a:ext>
              </a:extLst>
            </p:cNvPr>
            <p:cNvSpPr>
              <a:spLocks noChangeArrowheads="1"/>
            </p:cNvSpPr>
            <p:nvPr/>
          </p:nvSpPr>
          <p:spPr bwMode="auto">
            <a:xfrm>
              <a:off x="451" y="755"/>
              <a:ext cx="1428" cy="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100" dirty="0"/>
                <a:t>Pojawi się możliwość załatwienia spraw w banku za pomocą wirtualnej rzeczywistości (np. założenie lokaty, wzięcie pożyczki)  / Większość spraw będziemy załatwiać się przy pomocy wirtualnej rzeczywistości (dane w procentach)</a:t>
              </a:r>
              <a:endParaRPr lang="en-GB" altLang="pl-PL" sz="1100" dirty="0"/>
            </a:p>
          </p:txBody>
        </p:sp>
      </p:grpSp>
      <p:grpSp>
        <p:nvGrpSpPr>
          <p:cNvPr id="3" name="Grupa 2">
            <a:extLst>
              <a:ext uri="{FF2B5EF4-FFF2-40B4-BE49-F238E27FC236}">
                <a16:creationId xmlns:a16="http://schemas.microsoft.com/office/drawing/2014/main" id="{B3AE3F51-7563-41C3-8A82-30D0B215E627}"/>
              </a:ext>
            </a:extLst>
          </p:cNvPr>
          <p:cNvGrpSpPr/>
          <p:nvPr/>
        </p:nvGrpSpPr>
        <p:grpSpPr>
          <a:xfrm>
            <a:off x="6555695" y="794544"/>
            <a:ext cx="914400" cy="1000505"/>
            <a:chOff x="6555695" y="794544"/>
            <a:chExt cx="914400" cy="1000505"/>
          </a:xfrm>
        </p:grpSpPr>
        <p:pic>
          <p:nvPicPr>
            <p:cNvPr id="6" name="Grafika 5" descr="Sąd">
              <a:extLst>
                <a:ext uri="{FF2B5EF4-FFF2-40B4-BE49-F238E27FC236}">
                  <a16:creationId xmlns:a16="http://schemas.microsoft.com/office/drawing/2014/main" id="{CAD2ADC2-84C5-4235-96FA-2230A232BB6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55695" y="794544"/>
              <a:ext cx="914400" cy="914400"/>
            </a:xfrm>
            <a:prstGeom prst="rect">
              <a:avLst/>
            </a:prstGeom>
          </p:spPr>
        </p:pic>
        <p:pic>
          <p:nvPicPr>
            <p:cNvPr id="8" name="Grafika 7" descr="Okulary">
              <a:extLst>
                <a:ext uri="{FF2B5EF4-FFF2-40B4-BE49-F238E27FC236}">
                  <a16:creationId xmlns:a16="http://schemas.microsoft.com/office/drawing/2014/main" id="{27B9BD37-693A-4BB8-B152-84953E57E40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55695" y="880649"/>
              <a:ext cx="914400" cy="914400"/>
            </a:xfrm>
            <a:prstGeom prst="rect">
              <a:avLst/>
            </a:prstGeom>
          </p:spPr>
        </p:pic>
      </p:grpSp>
      <p:grpSp>
        <p:nvGrpSpPr>
          <p:cNvPr id="16" name="Grupa 15">
            <a:extLst>
              <a:ext uri="{FF2B5EF4-FFF2-40B4-BE49-F238E27FC236}">
                <a16:creationId xmlns:a16="http://schemas.microsoft.com/office/drawing/2014/main" id="{2D7CB988-D4DE-46C5-82E8-72B8174E5C07}"/>
              </a:ext>
            </a:extLst>
          </p:cNvPr>
          <p:cNvGrpSpPr/>
          <p:nvPr/>
        </p:nvGrpSpPr>
        <p:grpSpPr>
          <a:xfrm>
            <a:off x="130273" y="6271798"/>
            <a:ext cx="872930" cy="548773"/>
            <a:chOff x="1039634" y="4808940"/>
            <a:chExt cx="2199331" cy="1382624"/>
          </a:xfrm>
        </p:grpSpPr>
        <p:pic>
          <p:nvPicPr>
            <p:cNvPr id="17" name="Grafika 16" descr="Stoper">
              <a:extLst>
                <a:ext uri="{FF2B5EF4-FFF2-40B4-BE49-F238E27FC236}">
                  <a16:creationId xmlns:a16="http://schemas.microsoft.com/office/drawing/2014/main" id="{2994E6E4-97B2-4459-85FF-BA251BACEBD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37917" y="4856681"/>
              <a:ext cx="395838" cy="395838"/>
            </a:xfrm>
            <a:prstGeom prst="rect">
              <a:avLst/>
            </a:prstGeom>
          </p:spPr>
        </p:pic>
        <p:pic>
          <p:nvPicPr>
            <p:cNvPr id="18" name="Grafika 17" descr="Budzik">
              <a:extLst>
                <a:ext uri="{FF2B5EF4-FFF2-40B4-BE49-F238E27FC236}">
                  <a16:creationId xmlns:a16="http://schemas.microsoft.com/office/drawing/2014/main" id="{8F94FACE-DD18-446E-95A6-221A9C66999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6290" y="4856681"/>
              <a:ext cx="395838" cy="395838"/>
            </a:xfrm>
            <a:prstGeom prst="rect">
              <a:avLst/>
            </a:prstGeom>
          </p:spPr>
        </p:pic>
        <p:pic>
          <p:nvPicPr>
            <p:cNvPr id="19" name="Grafika 18" descr="Pomoc">
              <a:extLst>
                <a:ext uri="{FF2B5EF4-FFF2-40B4-BE49-F238E27FC236}">
                  <a16:creationId xmlns:a16="http://schemas.microsoft.com/office/drawing/2014/main" id="{306D3D9A-603C-4930-A056-75488AD25794}"/>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337917" y="5771357"/>
              <a:ext cx="395838" cy="395838"/>
            </a:xfrm>
            <a:prstGeom prst="rect">
              <a:avLst/>
            </a:prstGeom>
          </p:spPr>
        </p:pic>
        <p:pic>
          <p:nvPicPr>
            <p:cNvPr id="20" name="Grafika 19" descr="Zegar">
              <a:extLst>
                <a:ext uri="{FF2B5EF4-FFF2-40B4-BE49-F238E27FC236}">
                  <a16:creationId xmlns:a16="http://schemas.microsoft.com/office/drawing/2014/main" id="{B8849CE9-955C-469D-AE6F-58FF222D4108}"/>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52317" y="5771357"/>
              <a:ext cx="395838" cy="395838"/>
            </a:xfrm>
            <a:prstGeom prst="rect">
              <a:avLst/>
            </a:prstGeom>
          </p:spPr>
        </p:pic>
        <p:pic>
          <p:nvPicPr>
            <p:cNvPr id="21" name="Grafika 20" descr="Stoper">
              <a:extLst>
                <a:ext uri="{FF2B5EF4-FFF2-40B4-BE49-F238E27FC236}">
                  <a16:creationId xmlns:a16="http://schemas.microsoft.com/office/drawing/2014/main" id="{D4CF19E7-C4BC-45DD-868A-938059BA21A0}"/>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531794" y="5510732"/>
              <a:ext cx="395838" cy="395838"/>
            </a:xfrm>
            <a:prstGeom prst="rect">
              <a:avLst/>
            </a:prstGeom>
          </p:spPr>
        </p:pic>
        <p:pic>
          <p:nvPicPr>
            <p:cNvPr id="22" name="Grafika 21" descr="Budzik">
              <a:extLst>
                <a:ext uri="{FF2B5EF4-FFF2-40B4-BE49-F238E27FC236}">
                  <a16:creationId xmlns:a16="http://schemas.microsoft.com/office/drawing/2014/main" id="{179FD8E9-AB1D-4177-B39B-A89B7BE8D9D0}"/>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2843127" y="5267490"/>
              <a:ext cx="395838" cy="395838"/>
            </a:xfrm>
            <a:prstGeom prst="rect">
              <a:avLst/>
            </a:prstGeom>
          </p:spPr>
        </p:pic>
        <p:pic>
          <p:nvPicPr>
            <p:cNvPr id="23" name="Grafika 22" descr="Pomoc">
              <a:extLst>
                <a:ext uri="{FF2B5EF4-FFF2-40B4-BE49-F238E27FC236}">
                  <a16:creationId xmlns:a16="http://schemas.microsoft.com/office/drawing/2014/main" id="{5FB9542F-0176-4D38-9C77-4B9522AEB09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2510982">
              <a:off x="2177131" y="5420084"/>
              <a:ext cx="395838" cy="395838"/>
            </a:xfrm>
            <a:prstGeom prst="rect">
              <a:avLst/>
            </a:prstGeom>
          </p:spPr>
        </p:pic>
        <p:pic>
          <p:nvPicPr>
            <p:cNvPr id="24" name="Grafika 23" descr="Zegar">
              <a:extLst>
                <a:ext uri="{FF2B5EF4-FFF2-40B4-BE49-F238E27FC236}">
                  <a16:creationId xmlns:a16="http://schemas.microsoft.com/office/drawing/2014/main" id="{61248844-EB7E-44E6-9495-D7A58EA43292}"/>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510982">
              <a:off x="1066639" y="5132392"/>
              <a:ext cx="395838" cy="395838"/>
            </a:xfrm>
            <a:prstGeom prst="rect">
              <a:avLst/>
            </a:prstGeom>
          </p:spPr>
        </p:pic>
        <p:pic>
          <p:nvPicPr>
            <p:cNvPr id="25" name="Grafika 24" descr="Stoper">
              <a:extLst>
                <a:ext uri="{FF2B5EF4-FFF2-40B4-BE49-F238E27FC236}">
                  <a16:creationId xmlns:a16="http://schemas.microsoft.com/office/drawing/2014/main" id="{5B1DBADF-B684-46FF-B099-05EB93E84570}"/>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039634" y="5559823"/>
              <a:ext cx="395838" cy="395838"/>
            </a:xfrm>
            <a:prstGeom prst="rect">
              <a:avLst/>
            </a:prstGeom>
          </p:spPr>
        </p:pic>
        <p:pic>
          <p:nvPicPr>
            <p:cNvPr id="26" name="Grafika 25" descr="Budzik">
              <a:extLst>
                <a:ext uri="{FF2B5EF4-FFF2-40B4-BE49-F238E27FC236}">
                  <a16:creationId xmlns:a16="http://schemas.microsoft.com/office/drawing/2014/main" id="{29072704-7E8F-4BA0-9AF3-8414D7AB0029}"/>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346507" y="5371357"/>
              <a:ext cx="395838" cy="395838"/>
            </a:xfrm>
            <a:prstGeom prst="rect">
              <a:avLst/>
            </a:prstGeom>
          </p:spPr>
        </p:pic>
        <p:pic>
          <p:nvPicPr>
            <p:cNvPr id="27" name="Grafika 26" descr="Pomoc">
              <a:extLst>
                <a:ext uri="{FF2B5EF4-FFF2-40B4-BE49-F238E27FC236}">
                  <a16:creationId xmlns:a16="http://schemas.microsoft.com/office/drawing/2014/main" id="{42B7F0D7-719F-481D-B612-C2920DBF387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8151319">
              <a:off x="1581050" y="5139229"/>
              <a:ext cx="395838" cy="395838"/>
            </a:xfrm>
            <a:prstGeom prst="rect">
              <a:avLst/>
            </a:prstGeom>
          </p:spPr>
        </p:pic>
        <p:pic>
          <p:nvPicPr>
            <p:cNvPr id="28" name="Grafika 27" descr="Zegar">
              <a:extLst>
                <a:ext uri="{FF2B5EF4-FFF2-40B4-BE49-F238E27FC236}">
                  <a16:creationId xmlns:a16="http://schemas.microsoft.com/office/drawing/2014/main" id="{291A16DF-493E-4B84-8334-B3D5D3245C99}"/>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8151319">
              <a:off x="1774529" y="5477353"/>
              <a:ext cx="395838" cy="395838"/>
            </a:xfrm>
            <a:prstGeom prst="rect">
              <a:avLst/>
            </a:prstGeom>
          </p:spPr>
        </p:pic>
        <p:pic>
          <p:nvPicPr>
            <p:cNvPr id="29" name="Grafika 28" descr="Stoper">
              <a:extLst>
                <a:ext uri="{FF2B5EF4-FFF2-40B4-BE49-F238E27FC236}">
                  <a16:creationId xmlns:a16="http://schemas.microsoft.com/office/drawing/2014/main" id="{1E80CB02-2F7A-4408-8304-ED1EE7BAA89D}"/>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958026" y="5124602"/>
              <a:ext cx="395838" cy="395838"/>
            </a:xfrm>
            <a:prstGeom prst="rect">
              <a:avLst/>
            </a:prstGeom>
          </p:spPr>
        </p:pic>
        <p:pic>
          <p:nvPicPr>
            <p:cNvPr id="30" name="Grafika 29" descr="Budzik">
              <a:extLst>
                <a:ext uri="{FF2B5EF4-FFF2-40B4-BE49-F238E27FC236}">
                  <a16:creationId xmlns:a16="http://schemas.microsoft.com/office/drawing/2014/main" id="{6ABD9D9D-1DF4-4084-88E8-B43505CB996A}"/>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1790275" y="5795726"/>
              <a:ext cx="395838" cy="395838"/>
            </a:xfrm>
            <a:prstGeom prst="rect">
              <a:avLst/>
            </a:prstGeom>
          </p:spPr>
        </p:pic>
        <p:pic>
          <p:nvPicPr>
            <p:cNvPr id="31" name="Grafika 30" descr="Pomoc">
              <a:extLst>
                <a:ext uri="{FF2B5EF4-FFF2-40B4-BE49-F238E27FC236}">
                  <a16:creationId xmlns:a16="http://schemas.microsoft.com/office/drawing/2014/main" id="{83C244D5-24F2-4CCB-932B-8E29A783C01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0800000">
              <a:off x="1746931" y="4808940"/>
              <a:ext cx="395838" cy="395838"/>
            </a:xfrm>
            <a:prstGeom prst="rect">
              <a:avLst/>
            </a:prstGeom>
          </p:spPr>
        </p:pic>
        <p:pic>
          <p:nvPicPr>
            <p:cNvPr id="32" name="Grafika 31" descr="Zegar">
              <a:extLst>
                <a:ext uri="{FF2B5EF4-FFF2-40B4-BE49-F238E27FC236}">
                  <a16:creationId xmlns:a16="http://schemas.microsoft.com/office/drawing/2014/main" id="{5CEBCF69-7458-4012-8753-D5E56AA68A8E}"/>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0800000">
              <a:off x="2495451" y="5105804"/>
              <a:ext cx="395838" cy="395838"/>
            </a:xfrm>
            <a:prstGeom prst="rect">
              <a:avLst/>
            </a:prstGeom>
          </p:spPr>
        </p:pic>
      </p:grpSp>
    </p:spTree>
    <p:extLst>
      <p:ext uri="{BB962C8B-B14F-4D97-AF65-F5344CB8AC3E}">
        <p14:creationId xmlns:p14="http://schemas.microsoft.com/office/powerpoint/2010/main" val="2324654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ymbol zastępczy numeru slajdu 5">
            <a:extLst>
              <a:ext uri="{FF2B5EF4-FFF2-40B4-BE49-F238E27FC236}">
                <a16:creationId xmlns:a16="http://schemas.microsoft.com/office/drawing/2014/main" id="{44A2A2FC-9BC8-4FC0-B457-7C811A08B8CC}"/>
              </a:ext>
            </a:extLst>
          </p:cNvPr>
          <p:cNvSpPr>
            <a:spLocks noGrp="1"/>
          </p:cNvSpPr>
          <p:nvPr>
            <p:ph type="sldNum" sz="quarter" idx="12"/>
          </p:nvPr>
        </p:nvSpPr>
        <p:spPr>
          <a:noFill/>
        </p:spPr>
        <p:txBody>
          <a:bodyPr/>
          <a:lstStyle>
            <a:lvl1pPr>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742950" indent="-28575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11430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600200" indent="-228600">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2057400" indent="-228600">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a:spcBef>
                <a:spcPct val="0"/>
              </a:spcBef>
              <a:buClrTx/>
              <a:buFontTx/>
              <a:buNone/>
            </a:pPr>
            <a:fld id="{3D8A40EC-A12D-43D5-B40B-C19F586BEAB6}" type="slidenum">
              <a:rPr lang="pt-PT" altLang="pl-PL" sz="800">
                <a:solidFill>
                  <a:srgbClr val="CD0067"/>
                </a:solidFill>
              </a:rPr>
              <a:pPr>
                <a:spcBef>
                  <a:spcPct val="0"/>
                </a:spcBef>
                <a:buClrTx/>
                <a:buFontTx/>
                <a:buNone/>
              </a:pPr>
              <a:t>9</a:t>
            </a:fld>
            <a:endParaRPr lang="pt-PT" altLang="pl-PL" sz="800">
              <a:solidFill>
                <a:srgbClr val="CD0067"/>
              </a:solidFill>
            </a:endParaRPr>
          </a:p>
        </p:txBody>
      </p:sp>
      <p:sp>
        <p:nvSpPr>
          <p:cNvPr id="21508" name="Rectangle 1026">
            <a:extLst>
              <a:ext uri="{FF2B5EF4-FFF2-40B4-BE49-F238E27FC236}">
                <a16:creationId xmlns:a16="http://schemas.microsoft.com/office/drawing/2014/main" id="{B3917CB1-E7E2-4D0F-8403-067D8AEFBDE4}"/>
              </a:ext>
            </a:extLst>
          </p:cNvPr>
          <p:cNvSpPr>
            <a:spLocks noGrp="1" noChangeArrowheads="1"/>
          </p:cNvSpPr>
          <p:nvPr>
            <p:ph type="title"/>
          </p:nvPr>
        </p:nvSpPr>
        <p:spPr/>
        <p:txBody>
          <a:bodyPr/>
          <a:lstStyle/>
          <a:p>
            <a:pPr eaLnBrk="1" hangingPunct="1"/>
            <a:r>
              <a:rPr lang="pl-PL" altLang="pl-PL" dirty="0"/>
              <a:t>Badanie #</a:t>
            </a:r>
            <a:r>
              <a:rPr lang="pl-PL" altLang="pl-PL" dirty="0" err="1"/>
              <a:t>finanseprzyszlosci</a:t>
            </a:r>
            <a:endParaRPr lang="en-GB" altLang="pl-PL" dirty="0"/>
          </a:p>
        </p:txBody>
      </p:sp>
      <p:graphicFrame>
        <p:nvGraphicFramePr>
          <p:cNvPr id="2" name="Object 1027">
            <a:extLst>
              <a:ext uri="{FF2B5EF4-FFF2-40B4-BE49-F238E27FC236}">
                <a16:creationId xmlns:a16="http://schemas.microsoft.com/office/drawing/2014/main" id="{0E9CCA76-4F33-4613-8B05-9E0F08007C30}"/>
              </a:ext>
            </a:extLst>
          </p:cNvPr>
          <p:cNvGraphicFramePr>
            <a:graphicFrameLocks noChangeAspect="1"/>
          </p:cNvGraphicFramePr>
          <p:nvPr>
            <p:extLst>
              <p:ext uri="{D42A27DB-BD31-4B8C-83A1-F6EECF244321}">
                <p14:modId xmlns:p14="http://schemas.microsoft.com/office/powerpoint/2010/main" val="3205062140"/>
              </p:ext>
            </p:extLst>
          </p:nvPr>
        </p:nvGraphicFramePr>
        <p:xfrm>
          <a:off x="566738" y="2212974"/>
          <a:ext cx="4737100" cy="4214455"/>
        </p:xfrm>
        <a:graphic>
          <a:graphicData uri="http://schemas.openxmlformats.org/drawingml/2006/chart">
            <c:chart xmlns:c="http://schemas.openxmlformats.org/drawingml/2006/chart" xmlns:r="http://schemas.openxmlformats.org/officeDocument/2006/relationships" r:id="rId3"/>
          </a:graphicData>
        </a:graphic>
      </p:graphicFrame>
      <p:sp>
        <p:nvSpPr>
          <p:cNvPr id="21511" name="Rectangle 1032">
            <a:extLst>
              <a:ext uri="{FF2B5EF4-FFF2-40B4-BE49-F238E27FC236}">
                <a16:creationId xmlns:a16="http://schemas.microsoft.com/office/drawing/2014/main" id="{9F1B90DA-2641-4A19-B823-F4A492CF113D}"/>
              </a:ext>
            </a:extLst>
          </p:cNvPr>
          <p:cNvSpPr>
            <a:spLocks noChangeArrowheads="1"/>
          </p:cNvSpPr>
          <p:nvPr/>
        </p:nvSpPr>
        <p:spPr bwMode="auto">
          <a:xfrm>
            <a:off x="5448528" y="2212148"/>
            <a:ext cx="3128734" cy="3899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lstStyle>
            <a:lvl1pPr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tabLst>
                <a:tab pos="4953000" algn="l"/>
              </a:tabLst>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tabLst>
                <a:tab pos="4953000" algn="l"/>
              </a:tabLst>
              <a:defRPr sz="1600">
                <a:solidFill>
                  <a:schemeClr val="tx1"/>
                </a:solidFill>
                <a:latin typeface="Trebuchet MS" panose="020B0603020202020204" pitchFamily="34" charset="0"/>
              </a:defRPr>
            </a:lvl9pPr>
          </a:lstStyle>
          <a:p>
            <a:pPr algn="just" eaLnBrk="1" hangingPunct="1"/>
            <a:r>
              <a:rPr lang="pl-PL" altLang="pl-PL" sz="1400" b="0" dirty="0"/>
              <a:t>Wypłaty z bankomatów lub logowanie do bankowości za pomocą najnowszych obecnie metod będą możliwe prawdopodobnie już teraz w opinii blisko 40 proc. badanych. Przeciwnego zdania jest ponad 56 proc. Natomiast za 10 lat zdecydowanie prawdopodobne będzie to dla co drugiego badanego, a nieco częściej niż czterech na dziesięciu uważa to za raczej prawdopodobne.</a:t>
            </a:r>
            <a:endParaRPr lang="en-GB" altLang="pl-PL" sz="1400" b="0" dirty="0"/>
          </a:p>
        </p:txBody>
      </p:sp>
      <p:sp>
        <p:nvSpPr>
          <p:cNvPr id="21512" name="Rectangle 1033">
            <a:extLst>
              <a:ext uri="{FF2B5EF4-FFF2-40B4-BE49-F238E27FC236}">
                <a16:creationId xmlns:a16="http://schemas.microsoft.com/office/drawing/2014/main" id="{E06894B8-5D5F-4FF9-87DB-C3AADCB12693}"/>
              </a:ext>
            </a:extLst>
          </p:cNvPr>
          <p:cNvSpPr>
            <a:spLocks noChangeArrowheads="1"/>
          </p:cNvSpPr>
          <p:nvPr/>
        </p:nvSpPr>
        <p:spPr bwMode="auto">
          <a:xfrm>
            <a:off x="430213" y="1125538"/>
            <a:ext cx="82788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1588"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381000" indent="28416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85566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0225088" indent="-230188"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106822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111394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115966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12053888" indent="-230188"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b="0" dirty="0"/>
              <a:t>Finanse dziś i jutro</a:t>
            </a:r>
            <a:endParaRPr lang="en-GB" altLang="pl-PL" b="0" dirty="0"/>
          </a:p>
        </p:txBody>
      </p:sp>
      <p:grpSp>
        <p:nvGrpSpPr>
          <p:cNvPr id="21513" name="Group 1041">
            <a:extLst>
              <a:ext uri="{FF2B5EF4-FFF2-40B4-BE49-F238E27FC236}">
                <a16:creationId xmlns:a16="http://schemas.microsoft.com/office/drawing/2014/main" id="{A830E43F-14CD-4AC0-B19A-9C663625FFD9}"/>
              </a:ext>
            </a:extLst>
          </p:cNvPr>
          <p:cNvGrpSpPr>
            <a:grpSpLocks/>
          </p:cNvGrpSpPr>
          <p:nvPr/>
        </p:nvGrpSpPr>
        <p:grpSpPr bwMode="auto">
          <a:xfrm>
            <a:off x="566738" y="1326540"/>
            <a:ext cx="4108621" cy="738797"/>
            <a:chOff x="451" y="755"/>
            <a:chExt cx="1459" cy="519"/>
          </a:xfrm>
        </p:grpSpPr>
        <p:sp>
          <p:nvSpPr>
            <p:cNvPr id="21521" name="Line 1042">
              <a:extLst>
                <a:ext uri="{FF2B5EF4-FFF2-40B4-BE49-F238E27FC236}">
                  <a16:creationId xmlns:a16="http://schemas.microsoft.com/office/drawing/2014/main" id="{5FA731F6-2B2B-472F-BAC2-29EFBEE6D79F}"/>
                </a:ext>
              </a:extLst>
            </p:cNvPr>
            <p:cNvSpPr>
              <a:spLocks noChangeShapeType="1"/>
            </p:cNvSpPr>
            <p:nvPr/>
          </p:nvSpPr>
          <p:spPr bwMode="auto">
            <a:xfrm>
              <a:off x="460" y="1274"/>
              <a:ext cx="1450"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pl-PL"/>
            </a:p>
          </p:txBody>
        </p:sp>
        <p:sp>
          <p:nvSpPr>
            <p:cNvPr id="21522" name="Rectangle 1043">
              <a:extLst>
                <a:ext uri="{FF2B5EF4-FFF2-40B4-BE49-F238E27FC236}">
                  <a16:creationId xmlns:a16="http://schemas.microsoft.com/office/drawing/2014/main" id="{15009BB5-F67E-4483-8661-6C355810EACF}"/>
                </a:ext>
              </a:extLst>
            </p:cNvPr>
            <p:cNvSpPr>
              <a:spLocks noChangeArrowheads="1"/>
            </p:cNvSpPr>
            <p:nvPr/>
          </p:nvSpPr>
          <p:spPr bwMode="auto">
            <a:xfrm>
              <a:off x="451" y="755"/>
              <a:ext cx="1428" cy="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0" bIns="0">
              <a:spAutoFit/>
            </a:bodyPr>
            <a:lstStyle>
              <a:lvl1pPr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1pPr>
              <a:lvl2pPr marL="379413" indent="-188913"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2pPr>
              <a:lvl3pPr marL="758825" indent="-185738"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3pPr>
              <a:lvl4pPr marL="1146175" indent="-193675" defTabSz="915988">
                <a:spcBef>
                  <a:spcPct val="20000"/>
                </a:spcBef>
                <a:buClr>
                  <a:srgbClr val="CD0067"/>
                </a:buClr>
                <a:buFont typeface="Wingdings" panose="05000000000000000000" pitchFamily="2" charset="2"/>
                <a:buChar char="§"/>
                <a:defRPr sz="1600">
                  <a:solidFill>
                    <a:schemeClr val="tx1"/>
                  </a:solidFill>
                  <a:latin typeface="Trebuchet MS" panose="020B0603020202020204" pitchFamily="34" charset="0"/>
                </a:defRPr>
              </a:lvl4pPr>
              <a:lvl5pPr marL="1817688" indent="-193675" defTabSz="915988">
                <a:spcBef>
                  <a:spcPct val="20000"/>
                </a:spcBef>
                <a:buClr>
                  <a:srgbClr val="CD0067"/>
                </a:buClr>
                <a:buFont typeface="Wingdings" panose="05000000000000000000" pitchFamily="2" charset="2"/>
                <a:defRPr sz="1600">
                  <a:solidFill>
                    <a:schemeClr val="tx1"/>
                  </a:solidFill>
                  <a:latin typeface="Trebuchet MS" panose="020B0603020202020204" pitchFamily="34" charset="0"/>
                </a:defRPr>
              </a:lvl5pPr>
              <a:lvl6pPr marL="22748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6pPr>
              <a:lvl7pPr marL="27320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7pPr>
              <a:lvl8pPr marL="31892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8pPr>
              <a:lvl9pPr marL="3646488" indent="-193675" defTabSz="915988" eaLnBrk="0" fontAlgn="base" hangingPunct="0">
                <a:spcBef>
                  <a:spcPct val="20000"/>
                </a:spcBef>
                <a:spcAft>
                  <a:spcPct val="0"/>
                </a:spcAft>
                <a:buClr>
                  <a:srgbClr val="CD0067"/>
                </a:buClr>
                <a:buFont typeface="Wingdings" panose="05000000000000000000" pitchFamily="2" charset="2"/>
                <a:defRPr sz="1600">
                  <a:solidFill>
                    <a:schemeClr val="tx1"/>
                  </a:solidFill>
                  <a:latin typeface="Trebuchet MS" panose="020B0603020202020204" pitchFamily="34" charset="0"/>
                </a:defRPr>
              </a:lvl9pPr>
            </a:lstStyle>
            <a:p>
              <a:pPr eaLnBrk="1" hangingPunct="1"/>
              <a:r>
                <a:rPr lang="pl-PL" altLang="pl-PL" sz="1100" dirty="0"/>
                <a:t>Wypłaty z bankomatów lub logowanie do bankowości internetowej/mobilnej będą możliwe za pomocą odcisku palca, rozpoznawania Pana/i głosu, lub tęczówki oka (dane w procentach)</a:t>
              </a:r>
              <a:endParaRPr lang="en-GB" altLang="pl-PL" sz="1100" dirty="0"/>
            </a:p>
          </p:txBody>
        </p:sp>
      </p:grpSp>
      <p:pic>
        <p:nvPicPr>
          <p:cNvPr id="4" name="Grafika 3" descr="Sejf">
            <a:extLst>
              <a:ext uri="{FF2B5EF4-FFF2-40B4-BE49-F238E27FC236}">
                <a16:creationId xmlns:a16="http://schemas.microsoft.com/office/drawing/2014/main" id="{FB6AA30A-87FF-490B-903F-7E04A048A0D3}"/>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55695" y="920750"/>
            <a:ext cx="914400" cy="914400"/>
          </a:xfrm>
          <a:prstGeom prst="rect">
            <a:avLst/>
          </a:prstGeom>
        </p:spPr>
      </p:pic>
      <p:grpSp>
        <p:nvGrpSpPr>
          <p:cNvPr id="11" name="Grupa 10">
            <a:extLst>
              <a:ext uri="{FF2B5EF4-FFF2-40B4-BE49-F238E27FC236}">
                <a16:creationId xmlns:a16="http://schemas.microsoft.com/office/drawing/2014/main" id="{5DF93449-7018-463A-945F-F97BA16967B8}"/>
              </a:ext>
            </a:extLst>
          </p:cNvPr>
          <p:cNvGrpSpPr/>
          <p:nvPr/>
        </p:nvGrpSpPr>
        <p:grpSpPr>
          <a:xfrm>
            <a:off x="130273" y="6271798"/>
            <a:ext cx="872930" cy="548773"/>
            <a:chOff x="1039634" y="4808940"/>
            <a:chExt cx="2199331" cy="1382624"/>
          </a:xfrm>
        </p:grpSpPr>
        <p:pic>
          <p:nvPicPr>
            <p:cNvPr id="12" name="Grafika 11" descr="Stoper">
              <a:extLst>
                <a:ext uri="{FF2B5EF4-FFF2-40B4-BE49-F238E27FC236}">
                  <a16:creationId xmlns:a16="http://schemas.microsoft.com/office/drawing/2014/main" id="{697CC769-E05B-4C40-AB2E-77C4B219E92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337917" y="4856681"/>
              <a:ext cx="395838" cy="395838"/>
            </a:xfrm>
            <a:prstGeom prst="rect">
              <a:avLst/>
            </a:prstGeom>
          </p:spPr>
        </p:pic>
        <p:pic>
          <p:nvPicPr>
            <p:cNvPr id="13" name="Grafika 12" descr="Budzik">
              <a:extLst>
                <a:ext uri="{FF2B5EF4-FFF2-40B4-BE49-F238E27FC236}">
                  <a16:creationId xmlns:a16="http://schemas.microsoft.com/office/drawing/2014/main" id="{D97427A5-9A4C-4014-84EC-D9A40DAD9539}"/>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196290" y="4856681"/>
              <a:ext cx="395838" cy="395838"/>
            </a:xfrm>
            <a:prstGeom prst="rect">
              <a:avLst/>
            </a:prstGeom>
          </p:spPr>
        </p:pic>
        <p:pic>
          <p:nvPicPr>
            <p:cNvPr id="14" name="Grafika 13" descr="Pomoc">
              <a:extLst>
                <a:ext uri="{FF2B5EF4-FFF2-40B4-BE49-F238E27FC236}">
                  <a16:creationId xmlns:a16="http://schemas.microsoft.com/office/drawing/2014/main" id="{3EB4A676-343C-4D40-B417-A46FC12DB21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337917" y="5771357"/>
              <a:ext cx="395838" cy="395838"/>
            </a:xfrm>
            <a:prstGeom prst="rect">
              <a:avLst/>
            </a:prstGeom>
          </p:spPr>
        </p:pic>
        <p:pic>
          <p:nvPicPr>
            <p:cNvPr id="15" name="Grafika 14" descr="Zegar">
              <a:extLst>
                <a:ext uri="{FF2B5EF4-FFF2-40B4-BE49-F238E27FC236}">
                  <a16:creationId xmlns:a16="http://schemas.microsoft.com/office/drawing/2014/main" id="{7E867535-D02C-4629-A207-94FBE07786AA}"/>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252317" y="5771357"/>
              <a:ext cx="395838" cy="395838"/>
            </a:xfrm>
            <a:prstGeom prst="rect">
              <a:avLst/>
            </a:prstGeom>
          </p:spPr>
        </p:pic>
        <p:pic>
          <p:nvPicPr>
            <p:cNvPr id="16" name="Grafika 15" descr="Stoper">
              <a:extLst>
                <a:ext uri="{FF2B5EF4-FFF2-40B4-BE49-F238E27FC236}">
                  <a16:creationId xmlns:a16="http://schemas.microsoft.com/office/drawing/2014/main" id="{425C4C2C-63F4-4977-93B4-E4B9FE2B4BB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510982">
              <a:off x="2531794" y="5510732"/>
              <a:ext cx="395838" cy="395838"/>
            </a:xfrm>
            <a:prstGeom prst="rect">
              <a:avLst/>
            </a:prstGeom>
          </p:spPr>
        </p:pic>
        <p:pic>
          <p:nvPicPr>
            <p:cNvPr id="17" name="Grafika 16" descr="Budzik">
              <a:extLst>
                <a:ext uri="{FF2B5EF4-FFF2-40B4-BE49-F238E27FC236}">
                  <a16:creationId xmlns:a16="http://schemas.microsoft.com/office/drawing/2014/main" id="{A79C76FD-5062-43E2-99C3-1417CC829FE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510982">
              <a:off x="2843127" y="5267490"/>
              <a:ext cx="395838" cy="395838"/>
            </a:xfrm>
            <a:prstGeom prst="rect">
              <a:avLst/>
            </a:prstGeom>
          </p:spPr>
        </p:pic>
        <p:pic>
          <p:nvPicPr>
            <p:cNvPr id="18" name="Grafika 17" descr="Pomoc">
              <a:extLst>
                <a:ext uri="{FF2B5EF4-FFF2-40B4-BE49-F238E27FC236}">
                  <a16:creationId xmlns:a16="http://schemas.microsoft.com/office/drawing/2014/main" id="{DDABB610-1ED9-4C07-AB45-BCC79CAD844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510982">
              <a:off x="2177131" y="5420084"/>
              <a:ext cx="395838" cy="395838"/>
            </a:xfrm>
            <a:prstGeom prst="rect">
              <a:avLst/>
            </a:prstGeom>
          </p:spPr>
        </p:pic>
        <p:pic>
          <p:nvPicPr>
            <p:cNvPr id="19" name="Grafika 18" descr="Zegar">
              <a:extLst>
                <a:ext uri="{FF2B5EF4-FFF2-40B4-BE49-F238E27FC236}">
                  <a16:creationId xmlns:a16="http://schemas.microsoft.com/office/drawing/2014/main" id="{F3418148-5DBD-4A40-B421-3165AC1D7B00}"/>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2510982">
              <a:off x="1066639" y="5132392"/>
              <a:ext cx="395838" cy="395838"/>
            </a:xfrm>
            <a:prstGeom prst="rect">
              <a:avLst/>
            </a:prstGeom>
          </p:spPr>
        </p:pic>
        <p:pic>
          <p:nvPicPr>
            <p:cNvPr id="20" name="Grafika 19" descr="Stoper">
              <a:extLst>
                <a:ext uri="{FF2B5EF4-FFF2-40B4-BE49-F238E27FC236}">
                  <a16:creationId xmlns:a16="http://schemas.microsoft.com/office/drawing/2014/main" id="{44AFDAA3-B457-477E-B62B-395A88596ED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8151319">
              <a:off x="1039634" y="5559823"/>
              <a:ext cx="395838" cy="395838"/>
            </a:xfrm>
            <a:prstGeom prst="rect">
              <a:avLst/>
            </a:prstGeom>
          </p:spPr>
        </p:pic>
        <p:pic>
          <p:nvPicPr>
            <p:cNvPr id="21" name="Grafika 20" descr="Budzik">
              <a:extLst>
                <a:ext uri="{FF2B5EF4-FFF2-40B4-BE49-F238E27FC236}">
                  <a16:creationId xmlns:a16="http://schemas.microsoft.com/office/drawing/2014/main" id="{CE7C92A5-EFC2-45E4-9014-C0B5A31E63D0}"/>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51319">
              <a:off x="1346507" y="5371357"/>
              <a:ext cx="395838" cy="395838"/>
            </a:xfrm>
            <a:prstGeom prst="rect">
              <a:avLst/>
            </a:prstGeom>
          </p:spPr>
        </p:pic>
        <p:pic>
          <p:nvPicPr>
            <p:cNvPr id="22" name="Grafika 21" descr="Pomoc">
              <a:extLst>
                <a:ext uri="{FF2B5EF4-FFF2-40B4-BE49-F238E27FC236}">
                  <a16:creationId xmlns:a16="http://schemas.microsoft.com/office/drawing/2014/main" id="{C199C802-0161-4637-A1BD-3147D8CEE8BB}"/>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8151319">
              <a:off x="1581050" y="5139229"/>
              <a:ext cx="395838" cy="395838"/>
            </a:xfrm>
            <a:prstGeom prst="rect">
              <a:avLst/>
            </a:prstGeom>
          </p:spPr>
        </p:pic>
        <p:pic>
          <p:nvPicPr>
            <p:cNvPr id="23" name="Grafika 22" descr="Zegar">
              <a:extLst>
                <a:ext uri="{FF2B5EF4-FFF2-40B4-BE49-F238E27FC236}">
                  <a16:creationId xmlns:a16="http://schemas.microsoft.com/office/drawing/2014/main" id="{EB0C1FA6-DBBA-431D-903A-DB0F2E6E8989}"/>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8151319">
              <a:off x="1774529" y="5477353"/>
              <a:ext cx="395838" cy="395838"/>
            </a:xfrm>
            <a:prstGeom prst="rect">
              <a:avLst/>
            </a:prstGeom>
          </p:spPr>
        </p:pic>
        <p:pic>
          <p:nvPicPr>
            <p:cNvPr id="24" name="Grafika 23" descr="Stoper">
              <a:extLst>
                <a:ext uri="{FF2B5EF4-FFF2-40B4-BE49-F238E27FC236}">
                  <a16:creationId xmlns:a16="http://schemas.microsoft.com/office/drawing/2014/main" id="{02A3B7C7-B8D3-4B77-A891-9487EEF7836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0800000">
              <a:off x="1958026" y="5124602"/>
              <a:ext cx="395838" cy="395838"/>
            </a:xfrm>
            <a:prstGeom prst="rect">
              <a:avLst/>
            </a:prstGeom>
          </p:spPr>
        </p:pic>
        <p:pic>
          <p:nvPicPr>
            <p:cNvPr id="25" name="Grafika 24" descr="Budzik">
              <a:extLst>
                <a:ext uri="{FF2B5EF4-FFF2-40B4-BE49-F238E27FC236}">
                  <a16:creationId xmlns:a16="http://schemas.microsoft.com/office/drawing/2014/main" id="{8FA34546-EAB4-4992-B258-5C6FE56705FD}"/>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0800000">
              <a:off x="1790275" y="5795726"/>
              <a:ext cx="395838" cy="395838"/>
            </a:xfrm>
            <a:prstGeom prst="rect">
              <a:avLst/>
            </a:prstGeom>
          </p:spPr>
        </p:pic>
        <p:pic>
          <p:nvPicPr>
            <p:cNvPr id="26" name="Grafika 25" descr="Pomoc">
              <a:extLst>
                <a:ext uri="{FF2B5EF4-FFF2-40B4-BE49-F238E27FC236}">
                  <a16:creationId xmlns:a16="http://schemas.microsoft.com/office/drawing/2014/main" id="{D466C0D9-0929-4422-8530-12804DEACA9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1746931" y="4808940"/>
              <a:ext cx="395838" cy="395838"/>
            </a:xfrm>
            <a:prstGeom prst="rect">
              <a:avLst/>
            </a:prstGeom>
          </p:spPr>
        </p:pic>
        <p:pic>
          <p:nvPicPr>
            <p:cNvPr id="27" name="Grafika 26" descr="Zegar">
              <a:extLst>
                <a:ext uri="{FF2B5EF4-FFF2-40B4-BE49-F238E27FC236}">
                  <a16:creationId xmlns:a16="http://schemas.microsoft.com/office/drawing/2014/main" id="{5B046957-B453-4E1E-9F28-180F9024FE2D}"/>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0800000">
              <a:off x="2495451" y="5105804"/>
              <a:ext cx="395838" cy="395838"/>
            </a:xfrm>
            <a:prstGeom prst="rect">
              <a:avLst/>
            </a:prstGeom>
          </p:spPr>
        </p:pic>
      </p:grpSp>
      <p:sp>
        <p:nvSpPr>
          <p:cNvPr id="6" name="Prostokąt 5">
            <a:extLst>
              <a:ext uri="{FF2B5EF4-FFF2-40B4-BE49-F238E27FC236}">
                <a16:creationId xmlns:a16="http://schemas.microsoft.com/office/drawing/2014/main" id="{B1F8D55F-F723-4884-A604-0596A0802448}"/>
              </a:ext>
            </a:extLst>
          </p:cNvPr>
          <p:cNvSpPr/>
          <p:nvPr/>
        </p:nvSpPr>
        <p:spPr bwMode="auto">
          <a:xfrm>
            <a:off x="7128769" y="1251744"/>
            <a:ext cx="88777" cy="252412"/>
          </a:xfrm>
          <a:prstGeom prst="rect">
            <a:avLst/>
          </a:prstGeom>
          <a:solidFill>
            <a:srgbClr val="C70358"/>
          </a:solidFill>
          <a:ln w="25400" cap="flat" cmpd="sng" algn="ctr">
            <a:noFill/>
            <a:prstDash val="solid"/>
            <a:round/>
            <a:headEnd type="none" w="med" len="med"/>
            <a:tailEnd type="none" w="med" len="med"/>
          </a:ln>
          <a:effectLst/>
          <a:extLst/>
        </p:spPr>
        <p:txBody>
          <a:bodyPr vert="horz" wrap="square" lIns="90000" tIns="46800" rIns="90000" bIns="468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l-PL" sz="2000" b="1" i="0" u="none" strike="noStrike" cap="none" normalizeH="0" baseline="0">
              <a:ln>
                <a:noFill/>
              </a:ln>
              <a:solidFill>
                <a:schemeClr val="tx1"/>
              </a:solidFill>
              <a:effectLst/>
              <a:latin typeface="Trebuchet MS" pitchFamily="34" charset="0"/>
            </a:endParaRPr>
          </a:p>
        </p:txBody>
      </p:sp>
      <p:pic>
        <p:nvPicPr>
          <p:cNvPr id="5" name="Grafika 4" descr="Oko">
            <a:extLst>
              <a:ext uri="{FF2B5EF4-FFF2-40B4-BE49-F238E27FC236}">
                <a16:creationId xmlns:a16="http://schemas.microsoft.com/office/drawing/2014/main" id="{942ECC97-7D4A-41F1-8A2E-AB5F5916C05B}"/>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975629" y="1069081"/>
            <a:ext cx="306279" cy="306279"/>
          </a:xfrm>
          <a:prstGeom prst="rect">
            <a:avLst/>
          </a:prstGeom>
        </p:spPr>
      </p:pic>
    </p:spTree>
    <p:extLst>
      <p:ext uri="{BB962C8B-B14F-4D97-AF65-F5344CB8AC3E}">
        <p14:creationId xmlns:p14="http://schemas.microsoft.com/office/powerpoint/2010/main" val="1257480453"/>
      </p:ext>
    </p:extLst>
  </p:cSld>
  <p:clrMapOvr>
    <a:masterClrMapping/>
  </p:clrMapOvr>
</p:sld>
</file>

<file path=ppt/theme/theme1.xml><?xml version="1.0" encoding="utf-8"?>
<a:theme xmlns:a="http://schemas.openxmlformats.org/drawingml/2006/main" name="BankMillennium">
  <a:themeElements>
    <a:clrScheme name="BankMillennium 2">
      <a:dk1>
        <a:srgbClr val="000000"/>
      </a:dk1>
      <a:lt1>
        <a:srgbClr val="FFFFFF"/>
      </a:lt1>
      <a:dk2>
        <a:srgbClr val="CD0067"/>
      </a:dk2>
      <a:lt2>
        <a:srgbClr val="DDDDDD"/>
      </a:lt2>
      <a:accent1>
        <a:srgbClr val="FBF2F6"/>
      </a:accent1>
      <a:accent2>
        <a:srgbClr val="CD0067"/>
      </a:accent2>
      <a:accent3>
        <a:srgbClr val="FFFFFF"/>
      </a:accent3>
      <a:accent4>
        <a:srgbClr val="000000"/>
      </a:accent4>
      <a:accent5>
        <a:srgbClr val="FDF7FA"/>
      </a:accent5>
      <a:accent6>
        <a:srgbClr val="BA005D"/>
      </a:accent6>
      <a:hlink>
        <a:srgbClr val="F7DBE8"/>
      </a:hlink>
      <a:folHlink>
        <a:srgbClr val="CD0067"/>
      </a:folHlink>
    </a:clrScheme>
    <a:fontScheme name="BankMillennium">
      <a:majorFont>
        <a:latin typeface="Trebuchet MS"/>
        <a:ea typeface=""/>
        <a:cs typeface=""/>
      </a:majorFont>
      <a:minorFont>
        <a:latin typeface="Trebuchet MS"/>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altLang="pl-PL" sz="2000" b="1" i="0" u="none" strike="noStrike" cap="none" normalizeH="0" baseline="0" smtClean="0">
            <a:ln>
              <a:noFill/>
            </a:ln>
            <a:solidFill>
              <a:schemeClr val="tx1"/>
            </a:solidFill>
            <a:effectLst/>
            <a:latin typeface="Trebuchet MS" pitchFamily="34"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altLang="pl-PL" sz="2000" b="1" i="0" u="none" strike="noStrike" cap="none" normalizeH="0" baseline="0" smtClean="0">
            <a:ln>
              <a:noFill/>
            </a:ln>
            <a:solidFill>
              <a:schemeClr val="tx1"/>
            </a:solidFill>
            <a:effectLst/>
            <a:latin typeface="Trebuchet MS" pitchFamily="34" charset="0"/>
          </a:defRPr>
        </a:defPPr>
      </a:lstStyle>
    </a:lnDef>
  </a:objectDefaults>
  <a:extraClrSchemeLst>
    <a:extraClrScheme>
      <a:clrScheme name="BankMillennium 1">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ankMillennium 2">
        <a:dk1>
          <a:srgbClr val="000000"/>
        </a:dk1>
        <a:lt1>
          <a:srgbClr val="FFFFFF"/>
        </a:lt1>
        <a:dk2>
          <a:srgbClr val="CD0067"/>
        </a:dk2>
        <a:lt2>
          <a:srgbClr val="DDDDDD"/>
        </a:lt2>
        <a:accent1>
          <a:srgbClr val="FBF2F6"/>
        </a:accent1>
        <a:accent2>
          <a:srgbClr val="CD0067"/>
        </a:accent2>
        <a:accent3>
          <a:srgbClr val="FFFFFF"/>
        </a:accent3>
        <a:accent4>
          <a:srgbClr val="000000"/>
        </a:accent4>
        <a:accent5>
          <a:srgbClr val="FDF7FA"/>
        </a:accent5>
        <a:accent6>
          <a:srgbClr val="BA005D"/>
        </a:accent6>
        <a:hlink>
          <a:srgbClr val="F7DBE8"/>
        </a:hlink>
        <a:folHlink>
          <a:srgbClr val="CD006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Dokument" ma:contentTypeID="0x010100898333087F49144799707085D8BA2083" ma:contentTypeVersion="0" ma:contentTypeDescription="Utwórz nowy dokument." ma:contentTypeScope="" ma:versionID="347fbe33ceda649e46bfaa6fa90ce3dc">
  <xsd:schema xmlns:xsd="http://www.w3.org/2001/XMLSchema" xmlns:xs="http://www.w3.org/2001/XMLSchema" xmlns:p="http://schemas.microsoft.com/office/2006/metadata/properties" targetNamespace="http://schemas.microsoft.com/office/2006/metadata/properties" ma:root="true" ma:fieldsID="2a4808c853e9eb948d4d7c462f60bb1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FD1435-4A8B-43BA-8297-5B148CC9BD28}">
  <ds:schemaRefs>
    <ds:schemaRef ds:uri="http://schemas.microsoft.com/sharepoint/v3/contenttype/forms"/>
  </ds:schemaRefs>
</ds:datastoreItem>
</file>

<file path=customXml/itemProps2.xml><?xml version="1.0" encoding="utf-8"?>
<ds:datastoreItem xmlns:ds="http://schemas.openxmlformats.org/officeDocument/2006/customXml" ds:itemID="{CD066DA2-2748-437E-80AB-084C2156470D}">
  <ds:schemaRefs>
    <ds:schemaRef ds:uri="http://schemas.microsoft.com/office/2006/metadata/longProperties"/>
  </ds:schemaRefs>
</ds:datastoreItem>
</file>

<file path=customXml/itemProps3.xml><?xml version="1.0" encoding="utf-8"?>
<ds:datastoreItem xmlns:ds="http://schemas.openxmlformats.org/officeDocument/2006/customXml" ds:itemID="{32D73367-DADA-4B4F-A5F1-050DA45FF1B2}">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www.w3.org/XML/1998/namespace"/>
  </ds:schemaRefs>
</ds:datastoreItem>
</file>

<file path=customXml/itemProps4.xml><?xml version="1.0" encoding="utf-8"?>
<ds:datastoreItem xmlns:ds="http://schemas.openxmlformats.org/officeDocument/2006/customXml" ds:itemID="{85366D62-D859-41C4-89C1-955D41DBEA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C:\Documents and Settings\x082996\Application Data\Microsoft\Templates\BankMillennium.pot</Template>
  <TotalTime>8911</TotalTime>
  <Words>1445</Words>
  <Application>Microsoft Office PowerPoint</Application>
  <PresentationFormat>Pokaz na ekranie (4:3)</PresentationFormat>
  <Paragraphs>197</Paragraphs>
  <Slides>20</Slides>
  <Notes>20</Notes>
  <HiddenSlides>0</HiddenSlides>
  <MMClips>0</MMClips>
  <ScaleCrop>false</ScaleCrop>
  <HeadingPairs>
    <vt:vector size="8" baseType="variant">
      <vt:variant>
        <vt:lpstr>Używane czcionki</vt:lpstr>
      </vt:variant>
      <vt:variant>
        <vt:i4>5</vt:i4>
      </vt:variant>
      <vt:variant>
        <vt:lpstr>Motyw</vt:lpstr>
      </vt:variant>
      <vt:variant>
        <vt:i4>1</vt:i4>
      </vt:variant>
      <vt:variant>
        <vt:lpstr>Osadzone serwery OLE</vt:lpstr>
      </vt:variant>
      <vt:variant>
        <vt:i4>1</vt:i4>
      </vt:variant>
      <vt:variant>
        <vt:lpstr>Tytuły slajdów</vt:lpstr>
      </vt:variant>
      <vt:variant>
        <vt:i4>20</vt:i4>
      </vt:variant>
    </vt:vector>
  </HeadingPairs>
  <TitlesOfParts>
    <vt:vector size="27" baseType="lpstr">
      <vt:lpstr>Arial</vt:lpstr>
      <vt:lpstr>Blogger Sans</vt:lpstr>
      <vt:lpstr>Times New Roman</vt:lpstr>
      <vt:lpstr>Trebuchet MS</vt:lpstr>
      <vt:lpstr>Wingdings</vt:lpstr>
      <vt:lpstr>BankMillennium</vt:lpstr>
      <vt:lpstr>Obraz - mapa bitowa</vt:lpstr>
      <vt:lpstr>Badanie #finanseprzyszlosci  czyli jak Polacy wyobrażają sobie swój bank  w 2018 i 2028 roku</vt:lpstr>
      <vt:lpstr>Metodologia</vt:lpstr>
      <vt:lpstr>Nota metodologiczna</vt:lpstr>
      <vt:lpstr>Badanie #finanseprzyszlosci</vt:lpstr>
      <vt:lpstr>Badanie #finanseprzyszlosci</vt:lpstr>
      <vt:lpstr>Badanie #finanseprzyszlosci</vt:lpstr>
      <vt:lpstr>Badanie #finanseprzyszlosci</vt:lpstr>
      <vt:lpstr>Badanie #finanseprzyszlosci</vt:lpstr>
      <vt:lpstr>Badanie #finanseprzyszlosci</vt:lpstr>
      <vt:lpstr>Badanie #finanseprzyszlosci</vt:lpstr>
      <vt:lpstr>Badanie #finanseprzyszlosci</vt:lpstr>
      <vt:lpstr>Badanie #finanseprzyszlosci</vt:lpstr>
      <vt:lpstr>Badanie #finanseprzyszlosci</vt:lpstr>
      <vt:lpstr>Badanie #finanseprzyszlosci</vt:lpstr>
      <vt:lpstr>Badanie #finanseprzyszlosci</vt:lpstr>
      <vt:lpstr>Badanie #finanseprzyszlosci</vt:lpstr>
      <vt:lpstr>Badanie #finanseprzyszlosci</vt:lpstr>
      <vt:lpstr>Badanie #finanseprzyszlosci</vt:lpstr>
      <vt:lpstr>Badanie #finanseprzyszlosci</vt:lpstr>
      <vt:lpstr>Dziękujemy za uwagę</vt:lpstr>
    </vt:vector>
  </TitlesOfParts>
  <Company>MILLENNIUM BANK 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Szablon prezentacji - rozbudowany</dc:title>
  <dc:creator>ANNA SZCZYGIEL</dc:creator>
  <cp:lastModifiedBy>Magdalena Czerwińska</cp:lastModifiedBy>
  <cp:revision>314</cp:revision>
  <cp:lastPrinted>2017-12-05T16:52:54Z</cp:lastPrinted>
  <dcterms:created xsi:type="dcterms:W3CDTF">2009-04-21T07:29:50Z</dcterms:created>
  <dcterms:modified xsi:type="dcterms:W3CDTF">2018-01-11T11:48:01Z</dcterms:modified>
  <cp:category>INTERNAL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ojekt">
    <vt:lpwstr>Bank Millennium Template</vt:lpwstr>
  </property>
  <property fmtid="{D5CDD505-2E9C-101B-9397-08002B2CF9AE}" pid="3" name="Order">
    <vt:lpwstr>600.000000000000</vt:lpwstr>
  </property>
</Properties>
</file>