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theme/themeOverride20.xml" ContentType="application/vnd.openxmlformats-officedocument.themeOverride+xml"/>
  <Override PartName="/ppt/charts/chart23.xml" ContentType="application/vnd.openxmlformats-officedocument.drawingml.chart+xml"/>
  <Override PartName="/ppt/theme/themeOverride21.xml" ContentType="application/vnd.openxmlformats-officedocument.themeOverride+xml"/>
  <Override PartName="/ppt/charts/chart24.xml" ContentType="application/vnd.openxmlformats-officedocument.drawingml.chart+xml"/>
  <Override PartName="/ppt/theme/themeOverride22.xml" ContentType="application/vnd.openxmlformats-officedocument.themeOverride+xml"/>
  <Override PartName="/ppt/charts/chart25.xml" ContentType="application/vnd.openxmlformats-officedocument.drawingml.chart+xml"/>
  <Override PartName="/ppt/theme/themeOverride23.xml" ContentType="application/vnd.openxmlformats-officedocument.themeOverr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theme/themeOverride24.xml" ContentType="application/vnd.openxmlformats-officedocument.themeOverride+xml"/>
  <Override PartName="/ppt/charts/chart28.xml" ContentType="application/vnd.openxmlformats-officedocument.drawingml.chart+xml"/>
  <Override PartName="/ppt/theme/themeOverride25.xml" ContentType="application/vnd.openxmlformats-officedocument.themeOverride+xml"/>
  <Override PartName="/ppt/charts/chart29.xml" ContentType="application/vnd.openxmlformats-officedocument.drawingml.chart+xml"/>
  <Override PartName="/ppt/theme/themeOverride26.xml" ContentType="application/vnd.openxmlformats-officedocument.themeOverride+xml"/>
  <Override PartName="/ppt/charts/chart30.xml" ContentType="application/vnd.openxmlformats-officedocument.drawingml.chart+xml"/>
  <Override PartName="/ppt/theme/themeOverride27.xml" ContentType="application/vnd.openxmlformats-officedocument.themeOverride+xml"/>
  <Override PartName="/ppt/charts/chart31.xml" ContentType="application/vnd.openxmlformats-officedocument.drawingml.chart+xml"/>
  <Override PartName="/ppt/theme/themeOverride28.xml" ContentType="application/vnd.openxmlformats-officedocument.themeOverride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theme/themeOverride29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5.xml" ContentType="application/vnd.openxmlformats-officedocument.drawingml.chart+xml"/>
  <Override PartName="/ppt/theme/themeOverride30.xml" ContentType="application/vnd.openxmlformats-officedocument.themeOverride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5.xml" ContentType="application/vnd.openxmlformats-officedocument.presentationml.notesSlide+xml"/>
  <Override PartName="/ppt/charts/chart39.xml" ContentType="application/vnd.openxmlformats-officedocument.drawingml.chart+xml"/>
  <Override PartName="/ppt/theme/themeOverride31.xml" ContentType="application/vnd.openxmlformats-officedocument.themeOverride+xml"/>
  <Override PartName="/ppt/charts/chart40.xml" ContentType="application/vnd.openxmlformats-officedocument.drawingml.chart+xml"/>
  <Override PartName="/ppt/theme/themeOverride32.xml" ContentType="application/vnd.openxmlformats-officedocument.themeOverride+xml"/>
  <Override PartName="/ppt/charts/chart41.xml" ContentType="application/vnd.openxmlformats-officedocument.drawingml.chart+xml"/>
  <Override PartName="/ppt/theme/themeOverride33.xml" ContentType="application/vnd.openxmlformats-officedocument.themeOverride+xml"/>
  <Override PartName="/ppt/charts/chart42.xml" ContentType="application/vnd.openxmlformats-officedocument.drawingml.chart+xml"/>
  <Override PartName="/ppt/theme/themeOverride34.xml" ContentType="application/vnd.openxmlformats-officedocument.themeOverride+xml"/>
  <Override PartName="/ppt/notesSlides/notesSlide6.xml" ContentType="application/vnd.openxmlformats-officedocument.presentationml.notesSlide+xml"/>
  <Override PartName="/ppt/charts/chart43.xml" ContentType="application/vnd.openxmlformats-officedocument.drawingml.chart+xml"/>
  <Override PartName="/ppt/theme/themeOverride35.xml" ContentType="application/vnd.openxmlformats-officedocument.themeOverrid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7.xml" ContentType="application/vnd.openxmlformats-officedocument.presentationml.notesSlide+xml"/>
  <Override PartName="/ppt/charts/chart46.xml" ContentType="application/vnd.openxmlformats-officedocument.drawingml.chart+xml"/>
  <Override PartName="/ppt/theme/themeOverride36.xml" ContentType="application/vnd.openxmlformats-officedocument.themeOverride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theme/themeOverride37.xml" ContentType="application/vnd.openxmlformats-officedocument.themeOverride+xml"/>
  <Override PartName="/ppt/notesSlides/notesSlide8.xml" ContentType="application/vnd.openxmlformats-officedocument.presentationml.notesSlide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notesSlides/notesSlide9.xml" ContentType="application/vnd.openxmlformats-officedocument.presentationml.notesSlide+xml"/>
  <Override PartName="/ppt/charts/chart51.xml" ContentType="application/vnd.openxmlformats-officedocument.drawingml.chart+xml"/>
  <Override PartName="/ppt/theme/themeOverride38.xml" ContentType="application/vnd.openxmlformats-officedocument.themeOverride+xml"/>
  <Override PartName="/ppt/charts/chart52.xml" ContentType="application/vnd.openxmlformats-officedocument.drawingml.chart+xml"/>
  <Override PartName="/ppt/theme/themeOverride39.xml" ContentType="application/vnd.openxmlformats-officedocument.themeOverride+xml"/>
  <Override PartName="/ppt/charts/chart53.xml" ContentType="application/vnd.openxmlformats-officedocument.drawingml.chart+xml"/>
  <Override PartName="/ppt/theme/themeOverride40.xml" ContentType="application/vnd.openxmlformats-officedocument.themeOverride+xml"/>
  <Override PartName="/ppt/charts/chart54.xml" ContentType="application/vnd.openxmlformats-officedocument.drawingml.chart+xml"/>
  <Override PartName="/ppt/theme/themeOverride4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3" r:id="rId2"/>
    <p:sldMasterId id="2147483745" r:id="rId3"/>
    <p:sldMasterId id="2147483778" r:id="rId4"/>
    <p:sldMasterId id="2147483790" r:id="rId5"/>
    <p:sldMasterId id="2147483809" r:id="rId6"/>
    <p:sldMasterId id="2147483818" r:id="rId7"/>
    <p:sldMasterId id="2147483836" r:id="rId8"/>
    <p:sldMasterId id="2147483846" r:id="rId9"/>
    <p:sldMasterId id="2147483866" r:id="rId10"/>
    <p:sldMasterId id="2147483876" r:id="rId11"/>
    <p:sldMasterId id="2147483885" r:id="rId12"/>
  </p:sldMasterIdLst>
  <p:notesMasterIdLst>
    <p:notesMasterId r:id="rId41"/>
  </p:notesMasterIdLst>
  <p:handoutMasterIdLst>
    <p:handoutMasterId r:id="rId42"/>
  </p:handoutMasterIdLst>
  <p:sldIdLst>
    <p:sldId id="412" r:id="rId13"/>
    <p:sldId id="258" r:id="rId14"/>
    <p:sldId id="340" r:id="rId15"/>
    <p:sldId id="394" r:id="rId16"/>
    <p:sldId id="396" r:id="rId17"/>
    <p:sldId id="380" r:id="rId18"/>
    <p:sldId id="411" r:id="rId19"/>
    <p:sldId id="317" r:id="rId20"/>
    <p:sldId id="409" r:id="rId21"/>
    <p:sldId id="410" r:id="rId22"/>
    <p:sldId id="320" r:id="rId23"/>
    <p:sldId id="381" r:id="rId24"/>
    <p:sldId id="350" r:id="rId25"/>
    <p:sldId id="351" r:id="rId26"/>
    <p:sldId id="397" r:id="rId27"/>
    <p:sldId id="352" r:id="rId28"/>
    <p:sldId id="353" r:id="rId29"/>
    <p:sldId id="354" r:id="rId30"/>
    <p:sldId id="418" r:id="rId31"/>
    <p:sldId id="311" r:id="rId32"/>
    <p:sldId id="413" r:id="rId33"/>
    <p:sldId id="414" r:id="rId34"/>
    <p:sldId id="393" r:id="rId35"/>
    <p:sldId id="407" r:id="rId36"/>
    <p:sldId id="408" r:id="rId37"/>
    <p:sldId id="415" r:id="rId38"/>
    <p:sldId id="416" r:id="rId39"/>
    <p:sldId id="362" r:id="rId40"/>
  </p:sldIdLst>
  <p:sldSz cx="9906000" cy="6858000" type="A4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ULESZA ARTUR" initials="K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57565A"/>
    <a:srgbClr val="C51E5B"/>
    <a:srgbClr val="AAB3B9"/>
    <a:srgbClr val="2D5876"/>
    <a:srgbClr val="454545"/>
    <a:srgbClr val="FFFFCC"/>
    <a:srgbClr val="012641"/>
    <a:srgbClr val="FFCC00"/>
    <a:srgbClr val="798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87" autoAdjust="0"/>
    <p:restoredTop sz="97802" autoAdjust="0"/>
  </p:normalViewPr>
  <p:slideViewPr>
    <p:cSldViewPr snapToGrid="0" showGuides="1">
      <p:cViewPr>
        <p:scale>
          <a:sx n="90" d="100"/>
          <a:sy n="90" d="100"/>
        </p:scale>
        <p:origin x="230" y="1238"/>
      </p:cViewPr>
      <p:guideLst>
        <p:guide orient="horz" pos="2601"/>
        <p:guide orient="horz" pos="1174"/>
        <p:guide pos="330"/>
        <p:guide pos="61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50"/>
    </p:cViewPr>
  </p:sorterViewPr>
  <p:notesViewPr>
    <p:cSldViewPr snapToGrid="0" showGuides="1">
      <p:cViewPr varScale="1">
        <p:scale>
          <a:sx n="54" d="100"/>
          <a:sy n="54" d="100"/>
        </p:scale>
        <p:origin x="207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0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21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22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23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24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25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9.xlsx"/><Relationship Id="rId1" Type="http://schemas.openxmlformats.org/officeDocument/2006/relationships/themeOverride" Target="../theme/themeOverride26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0.xlsx"/><Relationship Id="rId1" Type="http://schemas.openxmlformats.org/officeDocument/2006/relationships/themeOverride" Target="../theme/themeOverride27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1.xlsx"/><Relationship Id="rId1" Type="http://schemas.openxmlformats.org/officeDocument/2006/relationships/themeOverride" Target="../theme/themeOverride28.xm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4.xlsx"/><Relationship Id="rId1" Type="http://schemas.openxmlformats.org/officeDocument/2006/relationships/themeOverride" Target="../theme/themeOverride29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5.xlsx"/><Relationship Id="rId1" Type="http://schemas.openxmlformats.org/officeDocument/2006/relationships/themeOverride" Target="../theme/themeOverride30.xm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9.xlsx"/><Relationship Id="rId1" Type="http://schemas.openxmlformats.org/officeDocument/2006/relationships/themeOverride" Target="../theme/themeOverride3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0.xlsx"/><Relationship Id="rId1" Type="http://schemas.openxmlformats.org/officeDocument/2006/relationships/themeOverride" Target="../theme/themeOverride32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1.xlsx"/><Relationship Id="rId1" Type="http://schemas.openxmlformats.org/officeDocument/2006/relationships/themeOverride" Target="../theme/themeOverride33.xml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2.xlsx"/><Relationship Id="rId1" Type="http://schemas.openxmlformats.org/officeDocument/2006/relationships/themeOverride" Target="../theme/themeOverride34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3.xlsx"/><Relationship Id="rId1" Type="http://schemas.openxmlformats.org/officeDocument/2006/relationships/themeOverride" Target="../theme/themeOverride35.xm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6.xlsx"/><Relationship Id="rId1" Type="http://schemas.openxmlformats.org/officeDocument/2006/relationships/themeOverride" Target="../theme/themeOverride36.xm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8.xlsx"/><Relationship Id="rId1" Type="http://schemas.openxmlformats.org/officeDocument/2006/relationships/themeOverride" Target="../theme/themeOverride37.xm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1.xlsx"/><Relationship Id="rId1" Type="http://schemas.openxmlformats.org/officeDocument/2006/relationships/themeOverride" Target="../theme/themeOverride38.xm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2.xlsx"/><Relationship Id="rId1" Type="http://schemas.openxmlformats.org/officeDocument/2006/relationships/themeOverride" Target="../theme/themeOverride39.xml"/></Relationships>
</file>

<file path=ppt/charts/_rels/chart5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3.xlsx"/><Relationship Id="rId1" Type="http://schemas.openxmlformats.org/officeDocument/2006/relationships/themeOverride" Target="../theme/themeOverride40.xml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4.xlsx"/><Relationship Id="rId1" Type="http://schemas.openxmlformats.org/officeDocument/2006/relationships/themeOverride" Target="../theme/themeOverride4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0547945205479499E-2"/>
          <c:y val="0.154767414138864"/>
          <c:w val="0.96347031963470298"/>
          <c:h val="0.6296164822527939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Net Income</c:v>
                </c:pt>
              </c:strCache>
            </c:strRef>
          </c:tx>
          <c:spPr>
            <a:solidFill>
              <a:srgbClr val="AAB3B9"/>
            </a:solidFill>
            <a:ln w="12700">
              <a:solidFill>
                <a:srgbClr val="AAB3B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AAB3B9"/>
              </a:solidFill>
              <a:ln w="12700">
                <a:solidFill>
                  <a:srgbClr val="AAB3B9"/>
                </a:solidFill>
              </a:ln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C51E5B"/>
              </a:solidFill>
              <a:ln w="12700">
                <a:solidFill>
                  <a:srgbClr val="C51E5B"/>
                </a:solidFill>
              </a:ln>
            </c:spPr>
          </c:dPt>
          <c:dPt>
            <c:idx val="5"/>
            <c:invertIfNegative val="0"/>
            <c:bubble3D val="0"/>
          </c:dPt>
          <c:dLbls>
            <c:dLbl>
              <c:idx val="4"/>
              <c:spPr>
                <a:noFill/>
                <a:ln w="24459">
                  <a:noFill/>
                </a:ln>
              </c:spPr>
              <c:txPr>
                <a:bodyPr anchor="ctr" anchorCtr="1"/>
                <a:lstStyle/>
                <a:p>
                  <a:pPr>
                    <a:defRPr sz="800" b="0" i="0" u="none" strike="noStrike" baseline="0">
                      <a:solidFill>
                        <a:schemeClr val="bg1"/>
                      </a:solidFill>
                      <a:latin typeface="+mn-lt"/>
                      <a:ea typeface="Trebuchet MS"/>
                      <a:cs typeface="Trebuchet M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4459">
                <a:noFill/>
              </a:ln>
            </c:spPr>
            <c:txPr>
              <a:bodyPr anchor="ctr" anchorCtr="1"/>
              <a:lstStyle/>
              <a:p>
                <a:pPr>
                  <a:defRPr sz="800" b="0" i="0" u="none" strike="noStrike" baseline="0">
                    <a:solidFill>
                      <a:srgbClr val="454545"/>
                    </a:solidFill>
                    <a:latin typeface="+mn-lt"/>
                    <a:ea typeface="Trebuchet MS"/>
                    <a:cs typeface="Trebuchet M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Sheet1!$B$2:$I$2</c:f>
              <c:numCache>
                <c:formatCode>0</c:formatCode>
                <c:ptCount val="5"/>
                <c:pt idx="0">
                  <c:v>535.79512889089926</c:v>
                </c:pt>
                <c:pt idx="1">
                  <c:v>650.91999999999996</c:v>
                </c:pt>
                <c:pt idx="2">
                  <c:v>546.52547399100058</c:v>
                </c:pt>
                <c:pt idx="3">
                  <c:v>520.95656771500103</c:v>
                </c:pt>
                <c:pt idx="4">
                  <c:v>681.22697474339998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AAB3B9">
                <a:lumMod val="40000"/>
                <a:lumOff val="60000"/>
              </a:srgbClr>
            </a:solidFill>
            <a:ln w="12700">
              <a:solidFill>
                <a:srgbClr val="AAB3B9"/>
              </a:solidFill>
            </a:ln>
          </c:spPr>
          <c:invertIfNegative val="0"/>
          <c:dLbls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0">
                    <a:solidFill>
                      <a:srgbClr val="454545"/>
                    </a:solidFill>
                    <a:latin typeface="+mn-lt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Sheet1!$B$3:$I$3</c:f>
              <c:numCache>
                <c:formatCode>General</c:formatCode>
                <c:ptCount val="5"/>
                <c:pt idx="3" formatCode="0">
                  <c:v>180.29500000000002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174338432"/>
        <c:axId val="174339968"/>
      </c:barChart>
      <c:catAx>
        <c:axId val="17433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solidFill>
              <a:srgbClr val="454545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45454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743399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4339968"/>
        <c:scaling>
          <c:orientation val="minMax"/>
          <c:max val="750"/>
          <c:min val="0"/>
        </c:scaling>
        <c:delete val="0"/>
        <c:axPos val="l"/>
        <c:numFmt formatCode="0" sourceLinked="1"/>
        <c:majorTickMark val="none"/>
        <c:minorTickMark val="none"/>
        <c:tickLblPos val="none"/>
        <c:spPr>
          <a:ln w="6401">
            <a:noFill/>
          </a:ln>
        </c:spPr>
        <c:crossAx val="174338432"/>
        <c:crossesAt val="1"/>
        <c:crossBetween val="between"/>
      </c:valAx>
      <c:spPr>
        <a:noFill/>
        <a:ln w="254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6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6604996592343701E-2"/>
          <c:y val="5.5364596785992315E-2"/>
          <c:w val="0.93834523512967427"/>
          <c:h val="0.6586175604666929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klienci on-line</c:v>
                </c:pt>
              </c:strCache>
            </c:strRef>
          </c:tx>
          <c:spPr>
            <a:solidFill>
              <a:srgbClr val="AAB3B9"/>
            </a:solidFill>
            <a:ln w="17068">
              <a:solidFill>
                <a:srgbClr val="AAB3B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AAB3B9"/>
              </a:solidFill>
              <a:ln>
                <a:solidFill>
                  <a:srgbClr val="AAB3B9"/>
                </a:solidFill>
              </a:ln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C51E5B"/>
              </a:solidFill>
              <a:ln w="17068">
                <a:solidFill>
                  <a:srgbClr val="C51E5B"/>
                </a:solidFill>
              </a:ln>
            </c:spPr>
          </c:dPt>
          <c:dPt>
            <c:idx val="5"/>
            <c:invertIfNegative val="0"/>
            <c:bubble3D val="0"/>
          </c:dPt>
          <c:dLbls>
            <c:dLbl>
              <c:idx val="4"/>
              <c:spPr>
                <a:noFill/>
                <a:ln w="24459">
                  <a:noFill/>
                </a:ln>
              </c:spPr>
              <c:txPr>
                <a:bodyPr anchor="ctr" anchorCtr="1"/>
                <a:lstStyle/>
                <a:p>
                  <a:pPr>
                    <a:defRPr sz="800" b="0" i="0" u="none" strike="noStrike" baseline="0">
                      <a:solidFill>
                        <a:schemeClr val="bg1"/>
                      </a:solidFill>
                      <a:latin typeface="Lato Light"/>
                      <a:ea typeface="Trebuchet MS"/>
                      <a:cs typeface="Trebuchet M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4459">
                <a:noFill/>
              </a:ln>
            </c:spPr>
            <c:txPr>
              <a:bodyPr anchor="ctr" anchorCtr="1"/>
              <a:lstStyle/>
              <a:p>
                <a:pPr>
                  <a:defRPr sz="800" b="0" i="0" u="none" strike="noStrike" baseline="0">
                    <a:solidFill>
                      <a:srgbClr val="454545"/>
                    </a:solidFill>
                    <a:latin typeface="Lato Light"/>
                    <a:ea typeface="Trebuchet MS"/>
                    <a:cs typeface="Trebuchet M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Sheet1!$B$1:$J$1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Sheet1!$B$2:$J$2</c:f>
              <c:numCache>
                <c:formatCode>#,##0</c:formatCode>
                <c:ptCount val="5"/>
                <c:pt idx="0">
                  <c:v>674</c:v>
                </c:pt>
                <c:pt idx="1">
                  <c:v>736</c:v>
                </c:pt>
                <c:pt idx="2">
                  <c:v>844</c:v>
                </c:pt>
                <c:pt idx="3">
                  <c:v>980.48500000000001</c:v>
                </c:pt>
                <c:pt idx="4">
                  <c:v>1144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klienci mobilni</c:v>
                </c:pt>
              </c:strCache>
            </c:strRef>
          </c:tx>
          <c:spPr>
            <a:solidFill>
              <a:srgbClr val="57565A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C51E5B">
                  <a:lumMod val="50000"/>
                </a:srgbClr>
              </a:solidFill>
            </c:spPr>
          </c:dPt>
          <c:dLbls>
            <c:dLbl>
              <c:idx val="1"/>
              <c:layout>
                <c:manualLayout>
                  <c:x val="-3.2655620358819956E-7"/>
                  <c:y val="1.46220431243704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800" b="0">
                      <a:solidFill>
                        <a:schemeClr val="bg1"/>
                      </a:solidFill>
                      <a:latin typeface="+mn-lt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800" b="0">
                      <a:solidFill>
                        <a:schemeClr val="bg1"/>
                      </a:solidFill>
                      <a:latin typeface="+mn-lt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800" b="0">
                      <a:solidFill>
                        <a:schemeClr val="bg1"/>
                      </a:solidFill>
                      <a:latin typeface="+mn-lt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0">
                    <a:solidFill>
                      <a:srgbClr val="454545"/>
                    </a:solidFill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Sheet1!$B$1:$J$1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Sheet1!$B$3:$J$3</c:f>
              <c:numCache>
                <c:formatCode>#,##0</c:formatCode>
                <c:ptCount val="5"/>
                <c:pt idx="0">
                  <c:v>79.061999999999998</c:v>
                </c:pt>
                <c:pt idx="1">
                  <c:v>145</c:v>
                </c:pt>
                <c:pt idx="2">
                  <c:v>357</c:v>
                </c:pt>
                <c:pt idx="3">
                  <c:v>511</c:v>
                </c:pt>
                <c:pt idx="4">
                  <c:v>711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75671552"/>
        <c:axId val="175685632"/>
      </c:barChart>
      <c:catAx>
        <c:axId val="17567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solidFill>
              <a:srgbClr val="454545"/>
            </a:solidFill>
            <a:prstDash val="solid"/>
          </a:ln>
        </c:spPr>
        <c:txPr>
          <a:bodyPr rot="0" vert="horz" anchor="t" anchorCtr="1"/>
          <a:lstStyle/>
          <a:p>
            <a:pPr>
              <a:defRPr sz="900" b="0" i="0" u="none" strike="noStrike" baseline="0">
                <a:solidFill>
                  <a:srgbClr val="45454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756856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5685632"/>
        <c:scaling>
          <c:orientation val="minMax"/>
          <c:max val="20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6401">
            <a:noFill/>
          </a:ln>
        </c:spPr>
        <c:crossAx val="175671552"/>
        <c:crossesAt val="5"/>
        <c:crossBetween val="between"/>
      </c:valAx>
      <c:spPr>
        <a:noFill/>
        <a:ln w="25420">
          <a:noFill/>
        </a:ln>
      </c:spPr>
    </c:plotArea>
    <c:legend>
      <c:legendPos val="b"/>
      <c:layout/>
      <c:overlay val="0"/>
      <c:txPr>
        <a:bodyPr/>
        <a:lstStyle/>
        <a:p>
          <a:pPr>
            <a:defRPr sz="900" b="0">
              <a:solidFill>
                <a:srgbClr val="57565A"/>
              </a:solidFill>
              <a:latin typeface="+mn-lt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6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0547945205479499E-2"/>
          <c:y val="0.154767414138864"/>
          <c:w val="0.96347031963470298"/>
          <c:h val="0.629616482252793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Active customers</c:v>
                </c:pt>
              </c:strCache>
            </c:strRef>
          </c:tx>
          <c:spPr>
            <a:solidFill>
              <a:srgbClr val="AAB3B9"/>
            </a:solidFill>
            <a:ln w="17068">
              <a:solidFill>
                <a:srgbClr val="AAB3B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AAB3B9"/>
              </a:solidFill>
              <a:ln>
                <a:solidFill>
                  <a:srgbClr val="AAB3B9"/>
                </a:solidFill>
              </a:ln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C51E5B"/>
              </a:solidFill>
              <a:ln w="17068">
                <a:solidFill>
                  <a:srgbClr val="C51E5B"/>
                </a:solidFill>
              </a:ln>
            </c:spPr>
          </c:dPt>
          <c:dPt>
            <c:idx val="5"/>
            <c:invertIfNegative val="0"/>
            <c:bubble3D val="0"/>
          </c:dPt>
          <c:dLbls>
            <c:dLbl>
              <c:idx val="4"/>
              <c:spPr>
                <a:noFill/>
                <a:ln w="24459">
                  <a:noFill/>
                </a:ln>
              </c:spPr>
              <c:txPr>
                <a:bodyPr anchor="ctr" anchorCtr="1"/>
                <a:lstStyle/>
                <a:p>
                  <a:pPr>
                    <a:defRPr sz="800" b="0" i="0" u="none" strike="noStrike" baseline="0">
                      <a:solidFill>
                        <a:schemeClr val="bg1"/>
                      </a:solidFill>
                      <a:latin typeface="Lato Light"/>
                      <a:ea typeface="Trebuchet MS"/>
                      <a:cs typeface="Trebuchet M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4459">
                <a:noFill/>
              </a:ln>
            </c:spPr>
            <c:txPr>
              <a:bodyPr anchor="ctr" anchorCtr="1"/>
              <a:lstStyle/>
              <a:p>
                <a:pPr>
                  <a:defRPr sz="800" b="0" i="0" u="none" strike="noStrike" baseline="0">
                    <a:solidFill>
                      <a:srgbClr val="454545"/>
                    </a:solidFill>
                    <a:latin typeface="Lato Light"/>
                    <a:ea typeface="Trebuchet MS"/>
                    <a:cs typeface="Trebuchet M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Sheet1!$B$2:$I$2</c:f>
              <c:numCache>
                <c:formatCode>0</c:formatCode>
                <c:ptCount val="5"/>
                <c:pt idx="0">
                  <c:v>1259.0999999999999</c:v>
                </c:pt>
                <c:pt idx="1">
                  <c:v>1284.4000000000001</c:v>
                </c:pt>
                <c:pt idx="2">
                  <c:v>1369.3</c:v>
                </c:pt>
                <c:pt idx="3">
                  <c:v>1491.6</c:v>
                </c:pt>
                <c:pt idx="4">
                  <c:v>1635.49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75740416"/>
        <c:axId val="175741952"/>
      </c:barChart>
      <c:catAx>
        <c:axId val="17574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solidFill>
              <a:srgbClr val="454545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45454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757419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5741952"/>
        <c:scaling>
          <c:orientation val="minMax"/>
          <c:max val="1600"/>
          <c:min val="0"/>
        </c:scaling>
        <c:delete val="0"/>
        <c:axPos val="l"/>
        <c:numFmt formatCode="0" sourceLinked="1"/>
        <c:majorTickMark val="none"/>
        <c:minorTickMark val="none"/>
        <c:tickLblPos val="none"/>
        <c:spPr>
          <a:ln w="6401">
            <a:noFill/>
          </a:ln>
        </c:spPr>
        <c:crossAx val="175740416"/>
        <c:crossesAt val="1"/>
        <c:crossBetween val="between"/>
      </c:valAx>
      <c:spPr>
        <a:noFill/>
        <a:ln w="254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6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4893741139733245E-2"/>
          <c:y val="0.14278583307102782"/>
          <c:w val="0.95523766425674561"/>
          <c:h val="0.6736282322680352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Cust Deposits</c:v>
                </c:pt>
              </c:strCache>
            </c:strRef>
          </c:tx>
          <c:spPr>
            <a:solidFill>
              <a:srgbClr val="AAB3B9"/>
            </a:solidFill>
            <a:ln w="17068">
              <a:solidFill>
                <a:srgbClr val="AAB3B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AAB3B9"/>
              </a:solidFill>
              <a:ln>
                <a:solidFill>
                  <a:srgbClr val="AAB3B9"/>
                </a:solidFill>
              </a:ln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C51E5B"/>
              </a:solidFill>
              <a:ln w="17068">
                <a:solidFill>
                  <a:srgbClr val="C51E5B"/>
                </a:solidFill>
              </a:ln>
            </c:spPr>
          </c:dPt>
          <c:dPt>
            <c:idx val="5"/>
            <c:invertIfNegative val="0"/>
            <c:bubble3D val="0"/>
          </c:dPt>
          <c:dLbls>
            <c:dLbl>
              <c:idx val="4"/>
              <c:spPr>
                <a:noFill/>
                <a:ln w="24459">
                  <a:noFill/>
                </a:ln>
              </c:spPr>
              <c:txPr>
                <a:bodyPr anchor="ctr" anchorCtr="1"/>
                <a:lstStyle/>
                <a:p>
                  <a:pPr>
                    <a:defRPr sz="800" b="0" i="0" u="none" strike="noStrike" baseline="0">
                      <a:solidFill>
                        <a:schemeClr val="bg1"/>
                      </a:solidFill>
                      <a:latin typeface="Lato Light"/>
                      <a:ea typeface="Trebuchet MS"/>
                      <a:cs typeface="Trebuchet M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4459">
                <a:noFill/>
              </a:ln>
            </c:spPr>
            <c:txPr>
              <a:bodyPr anchor="ctr" anchorCtr="1"/>
              <a:lstStyle/>
              <a:p>
                <a:pPr>
                  <a:defRPr sz="800" b="0" i="0" u="none" strike="noStrike" baseline="0">
                    <a:solidFill>
                      <a:srgbClr val="454545"/>
                    </a:solidFill>
                    <a:latin typeface="Lato Light"/>
                    <a:ea typeface="Trebuchet MS"/>
                    <a:cs typeface="Trebuchet M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Sheet1!$B$2:$I$2</c:f>
              <c:numCache>
                <c:formatCode>#,##0</c:formatCode>
                <c:ptCount val="5"/>
                <c:pt idx="0">
                  <c:v>45305.120999999999</c:v>
                </c:pt>
                <c:pt idx="1">
                  <c:v>47591.243999999999</c:v>
                </c:pt>
                <c:pt idx="2">
                  <c:v>52810.389000000003</c:v>
                </c:pt>
                <c:pt idx="3">
                  <c:v>55875.608999999997</c:v>
                </c:pt>
                <c:pt idx="4">
                  <c:v>57273.254999999997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75808896"/>
        <c:axId val="175810432"/>
      </c:barChart>
      <c:catAx>
        <c:axId val="17580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solidFill>
              <a:srgbClr val="454545"/>
            </a:solidFill>
            <a:prstDash val="solid"/>
          </a:ln>
        </c:spPr>
        <c:txPr>
          <a:bodyPr rot="0" vert="horz" anchor="ctr" anchorCtr="1"/>
          <a:lstStyle/>
          <a:p>
            <a:pPr>
              <a:defRPr sz="900" b="0" i="0" u="none" strike="noStrike" baseline="0">
                <a:solidFill>
                  <a:srgbClr val="45454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758104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5810432"/>
        <c:scaling>
          <c:orientation val="minMax"/>
          <c:max val="600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6401">
            <a:noFill/>
          </a:ln>
        </c:spPr>
        <c:crossAx val="175808896"/>
        <c:crosses val="autoZero"/>
        <c:crossBetween val="between"/>
        <c:minorUnit val="500"/>
      </c:valAx>
      <c:spPr>
        <a:noFill/>
        <a:ln w="254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6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0547945205479499E-2"/>
          <c:y val="0.2195720589417178"/>
          <c:w val="0.89426755762791754"/>
          <c:h val="0.5479716381064458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kredyty hip. PLN</c:v>
                </c:pt>
              </c:strCache>
            </c:strRef>
          </c:tx>
          <c:spPr>
            <a:solidFill>
              <a:srgbClr val="AAB3B9"/>
            </a:solidFill>
            <a:ln w="17068">
              <a:solidFill>
                <a:srgbClr val="AAB3B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AAB3B9"/>
              </a:solidFill>
              <a:ln>
                <a:solidFill>
                  <a:srgbClr val="AAB3B9"/>
                </a:solidFill>
              </a:ln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CC0066"/>
              </a:solidFill>
              <a:ln w="17068">
                <a:solidFill>
                  <a:srgbClr val="C51E5B"/>
                </a:solidFill>
              </a:ln>
            </c:spPr>
          </c:dPt>
          <c:dPt>
            <c:idx val="5"/>
            <c:invertIfNegative val="0"/>
            <c:bubble3D val="0"/>
          </c:dPt>
          <c:dLbls>
            <c:spPr>
              <a:noFill/>
              <a:ln w="24459">
                <a:noFill/>
              </a:ln>
            </c:spPr>
            <c:txPr>
              <a:bodyPr anchor="ctr" anchorCtr="1"/>
              <a:lstStyle/>
              <a:p>
                <a:pPr>
                  <a:defRPr sz="800" b="0" i="0" u="none" strike="noStrike" baseline="0">
                    <a:solidFill>
                      <a:srgbClr val="454545"/>
                    </a:solidFill>
                    <a:latin typeface="Lato Light"/>
                    <a:ea typeface="Trebuchet MS"/>
                    <a:cs typeface="Trebuchet M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Sheet1!$B$2:$I$2</c:f>
              <c:numCache>
                <c:formatCode>#,##0</c:formatCode>
                <c:ptCount val="5"/>
                <c:pt idx="0">
                  <c:v>8922.3550000000032</c:v>
                </c:pt>
                <c:pt idx="1">
                  <c:v>9317.0570000000007</c:v>
                </c:pt>
                <c:pt idx="2">
                  <c:v>9341.3090000000011</c:v>
                </c:pt>
                <c:pt idx="3">
                  <c:v>9572.2109999999993</c:v>
                </c:pt>
                <c:pt idx="4">
                  <c:v>11421.39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Kredyty konsumpcyjne</c:v>
                </c:pt>
              </c:strCache>
            </c:strRef>
          </c:tx>
          <c:spPr>
            <a:solidFill>
              <a:srgbClr val="57565A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C51E5B">
                  <a:lumMod val="50000"/>
                </a:srgbClr>
              </a:solidFill>
              <a:ln>
                <a:solidFill>
                  <a:srgbClr val="C51E5B">
                    <a:lumMod val="50000"/>
                  </a:srgbClr>
                </a:solidFill>
              </a:ln>
            </c:spPr>
          </c:dPt>
          <c:dLbls>
            <c:dLbl>
              <c:idx val="0"/>
              <c:layout>
                <c:manualLayout>
                  <c:x val="1.176669791290033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64474896702518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526331956033585E-2"/>
                  <c:y val="-8.10059536186698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7631659780168635E-3"/>
                  <c:y val="-1.620119072373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644748967025189E-2"/>
                  <c:y val="-8.10059536186698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0">
                    <a:latin typeface="Lato Light" panose="020F0302020204030203" charset="-18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Sheet1!$B$3:$I$3</c:f>
              <c:numCache>
                <c:formatCode>#,##0</c:formatCode>
                <c:ptCount val="5"/>
                <c:pt idx="0">
                  <c:v>4099.8590000000004</c:v>
                </c:pt>
                <c:pt idx="1">
                  <c:v>4879.7550000000001</c:v>
                </c:pt>
                <c:pt idx="2">
                  <c:v>5660.5469999999996</c:v>
                </c:pt>
                <c:pt idx="3">
                  <c:v>6268.5050000000001</c:v>
                </c:pt>
                <c:pt idx="4">
                  <c:v>6849.0469999999996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76378240"/>
        <c:axId val="176379776"/>
      </c:barChart>
      <c:catAx>
        <c:axId val="17637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solidFill>
              <a:srgbClr val="454545"/>
            </a:solidFill>
            <a:prstDash val="solid"/>
          </a:ln>
        </c:spPr>
        <c:txPr>
          <a:bodyPr rot="0" vert="horz" anchor="t" anchorCtr="1"/>
          <a:lstStyle/>
          <a:p>
            <a:pPr>
              <a:defRPr sz="900" b="0" i="0" u="none" strike="noStrike" baseline="0">
                <a:solidFill>
                  <a:srgbClr val="45454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76379776"/>
        <c:crosses val="autoZero"/>
        <c:auto val="1"/>
        <c:lblAlgn val="ctr"/>
        <c:lblOffset val="100"/>
        <c:noMultiLvlLbl val="0"/>
      </c:catAx>
      <c:valAx>
        <c:axId val="176379776"/>
        <c:scaling>
          <c:orientation val="minMax"/>
          <c:max val="200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6401">
            <a:noFill/>
          </a:ln>
        </c:spPr>
        <c:crossAx val="176378240"/>
        <c:crosses val="autoZero"/>
        <c:crossBetween val="between"/>
      </c:valAx>
      <c:spPr>
        <a:noFill/>
        <a:ln w="25420">
          <a:noFill/>
        </a:ln>
      </c:spPr>
    </c:plotArea>
    <c:legend>
      <c:legendPos val="b"/>
      <c:layout>
        <c:manualLayout>
          <c:xMode val="edge"/>
          <c:yMode val="edge"/>
          <c:x val="2.4356340849802788E-3"/>
          <c:y val="0.86237951071241126"/>
          <c:w val="0.89754970066521444"/>
          <c:h val="0.13762048928758877"/>
        </c:manualLayout>
      </c:layout>
      <c:overlay val="0"/>
      <c:txPr>
        <a:bodyPr/>
        <a:lstStyle/>
        <a:p>
          <a:pPr>
            <a:defRPr sz="900" b="0">
              <a:solidFill>
                <a:srgbClr val="454545"/>
              </a:solidFill>
              <a:latin typeface="+mn-lt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6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6604996592343701E-2"/>
          <c:y val="0.15476751698007801"/>
          <c:w val="0.95271787950958542"/>
          <c:h val="0.629616482252793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Companies Loans</c:v>
                </c:pt>
              </c:strCache>
            </c:strRef>
          </c:tx>
          <c:spPr>
            <a:solidFill>
              <a:srgbClr val="AAB3B9"/>
            </a:solidFill>
            <a:ln w="17068">
              <a:solidFill>
                <a:srgbClr val="AAB3B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AAB3B9"/>
              </a:solidFill>
              <a:ln>
                <a:solidFill>
                  <a:srgbClr val="AAB3B9"/>
                </a:solidFill>
              </a:ln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C51E5B"/>
              </a:solidFill>
              <a:ln w="17068">
                <a:solidFill>
                  <a:srgbClr val="C51E5B"/>
                </a:solidFill>
              </a:ln>
            </c:spPr>
          </c:dPt>
          <c:dPt>
            <c:idx val="5"/>
            <c:invertIfNegative val="0"/>
            <c:bubble3D val="0"/>
          </c:dPt>
          <c:dLbls>
            <c:dLbl>
              <c:idx val="4"/>
              <c:spPr>
                <a:noFill/>
                <a:ln w="24459">
                  <a:noFill/>
                </a:ln>
              </c:spPr>
              <c:txPr>
                <a:bodyPr anchor="ctr" anchorCtr="1"/>
                <a:lstStyle/>
                <a:p>
                  <a:pPr>
                    <a:defRPr sz="800" b="0" i="0" u="none" strike="noStrike" baseline="0">
                      <a:solidFill>
                        <a:schemeClr val="bg1"/>
                      </a:solidFill>
                      <a:latin typeface="Lato Light"/>
                      <a:ea typeface="Trebuchet MS"/>
                      <a:cs typeface="Trebuchet M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4459">
                <a:noFill/>
              </a:ln>
            </c:spPr>
            <c:txPr>
              <a:bodyPr anchor="ctr" anchorCtr="1"/>
              <a:lstStyle/>
              <a:p>
                <a:pPr>
                  <a:defRPr sz="800" b="0" i="0" u="none" strike="noStrike" baseline="0">
                    <a:solidFill>
                      <a:srgbClr val="454545"/>
                    </a:solidFill>
                    <a:latin typeface="Lato Light"/>
                    <a:ea typeface="Trebuchet MS"/>
                    <a:cs typeface="Trebuchet M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Sheet1!$B$2:$I$2</c:f>
              <c:numCache>
                <c:formatCode>#,##0</c:formatCode>
                <c:ptCount val="5"/>
                <c:pt idx="0">
                  <c:v>11984.859</c:v>
                </c:pt>
                <c:pt idx="1">
                  <c:v>13482.754999999999</c:v>
                </c:pt>
                <c:pt idx="2">
                  <c:v>14215.133</c:v>
                </c:pt>
                <c:pt idx="3">
                  <c:v>14300.739</c:v>
                </c:pt>
                <c:pt idx="4">
                  <c:v>15955.226000000001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78548736"/>
        <c:axId val="178550272"/>
      </c:barChart>
      <c:catAx>
        <c:axId val="17854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solidFill>
              <a:srgbClr val="454545"/>
            </a:solidFill>
            <a:prstDash val="solid"/>
          </a:ln>
        </c:spPr>
        <c:txPr>
          <a:bodyPr rot="0" vert="horz" anchor="t" anchorCtr="1"/>
          <a:lstStyle/>
          <a:p>
            <a:pPr>
              <a:defRPr sz="900" b="0" i="0" u="none" strike="noStrike" baseline="0">
                <a:solidFill>
                  <a:srgbClr val="45454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785502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8550272"/>
        <c:scaling>
          <c:orientation val="minMax"/>
          <c:max val="200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6401">
            <a:noFill/>
          </a:ln>
        </c:spPr>
        <c:crossAx val="178548736"/>
        <c:crosses val="autoZero"/>
        <c:crossBetween val="between"/>
      </c:valAx>
      <c:spPr>
        <a:noFill/>
        <a:ln w="254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6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5924472436118062E-2"/>
          <c:y val="0.154767414138864"/>
          <c:w val="0.95809377210662749"/>
          <c:h val="0.6002397572587868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Operating Costs</c:v>
                </c:pt>
              </c:strCache>
            </c:strRef>
          </c:tx>
          <c:spPr>
            <a:solidFill>
              <a:srgbClr val="AAB3B9"/>
            </a:solidFill>
            <a:ln w="17068">
              <a:solidFill>
                <a:srgbClr val="AAB3B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AAB3B9"/>
              </a:solidFill>
              <a:ln>
                <a:solidFill>
                  <a:srgbClr val="AAB3B9"/>
                </a:solidFill>
              </a:ln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C51E5B"/>
              </a:solidFill>
              <a:ln w="17068">
                <a:solidFill>
                  <a:srgbClr val="C51E5B"/>
                </a:solidFill>
              </a:ln>
            </c:spPr>
          </c:dPt>
          <c:dPt>
            <c:idx val="5"/>
            <c:invertIfNegative val="0"/>
            <c:bubble3D val="0"/>
          </c:dPt>
          <c:dLbls>
            <c:dLbl>
              <c:idx val="4"/>
              <c:spPr>
                <a:noFill/>
                <a:ln w="24459">
                  <a:noFill/>
                </a:ln>
              </c:spPr>
              <c:txPr>
                <a:bodyPr anchor="ctr" anchorCtr="1"/>
                <a:lstStyle/>
                <a:p>
                  <a:pPr>
                    <a:defRPr sz="800" b="0" i="0" u="none" strike="noStrike" baseline="0">
                      <a:solidFill>
                        <a:schemeClr val="bg1"/>
                      </a:solidFill>
                      <a:latin typeface="Lato Light"/>
                      <a:ea typeface="Trebuchet MS"/>
                      <a:cs typeface="Trebuchet M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4459">
                <a:noFill/>
              </a:ln>
            </c:spPr>
            <c:txPr>
              <a:bodyPr anchor="ctr" anchorCtr="1"/>
              <a:lstStyle/>
              <a:p>
                <a:pPr>
                  <a:defRPr sz="800" b="0" i="0" u="none" strike="noStrike" baseline="0">
                    <a:solidFill>
                      <a:srgbClr val="454545"/>
                    </a:solidFill>
                    <a:latin typeface="Lato Light"/>
                    <a:ea typeface="Trebuchet MS"/>
                    <a:cs typeface="Trebuchet M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Sheet1!$B$2:$I$2</c:f>
              <c:numCache>
                <c:formatCode>#,##0</c:formatCode>
                <c:ptCount val="5"/>
                <c:pt idx="0">
                  <c:v>32</c:v>
                </c:pt>
                <c:pt idx="1">
                  <c:v>30</c:v>
                </c:pt>
                <c:pt idx="2">
                  <c:v>31</c:v>
                </c:pt>
                <c:pt idx="3">
                  <c:v>39</c:v>
                </c:pt>
                <c:pt idx="4">
                  <c:v>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80058752"/>
        <c:axId val="180060544"/>
      </c:barChart>
      <c:catAx>
        <c:axId val="18005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solidFill>
              <a:srgbClr val="454545"/>
            </a:solidFill>
            <a:prstDash val="solid"/>
          </a:ln>
        </c:spPr>
        <c:txPr>
          <a:bodyPr rot="0" vert="horz" anchor="t" anchorCtr="1"/>
          <a:lstStyle/>
          <a:p>
            <a:pPr>
              <a:defRPr sz="900" b="0" i="0" u="none" strike="noStrike" baseline="0">
                <a:solidFill>
                  <a:srgbClr val="45454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80060544"/>
        <c:crosses val="autoZero"/>
        <c:auto val="1"/>
        <c:lblAlgn val="ctr"/>
        <c:lblOffset val="100"/>
        <c:noMultiLvlLbl val="0"/>
      </c:catAx>
      <c:valAx>
        <c:axId val="180060544"/>
        <c:scaling>
          <c:orientation val="minMax"/>
          <c:max val="8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6401">
            <a:noFill/>
          </a:ln>
        </c:spPr>
        <c:crossAx val="180058752"/>
        <c:crosses val="autoZero"/>
        <c:crossBetween val="between"/>
        <c:majorUnit val="500"/>
        <c:minorUnit val="120"/>
      </c:valAx>
      <c:spPr>
        <a:noFill/>
        <a:ln w="254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6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5095682805071195E-2"/>
          <c:y val="0.23333370645401771"/>
          <c:w val="0.7230906681627367"/>
          <c:h val="0.5074153258574872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Zysk netto (mln zł)</c:v>
                </c:pt>
              </c:strCache>
            </c:strRef>
          </c:tx>
          <c:spPr>
            <a:solidFill>
              <a:srgbClr val="C51E5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Sheet1!$B$2:$C$2</c:f>
              <c:numCache>
                <c:formatCode>0.0</c:formatCode>
                <c:ptCount val="2"/>
                <c:pt idx="0">
                  <c:v>701.2515677150011</c:v>
                </c:pt>
                <c:pt idx="1">
                  <c:v>681.22697474339998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79899776"/>
        <c:axId val="179909760"/>
      </c:barChart>
      <c:catAx>
        <c:axId val="179899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l-PL"/>
          </a:p>
        </c:txPr>
        <c:crossAx val="179909760"/>
        <c:crosses val="autoZero"/>
        <c:auto val="1"/>
        <c:lblAlgn val="ctr"/>
        <c:lblOffset val="100"/>
        <c:noMultiLvlLbl val="0"/>
      </c:catAx>
      <c:valAx>
        <c:axId val="179909760"/>
        <c:scaling>
          <c:orientation val="minMax"/>
          <c:min val="10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79899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+mn-lt"/>
        </a:defRPr>
      </a:pPr>
      <a:endParaRPr lang="pl-PL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247925503779577E-2"/>
          <c:y val="4.0113034503448837E-2"/>
          <c:w val="0.67525913128167714"/>
          <c:h val="0.824431729914708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Przychody podstawowe**</c:v>
                </c:pt>
              </c:strCache>
            </c:strRef>
          </c:tx>
          <c:spPr>
            <a:solidFill>
              <a:srgbClr val="C51E5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Sheet1!$B$2:$C$2</c:f>
              <c:numCache>
                <c:formatCode>#,##0</c:formatCode>
                <c:ptCount val="2"/>
                <c:pt idx="0">
                  <c:v>2137.4740724300009</c:v>
                </c:pt>
                <c:pt idx="1">
                  <c:v>2400.4128457800002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Pozostałe przychody</c:v>
                </c:pt>
              </c:strCache>
            </c:strRef>
          </c:tx>
          <c:spPr>
            <a:solidFill>
              <a:srgbClr val="AAB3B9"/>
            </a:solidFill>
          </c:spPr>
          <c:invertIfNegative val="0"/>
          <c:dLbls>
            <c:dLbl>
              <c:idx val="0"/>
              <c:layout>
                <c:manualLayout>
                  <c:x val="6.4118713526170783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1.185000600645174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4242385001072981E-3"/>
                  <c:y val="2.086873075393630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4242385001072391E-3"/>
                  <c:y val="2.086873075393630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Sheet1!$B$3:$C$3</c:f>
              <c:numCache>
                <c:formatCode>#,##0</c:formatCode>
                <c:ptCount val="2"/>
                <c:pt idx="0">
                  <c:v>334.7405589521137</c:v>
                </c:pt>
                <c:pt idx="1">
                  <c:v>124.74790922902446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Suma</c:v>
                </c:pt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Sheet1!$B$4:$C$4</c:f>
              <c:numCache>
                <c:formatCode>#,##0</c:formatCode>
                <c:ptCount val="2"/>
                <c:pt idx="0">
                  <c:v>2472.2146313821145</c:v>
                </c:pt>
                <c:pt idx="1">
                  <c:v>2525.1607550090248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79949568"/>
        <c:axId val="179951104"/>
      </c:barChart>
      <c:catAx>
        <c:axId val="179949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l-PL"/>
          </a:p>
        </c:txPr>
        <c:crossAx val="179951104"/>
        <c:crosses val="autoZero"/>
        <c:auto val="1"/>
        <c:lblAlgn val="ctr"/>
        <c:lblOffset val="100"/>
        <c:noMultiLvlLbl val="0"/>
      </c:catAx>
      <c:valAx>
        <c:axId val="179951104"/>
        <c:scaling>
          <c:orientation val="minMax"/>
          <c:max val="3000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79949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+mn-lt"/>
          <a:cs typeface="Andalus" panose="02020603050405020304" pitchFamily="18" charset="-78"/>
        </a:defRPr>
      </a:pPr>
      <a:endParaRPr lang="pl-PL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626498342132401E-2"/>
          <c:y val="0.15668003574714451"/>
          <c:w val="0.5268860002764264"/>
          <c:h val="0.584068413028308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Zysk netto</c:v>
                </c:pt>
              </c:strCache>
            </c:strRef>
          </c:tx>
          <c:spPr>
            <a:solidFill>
              <a:srgbClr val="C51E5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4 kw. 16</c:v>
                </c:pt>
                <c:pt idx="1">
                  <c:v>4 kw. 17</c:v>
                </c:pt>
              </c:strCache>
            </c:strRef>
          </c:cat>
          <c:val>
            <c:numRef>
              <c:f>Sheet1!$B$2:$C$2</c:f>
              <c:numCache>
                <c:formatCode>0.0</c:formatCode>
                <c:ptCount val="2"/>
                <c:pt idx="0">
                  <c:v>131.49074135500007</c:v>
                </c:pt>
                <c:pt idx="1">
                  <c:v>179.64697474339994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79971584"/>
        <c:axId val="179973120"/>
      </c:barChart>
      <c:catAx>
        <c:axId val="179971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l-PL"/>
          </a:p>
        </c:txPr>
        <c:crossAx val="179973120"/>
        <c:crosses val="autoZero"/>
        <c:auto val="1"/>
        <c:lblAlgn val="ctr"/>
        <c:lblOffset val="100"/>
        <c:noMultiLvlLbl val="0"/>
      </c:catAx>
      <c:valAx>
        <c:axId val="179973120"/>
        <c:scaling>
          <c:orientation val="minMax"/>
          <c:max val="250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79971584"/>
        <c:crosses val="autoZero"/>
        <c:crossBetween val="between"/>
      </c:valAx>
    </c:plotArea>
    <c:legend>
      <c:legendPos val="r"/>
      <c:legendEntry>
        <c:idx val="0"/>
        <c:txPr>
          <a:bodyPr rot="0" vert="horz"/>
          <a:lstStyle/>
          <a:p>
            <a:pPr>
              <a:defRPr>
                <a:latin typeface="+mn-lt"/>
                <a:cs typeface="Aharoni" panose="02010803020104030203" pitchFamily="2" charset="-79"/>
              </a:defRPr>
            </a:pPr>
            <a:endParaRPr lang="pl-PL"/>
          </a:p>
        </c:txPr>
      </c:legendEntry>
      <c:layout>
        <c:manualLayout>
          <c:xMode val="edge"/>
          <c:yMode val="edge"/>
          <c:x val="0.57719800103394792"/>
          <c:y val="0.17412513195649701"/>
          <c:w val="0.33615141593428688"/>
          <c:h val="0.56738643815630507"/>
        </c:manualLayout>
      </c:layout>
      <c:overlay val="0"/>
      <c:spPr>
        <a:noFill/>
      </c:spPr>
      <c:txPr>
        <a:bodyPr rot="0" vert="horz"/>
        <a:lstStyle/>
        <a:p>
          <a:pPr>
            <a:defRPr>
              <a:latin typeface="+mn-lt"/>
              <a:cs typeface="Aharoni" panose="02010803020104030203" pitchFamily="2" charset="-79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+mn-lt"/>
        </a:defRPr>
      </a:pPr>
      <a:endParaRPr lang="pl-PL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103557671134936E-2"/>
          <c:y val="0.1390144466261973"/>
          <c:w val="0.4982533783875624"/>
          <c:h val="0.6764811321158297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Dochód na dział. podst.**</c:v>
                </c:pt>
              </c:strCache>
            </c:strRef>
          </c:tx>
          <c:spPr>
            <a:solidFill>
              <a:srgbClr val="C51E5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4 kw. 16</c:v>
                </c:pt>
                <c:pt idx="1">
                  <c:v>4 kw. 17</c:v>
                </c:pt>
              </c:strCache>
            </c:strRef>
          </c:cat>
          <c:val>
            <c:numRef>
              <c:f>Sheet1!$B$2:$C$2</c:f>
              <c:numCache>
                <c:formatCode>#,##0</c:formatCode>
                <c:ptCount val="2"/>
                <c:pt idx="0">
                  <c:v>563.99692319000053</c:v>
                </c:pt>
                <c:pt idx="1">
                  <c:v>618.54984578000006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Pozostałe przychody</c:v>
                </c:pt>
              </c:strCache>
            </c:strRef>
          </c:tx>
          <c:spPr>
            <a:solidFill>
              <a:srgbClr val="AAB3B9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4.873307462887416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990343968922369E-3"/>
                  <c:y val="5.734111689531245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4242385001072981E-3"/>
                  <c:y val="2.086873075393630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4242385001072391E-3"/>
                  <c:y val="2.086873075393630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4 kw. 16</c:v>
                </c:pt>
                <c:pt idx="1">
                  <c:v>4 kw. 17</c:v>
                </c:pt>
              </c:strCache>
            </c:strRef>
          </c:cat>
          <c:val>
            <c:numRef>
              <c:f>Sheet1!$B$3:$C$3</c:f>
              <c:numCache>
                <c:formatCode>#,##0</c:formatCode>
                <c:ptCount val="2"/>
                <c:pt idx="0">
                  <c:v>17.274087376633894</c:v>
                </c:pt>
                <c:pt idx="1">
                  <c:v>37.647909229024428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Suma</c:v>
                </c:pt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4 kw. 16</c:v>
                </c:pt>
                <c:pt idx="1">
                  <c:v>4 kw. 17</c:v>
                </c:pt>
              </c:strCache>
            </c:strRef>
          </c:cat>
          <c:val>
            <c:numRef>
              <c:f>Sheet1!$B$4:$C$4</c:f>
              <c:numCache>
                <c:formatCode>#,##0</c:formatCode>
                <c:ptCount val="2"/>
                <c:pt idx="0">
                  <c:v>581.27101056663446</c:v>
                </c:pt>
                <c:pt idx="1">
                  <c:v>656.19775500902449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180025984"/>
        <c:axId val="180101504"/>
      </c:barChart>
      <c:catAx>
        <c:axId val="180025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txPr>
          <a:bodyPr rot="-60000000" vert="horz"/>
          <a:lstStyle/>
          <a:p>
            <a:pPr>
              <a:defRPr/>
            </a:pPr>
            <a:endParaRPr lang="pl-PL"/>
          </a:p>
        </c:txPr>
        <c:crossAx val="180101504"/>
        <c:crosses val="autoZero"/>
        <c:auto val="1"/>
        <c:lblAlgn val="ctr"/>
        <c:lblOffset val="100"/>
        <c:noMultiLvlLbl val="0"/>
      </c:catAx>
      <c:valAx>
        <c:axId val="180101504"/>
        <c:scaling>
          <c:orientation val="minMax"/>
          <c:max val="800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80025984"/>
        <c:crosses val="autoZero"/>
        <c:crossBetween val="between"/>
      </c:valAx>
    </c:plotArea>
    <c:legend>
      <c:legendPos val="r"/>
      <c:legendEntry>
        <c:idx val="0"/>
        <c:delete val="1"/>
      </c:legendEntry>
      <c:legendEntry>
        <c:idx val="1"/>
        <c:txPr>
          <a:bodyPr rot="0" vert="horz"/>
          <a:lstStyle/>
          <a:p>
            <a:pPr>
              <a:defRPr>
                <a:solidFill>
                  <a:srgbClr val="57565A"/>
                </a:solidFill>
              </a:defRPr>
            </a:pPr>
            <a:endParaRPr lang="pl-PL"/>
          </a:p>
        </c:txPr>
      </c:legendEntry>
      <c:legendEntry>
        <c:idx val="2"/>
        <c:txPr>
          <a:bodyPr rot="0" vert="horz"/>
          <a:lstStyle/>
          <a:p>
            <a:pPr>
              <a:defRPr>
                <a:solidFill>
                  <a:srgbClr val="57565A"/>
                </a:solidFill>
              </a:defRPr>
            </a:pPr>
            <a:endParaRPr lang="pl-PL"/>
          </a:p>
        </c:txPr>
      </c:legendEntry>
      <c:layout>
        <c:manualLayout>
          <c:xMode val="edge"/>
          <c:yMode val="edge"/>
          <c:x val="0.57832986274408527"/>
          <c:y val="0.23486994417290014"/>
          <c:w val="0.41003845286024582"/>
          <c:h val="0.535448034675719"/>
        </c:manualLayout>
      </c:layout>
      <c:overlay val="0"/>
      <c:spPr>
        <a:noFill/>
      </c:spPr>
      <c:txPr>
        <a:bodyPr rot="0" vert="horz"/>
        <a:lstStyle/>
        <a:p>
          <a:pPr>
            <a:defRPr>
              <a:solidFill>
                <a:srgbClr val="57565A"/>
              </a:solidFill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+mn-lt"/>
        </a:defRPr>
      </a:pPr>
      <a:endParaRPr lang="pl-P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289030659326577E-2"/>
          <c:y val="0.154767414138864"/>
          <c:w val="0.87929724495917538"/>
          <c:h val="0.629616482252793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Shareholder Equity</c:v>
                </c:pt>
              </c:strCache>
            </c:strRef>
          </c:tx>
          <c:spPr>
            <a:solidFill>
              <a:srgbClr val="AAB3B9"/>
            </a:solidFill>
            <a:ln w="17068">
              <a:solidFill>
                <a:srgbClr val="AAB3B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AAB3B9"/>
              </a:solidFill>
              <a:ln>
                <a:solidFill>
                  <a:srgbClr val="AAB3B9"/>
                </a:solidFill>
              </a:ln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C51E5B"/>
              </a:solidFill>
              <a:ln w="17068">
                <a:solidFill>
                  <a:srgbClr val="C51E5B"/>
                </a:solidFill>
              </a:ln>
            </c:spPr>
          </c:dPt>
          <c:dPt>
            <c:idx val="5"/>
            <c:invertIfNegative val="0"/>
            <c:bubble3D val="0"/>
          </c:dPt>
          <c:dLbls>
            <c:dLbl>
              <c:idx val="4"/>
              <c:spPr>
                <a:noFill/>
                <a:ln w="24459">
                  <a:noFill/>
                </a:ln>
              </c:spPr>
              <c:txPr>
                <a:bodyPr anchor="ctr" anchorCtr="1"/>
                <a:lstStyle/>
                <a:p>
                  <a:pPr>
                    <a:defRPr sz="800" b="0" i="0" u="none" strike="noStrike" baseline="0">
                      <a:solidFill>
                        <a:schemeClr val="bg1"/>
                      </a:solidFill>
                      <a:latin typeface="Lato Light"/>
                      <a:ea typeface="Trebuchet MS"/>
                      <a:cs typeface="Trebuchet M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4459">
                <a:noFill/>
              </a:ln>
            </c:spPr>
            <c:txPr>
              <a:bodyPr anchor="ctr" anchorCtr="1"/>
              <a:lstStyle/>
              <a:p>
                <a:pPr>
                  <a:defRPr sz="800" b="0" i="0" u="none" strike="noStrike" baseline="0">
                    <a:solidFill>
                      <a:srgbClr val="454545"/>
                    </a:solidFill>
                    <a:latin typeface="Lato Light"/>
                    <a:ea typeface="Trebuchet MS"/>
                    <a:cs typeface="Trebuchet M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Sheet1!$B$2:$I$2</c:f>
              <c:numCache>
                <c:formatCode>#,##0</c:formatCode>
                <c:ptCount val="5"/>
                <c:pt idx="0">
                  <c:v>5363.1329999999998</c:v>
                </c:pt>
                <c:pt idx="1">
                  <c:v>5765.4790000000003</c:v>
                </c:pt>
                <c:pt idx="2">
                  <c:v>6443.165</c:v>
                </c:pt>
                <c:pt idx="3">
                  <c:v>6941.2049999999999</c:v>
                </c:pt>
                <c:pt idx="4">
                  <c:v>7772.5990000000002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74390272"/>
        <c:axId val="174285568"/>
      </c:barChart>
      <c:catAx>
        <c:axId val="17439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solidFill>
              <a:srgbClr val="454545"/>
            </a:solidFill>
            <a:prstDash val="solid"/>
          </a:ln>
        </c:spPr>
        <c:txPr>
          <a:bodyPr rot="0" vert="horz" anchor="t" anchorCtr="1"/>
          <a:lstStyle/>
          <a:p>
            <a:pPr>
              <a:defRPr sz="900" b="0" i="0" u="none" strike="noStrike" baseline="0">
                <a:solidFill>
                  <a:srgbClr val="45454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7428556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74285568"/>
        <c:scaling>
          <c:orientation val="minMax"/>
          <c:max val="80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6401">
            <a:noFill/>
          </a:ln>
        </c:spPr>
        <c:crossAx val="174390272"/>
        <c:crosses val="autoZero"/>
        <c:crossBetween val="between"/>
        <c:majorUnit val="1000"/>
        <c:minorUnit val="500"/>
      </c:valAx>
      <c:spPr>
        <a:noFill/>
        <a:ln w="254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6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023848903305E-2"/>
          <c:y val="0.34216293523812441"/>
          <c:w val="0.47782895447876672"/>
          <c:h val="0.42905782455309044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Koszty osobowe</c:v>
                </c:pt>
              </c:strCache>
            </c:strRef>
          </c:tx>
          <c:spPr>
            <a:solidFill>
              <a:srgbClr val="AAB3B9"/>
            </a:solidFill>
            <a:ln w="25200">
              <a:noFill/>
            </a:ln>
          </c:spPr>
          <c:invertIfNegative val="0"/>
          <c:dLbls>
            <c:spPr>
              <a:noFill/>
              <a:ln w="25281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4 kw. 16</c:v>
                </c:pt>
                <c:pt idx="1">
                  <c:v>4 kw. 17</c:v>
                </c:pt>
              </c:strCache>
            </c:strRef>
          </c:cat>
          <c:val>
            <c:numRef>
              <c:f>Sheet1!$B$2:$E$2</c:f>
              <c:numCache>
                <c:formatCode>0.0</c:formatCode>
                <c:ptCount val="2"/>
                <c:pt idx="0">
                  <c:v>141.52100000000002</c:v>
                </c:pt>
                <c:pt idx="1">
                  <c:v>152.571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Pozostałe koszty administracyjne i amortyzacja</c:v>
                </c:pt>
              </c:strCache>
            </c:strRef>
          </c:tx>
          <c:spPr>
            <a:solidFill>
              <a:srgbClr val="C51E5B"/>
            </a:solidFill>
            <a:ln w="15491">
              <a:noFill/>
            </a:ln>
          </c:spPr>
          <c:invertIfNegative val="0"/>
          <c:dLbls>
            <c:spPr>
              <a:noFill/>
              <a:ln w="25281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4 kw. 16</c:v>
                </c:pt>
                <c:pt idx="1">
                  <c:v>4 kw. 17</c:v>
                </c:pt>
              </c:strCache>
            </c:strRef>
          </c:cat>
          <c:val>
            <c:numRef>
              <c:f>Sheet1!$B$3:$E$3</c:f>
              <c:numCache>
                <c:formatCode>0.0</c:formatCode>
                <c:ptCount val="2"/>
                <c:pt idx="0">
                  <c:v>140.18782732663391</c:v>
                </c:pt>
                <c:pt idx="1">
                  <c:v>151.93988772902401</c:v>
                </c:pt>
              </c:numCache>
            </c:numRef>
          </c:val>
        </c:ser>
        <c:ser>
          <c:idx val="1"/>
          <c:order val="2"/>
          <c:tx>
            <c:strRef>
              <c:f>Sheet1!$A$4</c:f>
              <c:strCache>
                <c:ptCount val="1"/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4 kw. 16</c:v>
                </c:pt>
                <c:pt idx="1">
                  <c:v>4 kw. 17</c:v>
                </c:pt>
              </c:strCache>
            </c:strRef>
          </c:cat>
          <c:val>
            <c:numRef>
              <c:f>Sheet1!$B$4:$E$4</c:f>
              <c:numCache>
                <c:formatCode>0.0</c:formatCode>
                <c:ptCount val="2"/>
                <c:pt idx="0">
                  <c:v>281.70882732663392</c:v>
                </c:pt>
                <c:pt idx="1">
                  <c:v>304.51088772902398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81482624"/>
        <c:axId val="181484160"/>
      </c:barChart>
      <c:catAx>
        <c:axId val="181482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7744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18148416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81484160"/>
        <c:scaling>
          <c:orientation val="minMax"/>
          <c:max val="400"/>
          <c:min val="0"/>
        </c:scaling>
        <c:delete val="0"/>
        <c:axPos val="l"/>
        <c:numFmt formatCode="0.0" sourceLinked="1"/>
        <c:majorTickMark val="none"/>
        <c:minorTickMark val="none"/>
        <c:tickLblPos val="none"/>
        <c:spPr>
          <a:ln w="5809">
            <a:noFill/>
          </a:ln>
        </c:spPr>
        <c:crossAx val="181482624"/>
        <c:crosses val="autoZero"/>
        <c:crossBetween val="between"/>
        <c:majorUnit val="200"/>
      </c:valAx>
      <c:spPr>
        <a:noFill/>
        <a:ln w="25376">
          <a:noFill/>
        </a:ln>
      </c:spPr>
    </c:plotArea>
    <c:legend>
      <c:legendPos val="r"/>
      <c:legendEntry>
        <c:idx val="1"/>
        <c:txPr>
          <a:bodyPr/>
          <a:lstStyle/>
          <a:p>
            <a:pPr>
              <a:defRPr>
                <a:solidFill>
                  <a:schemeClr val="accent6"/>
                </a:solidFill>
              </a:defRPr>
            </a:pPr>
            <a:endParaRPr lang="pl-PL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accent6"/>
                </a:solidFill>
              </a:defRPr>
            </a:pPr>
            <a:endParaRPr lang="pl-PL"/>
          </a:p>
        </c:txPr>
      </c:legendEntry>
      <c:layout>
        <c:manualLayout>
          <c:xMode val="edge"/>
          <c:yMode val="edge"/>
          <c:x val="0.48506333521228118"/>
          <c:y val="8.4630143677912328E-2"/>
          <c:w val="0.46562237289759001"/>
          <c:h val="0.80538361250554868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+mn-lt"/>
          <a:ea typeface="Trebuchet MS"/>
          <a:cs typeface="Trebuchet MS"/>
        </a:defRPr>
      </a:pPr>
      <a:endParaRPr lang="pl-PL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5953386387283E-2"/>
          <c:y val="0.26365926694696246"/>
          <c:w val="0.66503796411723182"/>
          <c:h val="0.50565426944365288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Koszty osobowe</c:v>
                </c:pt>
              </c:strCache>
            </c:strRef>
          </c:tx>
          <c:spPr>
            <a:solidFill>
              <a:srgbClr val="AAB3B9"/>
            </a:solidFill>
            <a:ln w="25200">
              <a:noFill/>
            </a:ln>
          </c:spPr>
          <c:invertIfNegative val="0"/>
          <c:dLbls>
            <c:spPr>
              <a:noFill/>
              <a:ln w="25281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Sheet1!$B$2:$C$2</c:f>
              <c:numCache>
                <c:formatCode>0.0</c:formatCode>
                <c:ptCount val="2"/>
                <c:pt idx="0">
                  <c:v>558.75800000000004</c:v>
                </c:pt>
                <c:pt idx="1">
                  <c:v>596.53700000000003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Pozostałe koszty administracyjne</c:v>
                </c:pt>
              </c:strCache>
            </c:strRef>
          </c:tx>
          <c:spPr>
            <a:solidFill>
              <a:srgbClr val="C51E5B"/>
            </a:solidFill>
            <a:ln w="15491">
              <a:noFill/>
            </a:ln>
          </c:spPr>
          <c:invertIfNegative val="0"/>
          <c:dLbls>
            <c:spPr>
              <a:noFill/>
              <a:ln w="25281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Sheet1!$B$3:$C$3</c:f>
              <c:numCache>
                <c:formatCode>0.0</c:formatCode>
                <c:ptCount val="2"/>
                <c:pt idx="0">
                  <c:v>553.56138425211395</c:v>
                </c:pt>
                <c:pt idx="1">
                  <c:v>559.71688772902405</c:v>
                </c:pt>
              </c:numCache>
            </c:numRef>
          </c:val>
        </c:ser>
        <c:ser>
          <c:idx val="1"/>
          <c:order val="2"/>
          <c:tx>
            <c:strRef>
              <c:f>Sheet1!$A$4</c:f>
              <c:strCache>
                <c:ptCount val="1"/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Sheet1!$B$4:$C$4</c:f>
              <c:numCache>
                <c:formatCode>0.0</c:formatCode>
                <c:ptCount val="2"/>
                <c:pt idx="0">
                  <c:v>1112.3193842521139</c:v>
                </c:pt>
                <c:pt idx="1">
                  <c:v>1156.253887729024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81529600"/>
        <c:axId val="181601024"/>
      </c:barChart>
      <c:catAx>
        <c:axId val="181529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7744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18160102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81601024"/>
        <c:scaling>
          <c:orientation val="minMax"/>
          <c:max val="1300"/>
          <c:min val="0"/>
        </c:scaling>
        <c:delete val="0"/>
        <c:axPos val="l"/>
        <c:numFmt formatCode="0.0" sourceLinked="1"/>
        <c:majorTickMark val="none"/>
        <c:minorTickMark val="none"/>
        <c:tickLblPos val="none"/>
        <c:spPr>
          <a:ln w="5809">
            <a:noFill/>
          </a:ln>
        </c:spPr>
        <c:crossAx val="181529600"/>
        <c:crosses val="autoZero"/>
        <c:crossBetween val="between"/>
        <c:majorUnit val="200"/>
      </c:valAx>
      <c:spPr>
        <a:noFill/>
        <a:ln w="2537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+mn-lt"/>
          <a:ea typeface="Trebuchet MS"/>
          <a:cs typeface="Trebuchet MS"/>
        </a:defRPr>
      </a:pPr>
      <a:endParaRPr lang="pl-PL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973807645485776E-2"/>
          <c:y val="0.1173475005356092"/>
          <c:w val="0.57544883591341389"/>
          <c:h val="0.7285744021155324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Pracownicy (etaty)</c:v>
                </c:pt>
              </c:strCache>
            </c:strRef>
          </c:tx>
          <c:spPr>
            <a:solidFill>
              <a:srgbClr val="AAB3B9"/>
            </a:solidFill>
            <a:ln w="22746">
              <a:noFill/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txPr>
              <a:bodyPr/>
              <a:lstStyle/>
              <a:p>
                <a:pPr>
                  <a:defRPr sz="900" b="0" baseline="0">
                    <a:solidFill>
                      <a:srgbClr val="57565A"/>
                    </a:solidFill>
                    <a:latin typeface="+mn-lt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Sheet1!$B$1:$Q$1</c:f>
              <c:strCache>
                <c:ptCount val="2"/>
                <c:pt idx="0">
                  <c:v>2016</c:v>
                </c:pt>
                <c:pt idx="1">
                  <c:v>2017</c:v>
                </c:pt>
              </c:strCache>
            </c:strRef>
          </c:cat>
          <c:val>
            <c:numRef>
              <c:f>Sheet1!$B$2:$Q$2</c:f>
              <c:numCache>
                <c:formatCode>0</c:formatCode>
                <c:ptCount val="2"/>
                <c:pt idx="0">
                  <c:v>5844</c:v>
                </c:pt>
                <c:pt idx="1">
                  <c:v>5829.7700000000013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Oddziały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cat>
            <c:strRef>
              <c:f>Sheet1!$B$1:$Q$1</c:f>
              <c:strCache>
                <c:ptCount val="2"/>
                <c:pt idx="0">
                  <c:v>2016</c:v>
                </c:pt>
                <c:pt idx="1">
                  <c:v>2017</c:v>
                </c:pt>
              </c:strCache>
            </c:strRef>
          </c:cat>
          <c:val>
            <c:numRef>
              <c:f>Sheet1!$B$3:$Q$3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181224576"/>
        <c:axId val="181226112"/>
      </c:barChart>
      <c:catAx>
        <c:axId val="181224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13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57565A"/>
                </a:solidFill>
                <a:latin typeface="+mn-lt"/>
                <a:ea typeface="Trebuchet MS"/>
                <a:cs typeface="Trebuchet MS"/>
              </a:defRPr>
            </a:pPr>
            <a:endParaRPr lang="pl-PL"/>
          </a:p>
        </c:txPr>
        <c:crossAx val="181226112"/>
        <c:crosses val="autoZero"/>
        <c:auto val="0"/>
        <c:lblAlgn val="ctr"/>
        <c:lblOffset val="100"/>
        <c:noMultiLvlLbl val="0"/>
      </c:catAx>
      <c:valAx>
        <c:axId val="181226112"/>
        <c:scaling>
          <c:orientation val="minMax"/>
          <c:max val="7000"/>
          <c:min val="2000"/>
        </c:scaling>
        <c:delete val="0"/>
        <c:axPos val="l"/>
        <c:numFmt formatCode="0" sourceLinked="1"/>
        <c:majorTickMark val="none"/>
        <c:minorTickMark val="none"/>
        <c:tickLblPos val="none"/>
        <c:spPr>
          <a:ln w="8529">
            <a:noFill/>
          </a:ln>
        </c:spPr>
        <c:crossAx val="1812245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000" b="0" baseline="0">
              <a:solidFill>
                <a:srgbClr val="57565A"/>
              </a:solidFill>
              <a:latin typeface="+mn-lt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546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170098531483451E-2"/>
          <c:y val="0.23025830442861181"/>
          <c:w val="0.88395798695681516"/>
          <c:h val="0.5372468963252267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Branches</c:v>
                </c:pt>
              </c:strCache>
            </c:strRef>
          </c:tx>
          <c:spPr>
            <a:solidFill>
              <a:schemeClr val="accent1"/>
            </a:solidFill>
            <a:ln w="22746">
              <a:noFill/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txPr>
              <a:bodyPr/>
              <a:lstStyle/>
              <a:p>
                <a:pPr>
                  <a:defRPr sz="900" b="0" baseline="0">
                    <a:solidFill>
                      <a:schemeClr val="tx1"/>
                    </a:solidFill>
                    <a:latin typeface="+mn-lt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Sheet1!$B$1:$Q$1</c:f>
              <c:strCache>
                <c:ptCount val="2"/>
                <c:pt idx="0">
                  <c:v>4Q 16</c:v>
                </c:pt>
                <c:pt idx="1">
                  <c:v>4Q 17</c:v>
                </c:pt>
              </c:strCache>
            </c:strRef>
          </c:cat>
          <c:val>
            <c:numRef>
              <c:f>Sheet1!$B$2:$Q$2</c:f>
              <c:numCache>
                <c:formatCode>General</c:formatCode>
                <c:ptCount val="2"/>
                <c:pt idx="0">
                  <c:v>369</c:v>
                </c:pt>
                <c:pt idx="1">
                  <c:v>355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3"/>
        <c:axId val="181267072"/>
        <c:axId val="181268864"/>
      </c:barChart>
      <c:catAx>
        <c:axId val="181267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1371">
            <a:noFill/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</a:defRPr>
            </a:pPr>
            <a:endParaRPr lang="pl-PL"/>
          </a:p>
        </c:txPr>
        <c:crossAx val="181268864"/>
        <c:crosses val="autoZero"/>
        <c:auto val="0"/>
        <c:lblAlgn val="ctr"/>
        <c:lblOffset val="100"/>
        <c:noMultiLvlLbl val="0"/>
      </c:catAx>
      <c:valAx>
        <c:axId val="181268864"/>
        <c:scaling>
          <c:orientation val="minMax"/>
          <c:max val="600"/>
          <c:min val="20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8529">
            <a:noFill/>
          </a:ln>
        </c:spPr>
        <c:crossAx val="1812670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546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31951277486023E-2"/>
          <c:y val="4.1199112916983298E-2"/>
          <c:w val="0.72367503773433528"/>
          <c:h val="0.82200710286751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Wynik odsetkowy</c:v>
                </c:pt>
              </c:strCache>
            </c:strRef>
          </c:tx>
          <c:spPr>
            <a:solidFill>
              <a:srgbClr val="C51E5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Sheet1!$B$2:$C$2</c:f>
              <c:numCache>
                <c:formatCode>#,##0</c:formatCode>
                <c:ptCount val="2"/>
                <c:pt idx="0">
                  <c:v>1556.4506893200009</c:v>
                </c:pt>
                <c:pt idx="1">
                  <c:v>1736.8599214500002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72892544"/>
        <c:axId val="172894080"/>
      </c:barChart>
      <c:catAx>
        <c:axId val="172892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l-PL"/>
          </a:p>
        </c:txPr>
        <c:crossAx val="172894080"/>
        <c:crosses val="autoZero"/>
        <c:auto val="1"/>
        <c:lblAlgn val="ctr"/>
        <c:lblOffset val="100"/>
        <c:noMultiLvlLbl val="0"/>
      </c:catAx>
      <c:valAx>
        <c:axId val="172894080"/>
        <c:scaling>
          <c:orientation val="minMax"/>
          <c:max val="2000"/>
          <c:min val="20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72892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+mn-lt"/>
        </a:defRPr>
      </a:pPr>
      <a:endParaRPr lang="pl-PL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103557671134936E-2"/>
          <c:y val="3.8626547005053642E-2"/>
          <c:w val="0.5025689609708226"/>
          <c:h val="0.808610925414699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Wynik odsetkowy</c:v>
                </c:pt>
              </c:strCache>
            </c:strRef>
          </c:tx>
          <c:spPr>
            <a:solidFill>
              <a:srgbClr val="C51E5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4 kw. 16</c:v>
                </c:pt>
                <c:pt idx="1">
                  <c:v>4 kw. 17</c:v>
                </c:pt>
              </c:strCache>
            </c:strRef>
          </c:cat>
          <c:val>
            <c:numRef>
              <c:f>Sheet1!$B$2:$C$2</c:f>
              <c:numCache>
                <c:formatCode>#,##0</c:formatCode>
                <c:ptCount val="2"/>
                <c:pt idx="0">
                  <c:v>407.30171555000038</c:v>
                </c:pt>
                <c:pt idx="1">
                  <c:v>449.16992145000017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axId val="172942080"/>
        <c:axId val="172944768"/>
      </c:barChart>
      <c:catAx>
        <c:axId val="172942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txPr>
          <a:bodyPr rot="-60000000" vert="horz"/>
          <a:lstStyle/>
          <a:p>
            <a:pPr>
              <a:defRPr/>
            </a:pPr>
            <a:endParaRPr lang="pl-PL"/>
          </a:p>
        </c:txPr>
        <c:crossAx val="172944768"/>
        <c:crosses val="autoZero"/>
        <c:auto val="1"/>
        <c:lblAlgn val="ctr"/>
        <c:lblOffset val="100"/>
        <c:noMultiLvlLbl val="0"/>
      </c:catAx>
      <c:valAx>
        <c:axId val="172944768"/>
        <c:scaling>
          <c:orientation val="minMax"/>
          <c:max val="800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72942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+mn-lt"/>
        </a:defRPr>
      </a:pPr>
      <a:endParaRPr lang="pl-PL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598540900236137E-2"/>
          <c:y val="5.6417624521072803E-2"/>
          <c:w val="0.44099429206184443"/>
          <c:h val="0.89932950191570882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657C8D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AAB3B9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C51E5B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012641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2D5876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1"/>
              <c:layout>
                <c:manualLayout>
                  <c:x val="8.9476422023411824E-3"/>
                  <c:y val="-3.649425287356322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rgbClr val="454545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Arkusz1!$A$2:$A$6</c:f>
              <c:strCache>
                <c:ptCount val="5"/>
                <c:pt idx="0">
                  <c:v>Prowadzenie rachunków i inne</c:v>
                </c:pt>
                <c:pt idx="1">
                  <c:v>Kredyty</c:v>
                </c:pt>
                <c:pt idx="2">
                  <c:v>Produkty inwestycyjne i rynki kapitałowe</c:v>
                </c:pt>
                <c:pt idx="3">
                  <c:v>Karty</c:v>
                </c:pt>
                <c:pt idx="4">
                  <c:v>Ubezpieczenia</c:v>
                </c:pt>
              </c:strCache>
            </c:strRef>
          </c:cat>
          <c:val>
            <c:numRef>
              <c:f>Arkusz1!$B$2:$B$6</c:f>
              <c:numCache>
                <c:formatCode>0.0</c:formatCode>
                <c:ptCount val="5"/>
                <c:pt idx="0">
                  <c:v>140.16825874000003</c:v>
                </c:pt>
                <c:pt idx="1">
                  <c:v>133.38219701</c:v>
                </c:pt>
                <c:pt idx="2">
                  <c:v>161.39099809999999</c:v>
                </c:pt>
                <c:pt idx="3">
                  <c:v>78.63000000000001</c:v>
                </c:pt>
                <c:pt idx="4">
                  <c:v>67.452229259999996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2017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657C8D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AAB3B9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012641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2D5876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-2.0877831805462758E-2"/>
                  <c:y val="-3.0411877394636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877362112958698E-2"/>
                  <c:y val="-3.649425287356322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rgbClr val="454545"/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Arkusz1!$A$2:$A$6</c:f>
              <c:strCache>
                <c:ptCount val="5"/>
                <c:pt idx="0">
                  <c:v>Prowadzenie rachunków i inne</c:v>
                </c:pt>
                <c:pt idx="1">
                  <c:v>Kredyty</c:v>
                </c:pt>
                <c:pt idx="2">
                  <c:v>Produkty inwestycyjne i rynki kapitałowe</c:v>
                </c:pt>
                <c:pt idx="3">
                  <c:v>Karty</c:v>
                </c:pt>
                <c:pt idx="4">
                  <c:v>Ubezpieczenia</c:v>
                </c:pt>
              </c:strCache>
            </c:strRef>
          </c:cat>
          <c:val>
            <c:numRef>
              <c:f>Arkusz1!$C$2:$C$6</c:f>
              <c:numCache>
                <c:formatCode>0.0</c:formatCode>
                <c:ptCount val="5"/>
                <c:pt idx="0">
                  <c:v>146.25172741</c:v>
                </c:pt>
                <c:pt idx="1">
                  <c:v>144.4367512</c:v>
                </c:pt>
                <c:pt idx="2">
                  <c:v>189.782659</c:v>
                </c:pt>
                <c:pt idx="3">
                  <c:v>84.48356600000001</c:v>
                </c:pt>
                <c:pt idx="4">
                  <c:v>98.598073720000016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10">
          <a:noFill/>
        </a:ln>
      </c:spPr>
    </c:plotArea>
    <c:legend>
      <c:legendPos val="r"/>
      <c:layout>
        <c:manualLayout>
          <c:xMode val="edge"/>
          <c:yMode val="edge"/>
          <c:x val="0.57920882646153626"/>
          <c:y val="9.5708812260536402E-2"/>
          <c:w val="0.40289588913378127"/>
          <c:h val="0.705181992337164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900">
          <a:latin typeface="+mn-lt"/>
        </a:defRPr>
      </a:pPr>
      <a:endParaRPr lang="pl-PL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31951277486023E-2"/>
          <c:y val="8.0590561560769838E-2"/>
          <c:w val="0.72367503773433528"/>
          <c:h val="0.78261565422372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Wynik prowizyjny</c:v>
                </c:pt>
              </c:strCache>
            </c:strRef>
          </c:tx>
          <c:spPr>
            <a:solidFill>
              <a:srgbClr val="C51E5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Sheet1!$B$2:$C$2</c:f>
              <c:numCache>
                <c:formatCode>#,##0</c:formatCode>
                <c:ptCount val="2"/>
                <c:pt idx="0">
                  <c:v>581.02338311000017</c:v>
                </c:pt>
                <c:pt idx="1">
                  <c:v>663.55292432999988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81404800"/>
        <c:axId val="181406336"/>
      </c:barChart>
      <c:catAx>
        <c:axId val="181404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l-PL"/>
          </a:p>
        </c:txPr>
        <c:crossAx val="181406336"/>
        <c:crosses val="autoZero"/>
        <c:auto val="1"/>
        <c:lblAlgn val="ctr"/>
        <c:lblOffset val="100"/>
        <c:noMultiLvlLbl val="0"/>
      </c:catAx>
      <c:valAx>
        <c:axId val="181406336"/>
        <c:scaling>
          <c:orientation val="minMax"/>
          <c:max val="700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81404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+mn-lt"/>
        </a:defRPr>
      </a:pPr>
      <a:endParaRPr lang="pl-PL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183920190028836E-2"/>
          <c:y val="0.24097983048323013"/>
          <c:w val="0.49408198117554447"/>
          <c:h val="0.60625764193652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Wynik prow</c:v>
                </c:pt>
              </c:strCache>
            </c:strRef>
          </c:tx>
          <c:spPr>
            <a:solidFill>
              <a:srgbClr val="C51E5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4 kw. 16</c:v>
                </c:pt>
                <c:pt idx="1">
                  <c:v>4 kw. 17</c:v>
                </c:pt>
              </c:strCache>
            </c:strRef>
          </c:cat>
          <c:val>
            <c:numRef>
              <c:f>Sheet1!$B$2:$C$2</c:f>
              <c:numCache>
                <c:formatCode>#,##0</c:formatCode>
                <c:ptCount val="2"/>
                <c:pt idx="0">
                  <c:v>156.69520764000012</c:v>
                </c:pt>
                <c:pt idx="1">
                  <c:v>169.37992432999985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axId val="181443968"/>
        <c:axId val="181446912"/>
      </c:barChart>
      <c:catAx>
        <c:axId val="181443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txPr>
          <a:bodyPr rot="-60000000" vert="horz"/>
          <a:lstStyle/>
          <a:p>
            <a:pPr>
              <a:defRPr/>
            </a:pPr>
            <a:endParaRPr lang="pl-PL"/>
          </a:p>
        </c:txPr>
        <c:crossAx val="181446912"/>
        <c:crosses val="autoZero"/>
        <c:auto val="1"/>
        <c:lblAlgn val="ctr"/>
        <c:lblOffset val="100"/>
        <c:noMultiLvlLbl val="0"/>
      </c:catAx>
      <c:valAx>
        <c:axId val="181446912"/>
        <c:scaling>
          <c:orientation val="minMax"/>
          <c:max val="300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81443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+mn-lt"/>
        </a:defRPr>
      </a:pPr>
      <a:endParaRPr lang="pl-PL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281960985002904E-2"/>
          <c:y val="0.12584272631873"/>
          <c:w val="0.66027363431313868"/>
          <c:h val="0.7515104527410192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Oprocentowanie kredytów</c:v>
                </c:pt>
              </c:strCache>
            </c:strRef>
          </c:tx>
          <c:spPr>
            <a:ln w="12700">
              <a:solidFill>
                <a:srgbClr val="AAB3B9"/>
              </a:solidFill>
            </a:ln>
          </c:spPr>
          <c:marker>
            <c:symbol val="square"/>
            <c:size val="5"/>
            <c:spPr>
              <a:solidFill>
                <a:srgbClr val="AAB3B9"/>
              </a:solidFill>
              <a:ln>
                <a:solidFill>
                  <a:srgbClr val="AAB3B9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Sheet1!$B$1:$K$1</c:f>
              <c:strCache>
                <c:ptCount val="8"/>
                <c:pt idx="0">
                  <c:v>1kw.16</c:v>
                </c:pt>
                <c:pt idx="1">
                  <c:v>2kw.16</c:v>
                </c:pt>
                <c:pt idx="2">
                  <c:v>3kw.16</c:v>
                </c:pt>
                <c:pt idx="3">
                  <c:v>4kw.16</c:v>
                </c:pt>
                <c:pt idx="4">
                  <c:v>1kw.17</c:v>
                </c:pt>
                <c:pt idx="5">
                  <c:v>2kw.17</c:v>
                </c:pt>
                <c:pt idx="6">
                  <c:v>3kw.17</c:v>
                </c:pt>
                <c:pt idx="7">
                  <c:v>4 kw.17</c:v>
                </c:pt>
              </c:strCache>
            </c:strRef>
          </c:cat>
          <c:val>
            <c:numRef>
              <c:f>Sheet1!$B$2:$K$2</c:f>
              <c:numCache>
                <c:formatCode>0.00%</c:formatCode>
                <c:ptCount val="8"/>
                <c:pt idx="0">
                  <c:v>4.0899999999999999E-2</c:v>
                </c:pt>
                <c:pt idx="1">
                  <c:v>4.2000000000000003E-2</c:v>
                </c:pt>
                <c:pt idx="2">
                  <c:v>4.0800000000000003E-2</c:v>
                </c:pt>
                <c:pt idx="3">
                  <c:v>4.0500000000000001E-2</c:v>
                </c:pt>
                <c:pt idx="4">
                  <c:v>4.0346939256901145E-2</c:v>
                </c:pt>
                <c:pt idx="5">
                  <c:v>4.0913230515159812E-2</c:v>
                </c:pt>
                <c:pt idx="6">
                  <c:v>4.1753058145424515E-2</c:v>
                </c:pt>
                <c:pt idx="7">
                  <c:v>4.2177723892943594E-2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Oprocentowanie depozytów</c:v>
                </c:pt>
              </c:strCache>
            </c:strRef>
          </c:tx>
          <c:spPr>
            <a:ln w="12700">
              <a:solidFill>
                <a:srgbClr val="5F7585"/>
              </a:solidFill>
            </a:ln>
          </c:spPr>
          <c:marker>
            <c:symbol val="square"/>
            <c:size val="5"/>
            <c:spPr>
              <a:solidFill>
                <a:srgbClr val="5F7585"/>
              </a:solidFill>
              <a:ln>
                <a:solidFill>
                  <a:srgbClr val="5F7585"/>
                </a:solidFill>
              </a:ln>
            </c:spPr>
          </c:marker>
          <c:dLbls>
            <c:dLbl>
              <c:idx val="0"/>
              <c:layout>
                <c:manualLayout>
                  <c:x val="-5.1034743762957899E-2"/>
                  <c:y val="-7.26866795582657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Sheet1!$B$1:$K$1</c:f>
              <c:strCache>
                <c:ptCount val="8"/>
                <c:pt idx="0">
                  <c:v>1kw.16</c:v>
                </c:pt>
                <c:pt idx="1">
                  <c:v>2kw.16</c:v>
                </c:pt>
                <c:pt idx="2">
                  <c:v>3kw.16</c:v>
                </c:pt>
                <c:pt idx="3">
                  <c:v>4kw.16</c:v>
                </c:pt>
                <c:pt idx="4">
                  <c:v>1kw.17</c:v>
                </c:pt>
                <c:pt idx="5">
                  <c:v>2kw.17</c:v>
                </c:pt>
                <c:pt idx="6">
                  <c:v>3kw.17</c:v>
                </c:pt>
                <c:pt idx="7">
                  <c:v>4 kw.17</c:v>
                </c:pt>
              </c:strCache>
            </c:strRef>
          </c:cat>
          <c:val>
            <c:numRef>
              <c:f>Sheet1!$B$3:$K$3</c:f>
              <c:numCache>
                <c:formatCode>0.00%</c:formatCode>
                <c:ptCount val="8"/>
                <c:pt idx="0">
                  <c:v>1.41E-2</c:v>
                </c:pt>
                <c:pt idx="1">
                  <c:v>1.3100000000000001E-2</c:v>
                </c:pt>
                <c:pt idx="2">
                  <c:v>1.24E-2</c:v>
                </c:pt>
                <c:pt idx="3">
                  <c:v>1.1900000000000001E-2</c:v>
                </c:pt>
                <c:pt idx="4">
                  <c:v>1.15E-2</c:v>
                </c:pt>
                <c:pt idx="5">
                  <c:v>1.0824528807788147E-2</c:v>
                </c:pt>
                <c:pt idx="6">
                  <c:v>1.0630873868106601E-2</c:v>
                </c:pt>
                <c:pt idx="7">
                  <c:v>1.06E-2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Marża odsetkowa netto**</c:v>
                </c:pt>
              </c:strCache>
            </c:strRef>
          </c:tx>
          <c:spPr>
            <a:ln w="12700">
              <a:solidFill>
                <a:srgbClr val="C51E5B"/>
              </a:solidFill>
            </a:ln>
          </c:spPr>
          <c:marker>
            <c:symbol val="square"/>
            <c:size val="5"/>
            <c:spPr>
              <a:solidFill>
                <a:srgbClr val="C51E5B"/>
              </a:solidFill>
              <a:ln>
                <a:solidFill>
                  <a:srgbClr val="C51E5B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Sheet1!$B$1:$K$1</c:f>
              <c:strCache>
                <c:ptCount val="8"/>
                <c:pt idx="0">
                  <c:v>1kw.16</c:v>
                </c:pt>
                <c:pt idx="1">
                  <c:v>2kw.16</c:v>
                </c:pt>
                <c:pt idx="2">
                  <c:v>3kw.16</c:v>
                </c:pt>
                <c:pt idx="3">
                  <c:v>4kw.16</c:v>
                </c:pt>
                <c:pt idx="4">
                  <c:v>1kw.17</c:v>
                </c:pt>
                <c:pt idx="5">
                  <c:v>2kw.17</c:v>
                </c:pt>
                <c:pt idx="6">
                  <c:v>3kw.17</c:v>
                </c:pt>
                <c:pt idx="7">
                  <c:v>4 kw.17</c:v>
                </c:pt>
              </c:strCache>
            </c:strRef>
          </c:cat>
          <c:val>
            <c:numRef>
              <c:f>Sheet1!$B$4:$K$4</c:f>
              <c:numCache>
                <c:formatCode>0.00%</c:formatCode>
                <c:ptCount val="8"/>
                <c:pt idx="0">
                  <c:v>2.2819122001240748E-2</c:v>
                </c:pt>
                <c:pt idx="1">
                  <c:v>2.4400000000000002E-2</c:v>
                </c:pt>
                <c:pt idx="2">
                  <c:v>2.3900000000000001E-2</c:v>
                </c:pt>
                <c:pt idx="3">
                  <c:v>2.4361423640498241E-2</c:v>
                </c:pt>
                <c:pt idx="4">
                  <c:v>2.47E-2</c:v>
                </c:pt>
                <c:pt idx="5">
                  <c:v>2.5557863834078064E-2</c:v>
                </c:pt>
                <c:pt idx="6">
                  <c:v>2.6057019901526E-2</c:v>
                </c:pt>
                <c:pt idx="7">
                  <c:v>2.6072716865808181E-2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556544"/>
        <c:axId val="182558080"/>
      </c:lineChart>
      <c:catAx>
        <c:axId val="182556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cap="flat"/>
        </c:spPr>
        <c:txPr>
          <a:bodyPr/>
          <a:lstStyle/>
          <a:p>
            <a:pPr>
              <a:defRPr sz="800"/>
            </a:pPr>
            <a:endParaRPr lang="pl-PL"/>
          </a:p>
        </c:txPr>
        <c:crossAx val="182558080"/>
        <c:crosses val="autoZero"/>
        <c:auto val="1"/>
        <c:lblAlgn val="ctr"/>
        <c:lblOffset val="100"/>
        <c:noMultiLvlLbl val="0"/>
      </c:catAx>
      <c:valAx>
        <c:axId val="182558080"/>
        <c:scaling>
          <c:orientation val="minMax"/>
          <c:max val="5.000000000000001E-2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82556544"/>
        <c:crosses val="autoZero"/>
        <c:crossBetween val="between"/>
        <c:majorUnit val="0.03"/>
      </c:valAx>
    </c:plotArea>
    <c:legend>
      <c:legendPos val="r"/>
      <c:legendEntry>
        <c:idx val="0"/>
        <c:txPr>
          <a:bodyPr rot="0" vert="horz"/>
          <a:lstStyle/>
          <a:p>
            <a:pPr>
              <a:defRPr/>
            </a:pPr>
            <a:endParaRPr lang="pl-PL"/>
          </a:p>
        </c:txPr>
      </c:legendEntry>
      <c:legendEntry>
        <c:idx val="1"/>
        <c:txPr>
          <a:bodyPr rot="0" vert="horz"/>
          <a:lstStyle/>
          <a:p>
            <a:pPr>
              <a:defRPr/>
            </a:pPr>
            <a:endParaRPr lang="pl-PL"/>
          </a:p>
        </c:txPr>
      </c:legendEntry>
      <c:legendEntry>
        <c:idx val="2"/>
        <c:txPr>
          <a:bodyPr rot="0" vert="horz"/>
          <a:lstStyle/>
          <a:p>
            <a:pPr>
              <a:defRPr/>
            </a:pPr>
            <a:endParaRPr lang="pl-PL"/>
          </a:p>
        </c:txPr>
      </c:legendEntry>
      <c:layout>
        <c:manualLayout>
          <c:xMode val="edge"/>
          <c:yMode val="edge"/>
          <c:x val="0.66054870802938703"/>
          <c:y val="0.20488739635096026"/>
          <c:w val="0.31934508062347666"/>
          <c:h val="0.46336466497122175"/>
        </c:manualLayout>
      </c:layout>
      <c:overlay val="0"/>
      <c:spPr>
        <a:noFill/>
        <a:ln>
          <a:noFill/>
        </a:ln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+mn-lt"/>
        </a:defRPr>
      </a:pPr>
      <a:endParaRPr lang="pl-P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7118442842407001E-2"/>
          <c:y val="0.16379713524242581"/>
          <c:w val="0.94915254237288105"/>
          <c:h val="0.79934053737141375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Tier 1</c:v>
                </c:pt>
              </c:strCache>
            </c:strRef>
          </c:tx>
          <c:spPr>
            <a:ln w="12700">
              <a:solidFill>
                <a:srgbClr val="2D5876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2D5876"/>
              </a:solidFill>
              <a:ln>
                <a:solidFill>
                  <a:srgbClr val="2D5876"/>
                </a:solidFill>
              </a:ln>
            </c:spPr>
          </c:marker>
          <c:dLbls>
            <c:spPr>
              <a:noFill/>
              <a:ln w="252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Sheet1!$B$2:$I$2</c:f>
              <c:numCache>
                <c:formatCode>0.0%</c:formatCode>
                <c:ptCount val="5"/>
                <c:pt idx="0">
                  <c:v>0.13400000000000001</c:v>
                </c:pt>
                <c:pt idx="1">
                  <c:v>0.14530867478735138</c:v>
                </c:pt>
                <c:pt idx="2">
                  <c:v>0.16400000000000001</c:v>
                </c:pt>
                <c:pt idx="3">
                  <c:v>0.17299999999999999</c:v>
                </c:pt>
                <c:pt idx="4">
                  <c:v>0.2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TCR</c:v>
                </c:pt>
              </c:strCache>
            </c:strRef>
          </c:tx>
          <c:spPr>
            <a:ln w="12700">
              <a:solidFill>
                <a:srgbClr val="C51E5B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C51E5B"/>
              </a:solidFill>
              <a:ln>
                <a:solidFill>
                  <a:srgbClr val="C51E5B"/>
                </a:solidFill>
                <a:prstDash val="solid"/>
              </a:ln>
            </c:spPr>
          </c:marker>
          <c:dLbls>
            <c:txPr>
              <a:bodyPr/>
              <a:lstStyle/>
              <a:p>
                <a:pPr>
                  <a:defRPr sz="800"/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Sheet1!$B$3:$I$3</c:f>
              <c:numCache>
                <c:formatCode>0.0%</c:formatCode>
                <c:ptCount val="5"/>
                <c:pt idx="0">
                  <c:v>0.14499999999999999</c:v>
                </c:pt>
                <c:pt idx="1">
                  <c:v>0.15228028350701933</c:v>
                </c:pt>
                <c:pt idx="2">
                  <c:v>0.16722971371052656</c:v>
                </c:pt>
                <c:pt idx="3">
                  <c:v>0.17398740593523096</c:v>
                </c:pt>
                <c:pt idx="4">
                  <c:v>0.22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372736"/>
        <c:axId val="174374272"/>
      </c:lineChart>
      <c:catAx>
        <c:axId val="174372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low"/>
        <c:crossAx val="17437427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74374272"/>
        <c:scaling>
          <c:orientation val="minMax"/>
          <c:max val="0.23"/>
          <c:min val="0.1"/>
        </c:scaling>
        <c:delete val="0"/>
        <c:axPos val="l"/>
        <c:numFmt formatCode="0.0%" sourceLinked="1"/>
        <c:majorTickMark val="none"/>
        <c:minorTickMark val="none"/>
        <c:tickLblPos val="none"/>
        <c:spPr>
          <a:ln w="6729">
            <a:noFill/>
          </a:ln>
        </c:spPr>
        <c:crossAx val="174372736"/>
        <c:crosses val="autoZero"/>
        <c:crossBetween val="between"/>
      </c:valAx>
      <c:spPr>
        <a:noFill/>
        <a:ln w="2538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0" i="0" u="none" strike="noStrike" baseline="0">
          <a:solidFill>
            <a:schemeClr val="tx1"/>
          </a:solidFill>
          <a:latin typeface="Lato Light"/>
          <a:ea typeface="Trebuchet MS"/>
          <a:cs typeface="Lato Light"/>
        </a:defRPr>
      </a:pPr>
      <a:endParaRPr lang="pl-PL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166885859610402E-5"/>
          <c:y val="6.6231424056096361E-2"/>
          <c:w val="0.68523901642756002"/>
          <c:h val="0.816335409500790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Kredyty ogółem</c:v>
                </c:pt>
              </c:strCache>
            </c:strRef>
          </c:tx>
          <c:spPr>
            <a:ln w="12700">
              <a:solidFill>
                <a:srgbClr val="C51E5B"/>
              </a:solidFill>
            </a:ln>
          </c:spPr>
          <c:marker>
            <c:symbol val="square"/>
            <c:size val="5"/>
            <c:spPr>
              <a:solidFill>
                <a:srgbClr val="C51E5B"/>
              </a:solidFill>
              <a:ln>
                <a:solidFill>
                  <a:srgbClr val="C51E5B"/>
                </a:solidFill>
              </a:ln>
            </c:spPr>
          </c:marker>
          <c:dLbls>
            <c:dLbl>
              <c:idx val="0"/>
              <c:layout>
                <c:manualLayout>
                  <c:x val="-1.691695648933516E-2"/>
                  <c:y val="6.72614710728419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952904992942876E-2"/>
                  <c:y val="3.59115209559818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571091768511579E-2"/>
                  <c:y val="-6.95234508620934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3376382781640275E-2"/>
                  <c:y val="-4.65511679501911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5905184126312533E-2"/>
                  <c:y val="-5.35757446978048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Sheet1!$B$1:$L$1</c:f>
              <c:strCache>
                <c:ptCount val="5"/>
                <c:pt idx="0">
                  <c:v>31/12/16</c:v>
                </c:pt>
                <c:pt idx="1">
                  <c:v>31/03/17</c:v>
                </c:pt>
                <c:pt idx="2">
                  <c:v>30/06/17</c:v>
                </c:pt>
                <c:pt idx="3">
                  <c:v>30/09/17</c:v>
                </c:pt>
                <c:pt idx="4">
                  <c:v>31/12/17</c:v>
                </c:pt>
              </c:strCache>
            </c:strRef>
          </c:cat>
          <c:val>
            <c:numRef>
              <c:f>Sheet1!$B$2:$L$2</c:f>
              <c:numCache>
                <c:formatCode>0.0%</c:formatCode>
                <c:ptCount val="5"/>
                <c:pt idx="0">
                  <c:v>4.5044071043396063E-2</c:v>
                </c:pt>
                <c:pt idx="1">
                  <c:v>4.5039999999999997E-2</c:v>
                </c:pt>
                <c:pt idx="2">
                  <c:v>4.5375911519410027E-2</c:v>
                </c:pt>
                <c:pt idx="3">
                  <c:v>4.5999999999999999E-2</c:v>
                </c:pt>
                <c:pt idx="4">
                  <c:v>4.5650046831412661E-2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Hipoteczne</c:v>
                </c:pt>
              </c:strCache>
            </c:strRef>
          </c:tx>
          <c:spPr>
            <a:ln w="12700">
              <a:solidFill>
                <a:srgbClr val="5F7585"/>
              </a:solidFill>
            </a:ln>
          </c:spPr>
          <c:marker>
            <c:symbol val="square"/>
            <c:size val="5"/>
            <c:spPr>
              <a:solidFill>
                <a:srgbClr val="5F7585"/>
              </a:solidFill>
              <a:ln>
                <a:solidFill>
                  <a:srgbClr val="5F7585"/>
                </a:solidFill>
              </a:ln>
            </c:spPr>
          </c:marker>
          <c:dLbls>
            <c:dLbl>
              <c:idx val="0"/>
              <c:layout>
                <c:manualLayout>
                  <c:x val="-5.9547159120630265E-2"/>
                  <c:y val="-6.18816142174422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2486662293673494E-2"/>
                  <c:y val="-4.8388956028632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2486662293673494E-2"/>
                  <c:y val="-6.18818311000146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5426165466716729E-2"/>
                  <c:y val="-4.8388956028632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2486662293673494E-2"/>
                  <c:y val="-5.51353935643235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454545"/>
                    </a:solidFill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Sheet1!$B$1:$L$1</c:f>
              <c:strCache>
                <c:ptCount val="5"/>
                <c:pt idx="0">
                  <c:v>31/12/16</c:v>
                </c:pt>
                <c:pt idx="1">
                  <c:v>31/03/17</c:v>
                </c:pt>
                <c:pt idx="2">
                  <c:v>30/06/17</c:v>
                </c:pt>
                <c:pt idx="3">
                  <c:v>30/09/17</c:v>
                </c:pt>
                <c:pt idx="4">
                  <c:v>31/12/17</c:v>
                </c:pt>
              </c:strCache>
            </c:strRef>
          </c:cat>
          <c:val>
            <c:numRef>
              <c:f>Sheet1!$B$3:$L$3</c:f>
              <c:numCache>
                <c:formatCode>0.00%</c:formatCode>
                <c:ptCount val="5"/>
                <c:pt idx="0">
                  <c:v>2.4676244042661048E-2</c:v>
                </c:pt>
                <c:pt idx="1">
                  <c:v>2.5533358601342065E-2</c:v>
                </c:pt>
                <c:pt idx="2">
                  <c:v>2.5961083690166666E-2</c:v>
                </c:pt>
                <c:pt idx="3">
                  <c:v>2.5732732364902939E-2</c:v>
                </c:pt>
                <c:pt idx="4">
                  <c:v>2.523649937993297E-2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Pozostałe detal.</c:v>
                </c:pt>
              </c:strCache>
            </c:strRef>
          </c:tx>
          <c:spPr>
            <a:ln w="12700">
              <a:solidFill>
                <a:srgbClr val="AAB3B9"/>
              </a:solidFill>
            </a:ln>
          </c:spPr>
          <c:marker>
            <c:symbol val="square"/>
            <c:size val="5"/>
            <c:spPr>
              <a:solidFill>
                <a:srgbClr val="AAB3B9"/>
              </a:solidFill>
              <a:ln>
                <a:solidFill>
                  <a:srgbClr val="AAB3B9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Sheet1!$B$1:$L$1</c:f>
              <c:strCache>
                <c:ptCount val="5"/>
                <c:pt idx="0">
                  <c:v>31/12/16</c:v>
                </c:pt>
                <c:pt idx="1">
                  <c:v>31/03/17</c:v>
                </c:pt>
                <c:pt idx="2">
                  <c:v>30/06/17</c:v>
                </c:pt>
                <c:pt idx="3">
                  <c:v>30/09/17</c:v>
                </c:pt>
                <c:pt idx="4">
                  <c:v>31/12/17</c:v>
                </c:pt>
              </c:strCache>
            </c:strRef>
          </c:cat>
          <c:val>
            <c:numRef>
              <c:f>Sheet1!$B$4:$L$4</c:f>
              <c:numCache>
                <c:formatCode>0.0%</c:formatCode>
                <c:ptCount val="5"/>
                <c:pt idx="0">
                  <c:v>0.11818588106410848</c:v>
                </c:pt>
                <c:pt idx="1">
                  <c:v>0.12106286782710361</c:v>
                </c:pt>
                <c:pt idx="2">
                  <c:v>0.12319318462305966</c:v>
                </c:pt>
                <c:pt idx="3">
                  <c:v>0.12508375835957219</c:v>
                </c:pt>
                <c:pt idx="4">
                  <c:v>0.12222279759223388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Dla przedsiębiorstw</c:v>
                </c:pt>
              </c:strCache>
            </c:strRef>
          </c:tx>
          <c:spPr>
            <a:ln w="12700" cmpd="sng">
              <a:solidFill>
                <a:srgbClr val="012641"/>
              </a:solidFill>
            </a:ln>
            <a:effectLst/>
          </c:spPr>
          <c:marker>
            <c:symbol val="square"/>
            <c:size val="5"/>
            <c:spPr>
              <a:solidFill>
                <a:srgbClr val="012641"/>
              </a:solidFill>
              <a:ln>
                <a:solidFill>
                  <a:srgbClr val="012641"/>
                </a:solidFill>
              </a:ln>
            </c:spPr>
          </c:marker>
          <c:dLbls>
            <c:dLbl>
              <c:idx val="2"/>
              <c:layout>
                <c:manualLayout>
                  <c:x val="-1.9856459662378388E-2"/>
                  <c:y val="-7.45431075677231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9856459662378388E-2"/>
                  <c:y val="2.3439048300091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0984469702054737E-3"/>
                  <c:y val="-7.910330814486247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Sheet1!$B$1:$L$1</c:f>
              <c:strCache>
                <c:ptCount val="5"/>
                <c:pt idx="0">
                  <c:v>31/12/16</c:v>
                </c:pt>
                <c:pt idx="1">
                  <c:v>31/03/17</c:v>
                </c:pt>
                <c:pt idx="2">
                  <c:v>30/06/17</c:v>
                </c:pt>
                <c:pt idx="3">
                  <c:v>30/09/17</c:v>
                </c:pt>
                <c:pt idx="4">
                  <c:v>31/12/17</c:v>
                </c:pt>
              </c:strCache>
            </c:strRef>
          </c:cat>
          <c:val>
            <c:numRef>
              <c:f>Sheet1!$B$5:$L$5</c:f>
              <c:numCache>
                <c:formatCode>0.0%</c:formatCode>
                <c:ptCount val="5"/>
                <c:pt idx="0">
                  <c:v>4.9757441147190093E-2</c:v>
                </c:pt>
                <c:pt idx="1">
                  <c:v>4.4681989527325196E-2</c:v>
                </c:pt>
                <c:pt idx="2">
                  <c:v>4.2795235422456085E-2</c:v>
                </c:pt>
                <c:pt idx="3">
                  <c:v>4.3370947730069359E-2</c:v>
                </c:pt>
                <c:pt idx="4">
                  <c:v>4.3289714743199176E-2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494336"/>
        <c:axId val="182495872"/>
      </c:lineChart>
      <c:catAx>
        <c:axId val="182494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>
            <a:solidFill>
              <a:srgbClr val="454545"/>
            </a:solidFill>
          </a:ln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182495872"/>
        <c:crosses val="autoZero"/>
        <c:auto val="1"/>
        <c:lblAlgn val="ctr"/>
        <c:lblOffset val="100"/>
        <c:noMultiLvlLbl val="0"/>
      </c:catAx>
      <c:valAx>
        <c:axId val="182495872"/>
        <c:scaling>
          <c:orientation val="minMax"/>
          <c:max val="0.13"/>
          <c:min val="0.01"/>
        </c:scaling>
        <c:delete val="1"/>
        <c:axPos val="l"/>
        <c:numFmt formatCode="General" sourceLinked="0"/>
        <c:majorTickMark val="out"/>
        <c:minorTickMark val="none"/>
        <c:tickLblPos val="nextTo"/>
        <c:crossAx val="182494336"/>
        <c:crosses val="autoZero"/>
        <c:crossBetween val="between"/>
        <c:majorUnit val="0.03"/>
      </c:valAx>
    </c:plotArea>
    <c:legend>
      <c:legendPos val="r"/>
      <c:layout>
        <c:manualLayout>
          <c:xMode val="edge"/>
          <c:yMode val="edge"/>
          <c:x val="0.71644047922697085"/>
          <c:y val="0.21847513715927894"/>
          <c:w val="0.26592250173476978"/>
          <c:h val="0.4830114998372881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900">
          <a:solidFill>
            <a:srgbClr val="454545"/>
          </a:solidFill>
          <a:latin typeface="+mn-lt"/>
        </a:defRPr>
      </a:pPr>
      <a:endParaRPr lang="pl-PL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103267263139457E-2"/>
          <c:y val="0.19775285564371833"/>
          <c:w val="0.65367592757143145"/>
          <c:h val="0.469286730788104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LCR</c:v>
                </c:pt>
              </c:strCache>
            </c:strRef>
          </c:tx>
          <c:spPr>
            <a:ln w="12700">
              <a:solidFill>
                <a:srgbClr val="2D5876"/>
              </a:solidFill>
            </a:ln>
          </c:spPr>
          <c:marker>
            <c:symbol val="square"/>
            <c:size val="5"/>
            <c:spPr>
              <a:solidFill>
                <a:srgbClr val="2D5876"/>
              </a:solidFill>
              <a:ln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Sheet1!$B$1:$L$1</c:f>
              <c:strCache>
                <c:ptCount val="5"/>
                <c:pt idx="0">
                  <c:v>31/12/16</c:v>
                </c:pt>
                <c:pt idx="1">
                  <c:v>31/03/17</c:v>
                </c:pt>
                <c:pt idx="2">
                  <c:v>30/06/17</c:v>
                </c:pt>
                <c:pt idx="3">
                  <c:v>30/09/17</c:v>
                </c:pt>
                <c:pt idx="4">
                  <c:v>31/12/17</c:v>
                </c:pt>
              </c:strCache>
            </c:strRef>
          </c:cat>
          <c:val>
            <c:numRef>
              <c:f>Sheet1!$B$2:$L$2</c:f>
              <c:numCache>
                <c:formatCode>0%</c:formatCode>
                <c:ptCount val="5"/>
                <c:pt idx="0">
                  <c:v>1.24</c:v>
                </c:pt>
                <c:pt idx="1">
                  <c:v>1.52</c:v>
                </c:pt>
                <c:pt idx="2">
                  <c:v>1.47</c:v>
                </c:pt>
                <c:pt idx="3">
                  <c:v>1.54</c:v>
                </c:pt>
                <c:pt idx="4">
                  <c:v>1.53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Kredyty/ Depozyty**</c:v>
                </c:pt>
              </c:strCache>
            </c:strRef>
          </c:tx>
          <c:spPr>
            <a:ln w="12700">
              <a:solidFill>
                <a:srgbClr val="C51E5B"/>
              </a:solidFill>
            </a:ln>
          </c:spPr>
          <c:marker>
            <c:symbol val="square"/>
            <c:size val="5"/>
            <c:spPr>
              <a:solidFill>
                <a:srgbClr val="C51E5B"/>
              </a:solidFill>
              <a:ln>
                <a:noFill/>
              </a:ln>
            </c:spPr>
          </c:marker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Sheet1!$B$1:$L$1</c:f>
              <c:strCache>
                <c:ptCount val="5"/>
                <c:pt idx="0">
                  <c:v>31/12/16</c:v>
                </c:pt>
                <c:pt idx="1">
                  <c:v>31/03/17</c:v>
                </c:pt>
                <c:pt idx="2">
                  <c:v>30/06/17</c:v>
                </c:pt>
                <c:pt idx="3">
                  <c:v>30/09/17</c:v>
                </c:pt>
                <c:pt idx="4">
                  <c:v>31/12/17</c:v>
                </c:pt>
              </c:strCache>
            </c:strRef>
          </c:cat>
          <c:val>
            <c:numRef>
              <c:f>Sheet1!$B$3:$L$3</c:f>
              <c:numCache>
                <c:formatCode>0.0%</c:formatCode>
                <c:ptCount val="5"/>
                <c:pt idx="0">
                  <c:v>0.83673393978211519</c:v>
                </c:pt>
                <c:pt idx="1">
                  <c:v>0.82765424902680396</c:v>
                </c:pt>
                <c:pt idx="2">
                  <c:v>0.82426747047438076</c:v>
                </c:pt>
                <c:pt idx="3">
                  <c:v>0.83384838512078174</c:v>
                </c:pt>
                <c:pt idx="4">
                  <c:v>0.82099999999999995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Papiery dłużne/ Aktywa razem</c:v>
                </c:pt>
              </c:strCache>
            </c:strRef>
          </c:tx>
          <c:spPr>
            <a:ln w="12700">
              <a:solidFill>
                <a:srgbClr val="AAB3B9"/>
              </a:solidFill>
            </a:ln>
          </c:spPr>
          <c:marker>
            <c:symbol val="square"/>
            <c:size val="6"/>
            <c:spPr>
              <a:solidFill>
                <a:srgbClr val="AAB3B9"/>
              </a:solidFill>
              <a:ln>
                <a:noFill/>
              </a:ln>
            </c:spPr>
          </c:marker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Sheet1!$B$1:$L$1</c:f>
              <c:strCache>
                <c:ptCount val="5"/>
                <c:pt idx="0">
                  <c:v>31/12/16</c:v>
                </c:pt>
                <c:pt idx="1">
                  <c:v>31/03/17</c:v>
                </c:pt>
                <c:pt idx="2">
                  <c:v>30/06/17</c:v>
                </c:pt>
                <c:pt idx="3">
                  <c:v>30/09/17</c:v>
                </c:pt>
                <c:pt idx="4">
                  <c:v>31/12/17</c:v>
                </c:pt>
              </c:strCache>
            </c:strRef>
          </c:cat>
          <c:val>
            <c:numRef>
              <c:f>Sheet1!$B$4:$L$4</c:f>
              <c:numCache>
                <c:formatCode>0.0%</c:formatCode>
                <c:ptCount val="5"/>
                <c:pt idx="0">
                  <c:v>0.253</c:v>
                </c:pt>
                <c:pt idx="1">
                  <c:v>0.24824841565892991</c:v>
                </c:pt>
                <c:pt idx="2">
                  <c:v>0.2566455964615732</c:v>
                </c:pt>
                <c:pt idx="3">
                  <c:v>0.23905813668372805</c:v>
                </c:pt>
                <c:pt idx="4">
                  <c:v>0.27206675409675235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654464"/>
        <c:axId val="182656000"/>
      </c:lineChart>
      <c:catAx>
        <c:axId val="182654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cap="flat"/>
        </c:spPr>
        <c:crossAx val="182656000"/>
        <c:crosses val="autoZero"/>
        <c:auto val="1"/>
        <c:lblAlgn val="ctr"/>
        <c:lblOffset val="100"/>
        <c:noMultiLvlLbl val="0"/>
      </c:catAx>
      <c:valAx>
        <c:axId val="182656000"/>
        <c:scaling>
          <c:orientation val="minMax"/>
          <c:max val="1.8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82654464"/>
        <c:crosses val="autoZero"/>
        <c:crossBetween val="between"/>
        <c:majorUnit val="0.03"/>
      </c:valAx>
    </c:plotArea>
    <c:legend>
      <c:legendPos val="r"/>
      <c:legendEntry>
        <c:idx val="0"/>
        <c:txPr>
          <a:bodyPr rot="0" vert="horz"/>
          <a:lstStyle/>
          <a:p>
            <a:pPr>
              <a:defRPr/>
            </a:pPr>
            <a:endParaRPr lang="pl-PL"/>
          </a:p>
        </c:txPr>
      </c:legendEntry>
      <c:legendEntry>
        <c:idx val="1"/>
        <c:txPr>
          <a:bodyPr rot="0" vert="horz"/>
          <a:lstStyle/>
          <a:p>
            <a:pPr>
              <a:defRPr/>
            </a:pPr>
            <a:endParaRPr lang="pl-PL"/>
          </a:p>
        </c:txPr>
      </c:legendEntry>
      <c:layout>
        <c:manualLayout>
          <c:xMode val="edge"/>
          <c:yMode val="edge"/>
          <c:x val="0.73114448196196913"/>
          <c:y val="0.15113678401292496"/>
          <c:w val="0.26885551803803093"/>
          <c:h val="0.465601100734578"/>
        </c:manualLayout>
      </c:layout>
      <c:overlay val="0"/>
      <c:spPr>
        <a:noFill/>
        <a:ln>
          <a:noFill/>
        </a:ln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+mn-lt"/>
        </a:defRPr>
      </a:pPr>
      <a:endParaRPr lang="pl-PL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5953386387283E-2"/>
          <c:y val="0.17858112749404942"/>
          <c:w val="0.68249331856801765"/>
          <c:h val="0.69544391552966156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Retail</c:v>
                </c:pt>
              </c:strCache>
            </c:strRef>
          </c:tx>
          <c:spPr>
            <a:solidFill>
              <a:srgbClr val="AAB3B9"/>
            </a:solidFill>
            <a:ln w="25200">
              <a:noFill/>
            </a:ln>
          </c:spPr>
          <c:invertIfNegative val="0"/>
          <c:dLbls>
            <c:spPr>
              <a:noFill/>
              <a:ln w="25281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Sheet1!$B$2:$C$2</c:f>
              <c:numCache>
                <c:formatCode>0.0</c:formatCode>
                <c:ptCount val="2"/>
                <c:pt idx="0">
                  <c:v>228.52</c:v>
                </c:pt>
                <c:pt idx="1">
                  <c:v>172.36099999999999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Companies and other</c:v>
                </c:pt>
              </c:strCache>
            </c:strRef>
          </c:tx>
          <c:spPr>
            <a:solidFill>
              <a:srgbClr val="C51E5B"/>
            </a:solidFill>
            <a:ln w="15491"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3.0801151283977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3.2722361328043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281">
                <a:noFill/>
              </a:ln>
            </c:spPr>
            <c:txPr>
              <a:bodyPr/>
              <a:lstStyle/>
              <a:p>
                <a:pPr>
                  <a:defRPr b="0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Sheet1!$B$3:$C$3</c:f>
              <c:numCache>
                <c:formatCode>0.0</c:formatCode>
                <c:ptCount val="2"/>
                <c:pt idx="0">
                  <c:v>2.6744828699999914</c:v>
                </c:pt>
                <c:pt idx="1">
                  <c:v>82.997347810000008</c:v>
                </c:pt>
              </c:numCache>
            </c:numRef>
          </c:val>
        </c:ser>
        <c:ser>
          <c:idx val="1"/>
          <c:order val="2"/>
          <c:tx>
            <c:strRef>
              <c:f>Sheet1!$A$4</c:f>
              <c:strCache>
                <c:ptCount val="1"/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Sheet1!$B$4:$C$4</c:f>
              <c:numCache>
                <c:formatCode>0.0</c:formatCode>
                <c:ptCount val="2"/>
                <c:pt idx="0">
                  <c:v>231.19448287</c:v>
                </c:pt>
                <c:pt idx="1">
                  <c:v>255.35834781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82685056"/>
        <c:axId val="182699136"/>
      </c:barChart>
      <c:catAx>
        <c:axId val="182685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7744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18269913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82699136"/>
        <c:scaling>
          <c:orientation val="minMax"/>
          <c:max val="300"/>
          <c:min val="0"/>
        </c:scaling>
        <c:delete val="0"/>
        <c:axPos val="l"/>
        <c:numFmt formatCode="0.0" sourceLinked="1"/>
        <c:majorTickMark val="none"/>
        <c:minorTickMark val="none"/>
        <c:tickLblPos val="none"/>
        <c:spPr>
          <a:ln w="5809">
            <a:noFill/>
          </a:ln>
        </c:spPr>
        <c:crossAx val="182685056"/>
        <c:crosses val="autoZero"/>
        <c:crossBetween val="between"/>
        <c:majorUnit val="200"/>
      </c:valAx>
      <c:spPr>
        <a:noFill/>
        <a:ln w="2537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+mn-lt"/>
          <a:ea typeface="Trebuchet MS"/>
          <a:cs typeface="Trebuchet MS"/>
        </a:defRPr>
      </a:pPr>
      <a:endParaRPr lang="pl-PL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352452868286185E-2"/>
          <c:y val="0.34216293523812441"/>
          <c:w val="0.4696099058304119"/>
          <c:h val="0.42060579117354813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Detal</c:v>
                </c:pt>
              </c:strCache>
            </c:strRef>
          </c:tx>
          <c:spPr>
            <a:solidFill>
              <a:srgbClr val="AAB3B9"/>
            </a:solidFill>
            <a:ln w="25200">
              <a:noFill/>
            </a:ln>
          </c:spPr>
          <c:invertIfNegative val="0"/>
          <c:dLbls>
            <c:spPr>
              <a:noFill/>
              <a:ln w="25281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Sheet1!$B$1:$M$1</c:f>
              <c:strCache>
                <c:ptCount val="2"/>
                <c:pt idx="0">
                  <c:v>4 kw.16</c:v>
                </c:pt>
                <c:pt idx="1">
                  <c:v>4 kw.17</c:v>
                </c:pt>
              </c:strCache>
            </c:strRef>
          </c:cat>
          <c:val>
            <c:numRef>
              <c:f>Sheet1!$B$2:$M$2</c:f>
              <c:numCache>
                <c:formatCode>0.0</c:formatCode>
                <c:ptCount val="2"/>
                <c:pt idx="0">
                  <c:v>71.450000000000017</c:v>
                </c:pt>
                <c:pt idx="1">
                  <c:v>47.741999999999983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Przedsiębiorstwa i inne</c:v>
                </c:pt>
              </c:strCache>
            </c:strRef>
          </c:tx>
          <c:spPr>
            <a:solidFill>
              <a:srgbClr val="C51E5B"/>
            </a:solidFill>
            <a:ln w="15491">
              <a:noFill/>
            </a:ln>
          </c:spPr>
          <c:invertIfNegative val="0"/>
          <c:dLbls>
            <c:dLbl>
              <c:idx val="0"/>
              <c:layout>
                <c:manualLayout>
                  <c:x val="4.1095243241773992E-3"/>
                  <c:y val="4.226016689771109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281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Sheet1!$B$1:$M$1</c:f>
              <c:strCache>
                <c:ptCount val="2"/>
                <c:pt idx="0">
                  <c:v>4 kw.16</c:v>
                </c:pt>
                <c:pt idx="1">
                  <c:v>4 kw.17</c:v>
                </c:pt>
              </c:strCache>
            </c:strRef>
          </c:cat>
          <c:val>
            <c:numRef>
              <c:f>Sheet1!$B$3:$M$3</c:f>
              <c:numCache>
                <c:formatCode>0.0</c:formatCode>
                <c:ptCount val="2"/>
                <c:pt idx="0">
                  <c:v>0.20185999999998216</c:v>
                </c:pt>
                <c:pt idx="1">
                  <c:v>15.217347810000014</c:v>
                </c:pt>
              </c:numCache>
            </c:numRef>
          </c:val>
        </c:ser>
        <c:ser>
          <c:idx val="1"/>
          <c:order val="2"/>
          <c:tx>
            <c:strRef>
              <c:f>Sheet1!$A$4</c:f>
              <c:strCache>
                <c:ptCount val="1"/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Sheet1!$B$1:$M$1</c:f>
              <c:strCache>
                <c:ptCount val="2"/>
                <c:pt idx="0">
                  <c:v>4 kw.16</c:v>
                </c:pt>
                <c:pt idx="1">
                  <c:v>4 kw.17</c:v>
                </c:pt>
              </c:strCache>
            </c:strRef>
          </c:cat>
          <c:val>
            <c:numRef>
              <c:f>Sheet1!$B$4:$M$4</c:f>
              <c:numCache>
                <c:formatCode>0.0</c:formatCode>
                <c:ptCount val="2"/>
                <c:pt idx="0">
                  <c:v>71.651859999999999</c:v>
                </c:pt>
                <c:pt idx="1">
                  <c:v>62.959347809999997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82837632"/>
        <c:axId val="182839168"/>
      </c:barChart>
      <c:catAx>
        <c:axId val="1828376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7744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18283916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82839168"/>
        <c:scaling>
          <c:orientation val="minMax"/>
          <c:max val="80"/>
          <c:min val="-20"/>
        </c:scaling>
        <c:delete val="0"/>
        <c:axPos val="l"/>
        <c:numFmt formatCode="0.0" sourceLinked="1"/>
        <c:majorTickMark val="none"/>
        <c:minorTickMark val="none"/>
        <c:tickLblPos val="none"/>
        <c:spPr>
          <a:ln w="5809">
            <a:noFill/>
          </a:ln>
        </c:spPr>
        <c:crossAx val="182837632"/>
        <c:crosses val="autoZero"/>
        <c:crossBetween val="between"/>
      </c:valAx>
      <c:spPr>
        <a:noFill/>
        <a:ln w="25376">
          <a:noFill/>
        </a:ln>
      </c:spPr>
    </c:plotArea>
    <c:legend>
      <c:legendPos val="r"/>
      <c:layout>
        <c:manualLayout>
          <c:xMode val="edge"/>
          <c:yMode val="edge"/>
          <c:x val="0.48539274432740032"/>
          <c:y val="0.23935559567868167"/>
          <c:w val="0.48995010972753528"/>
          <c:h val="0.47902797623048621"/>
        </c:manualLayout>
      </c:layout>
      <c:overlay val="0"/>
      <c:txPr>
        <a:bodyPr/>
        <a:lstStyle/>
        <a:p>
          <a:pPr>
            <a:defRPr>
              <a:solidFill>
                <a:srgbClr val="57565A"/>
              </a:solidFill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+mn-lt"/>
          <a:ea typeface="Trebuchet MS"/>
          <a:cs typeface="Trebuchet MS"/>
        </a:defRPr>
      </a:pPr>
      <a:endParaRPr lang="pl-PL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0617953114686646E-2"/>
          <c:y val="0.14127147905635348"/>
          <c:w val="0.61446395670473541"/>
          <c:h val="0.676969900659841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TCR</c:v>
                </c:pt>
              </c:strCache>
            </c:strRef>
          </c:tx>
          <c:spPr>
            <a:ln w="12700">
              <a:solidFill>
                <a:srgbClr val="C51E5B"/>
              </a:solidFill>
            </a:ln>
          </c:spPr>
          <c:marker>
            <c:symbol val="square"/>
            <c:size val="5"/>
            <c:spPr>
              <a:solidFill>
                <a:srgbClr val="C51E5B"/>
              </a:solidFill>
              <a:ln>
                <a:solidFill>
                  <a:srgbClr val="C51E5B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454545"/>
                    </a:solidFill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Sheet1!$B$1:$I$1</c:f>
              <c:strCache>
                <c:ptCount val="5"/>
                <c:pt idx="0">
                  <c:v>31/12/16</c:v>
                </c:pt>
                <c:pt idx="1">
                  <c:v>31/03/17</c:v>
                </c:pt>
                <c:pt idx="2">
                  <c:v>30/06/17</c:v>
                </c:pt>
                <c:pt idx="3">
                  <c:v>30/09/17</c:v>
                </c:pt>
                <c:pt idx="4">
                  <c:v>31/12/17</c:v>
                </c:pt>
              </c:strCache>
            </c:strRef>
          </c:cat>
          <c:val>
            <c:numRef>
              <c:f>Sheet1!$B$2:$I$2</c:f>
              <c:numCache>
                <c:formatCode>0.00%</c:formatCode>
                <c:ptCount val="5"/>
                <c:pt idx="0">
                  <c:v>0.17398740593523096</c:v>
                </c:pt>
                <c:pt idx="1">
                  <c:v>0.1802</c:v>
                </c:pt>
                <c:pt idx="2">
                  <c:v>0.18049999999999999</c:v>
                </c:pt>
                <c:pt idx="3">
                  <c:v>0.20511001702988652</c:v>
                </c:pt>
                <c:pt idx="4">
                  <c:v>0.21990000000000001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CET1</c:v>
                </c:pt>
              </c:strCache>
            </c:strRef>
          </c:tx>
          <c:spPr>
            <a:ln w="12700">
              <a:solidFill>
                <a:srgbClr val="5F7585"/>
              </a:solidFill>
            </a:ln>
          </c:spPr>
          <c:marker>
            <c:symbol val="square"/>
            <c:size val="5"/>
            <c:spPr>
              <a:solidFill>
                <a:srgbClr val="5F7585"/>
              </a:solidFill>
              <a:ln>
                <a:solidFill>
                  <a:srgbClr val="5F7585"/>
                </a:solidFill>
              </a:ln>
            </c:spPr>
          </c:marker>
          <c:dLbls>
            <c:txPr>
              <a:bodyPr/>
              <a:lstStyle/>
              <a:p>
                <a:pPr>
                  <a:defRPr>
                    <a:solidFill>
                      <a:srgbClr val="454545"/>
                    </a:solidFill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Sheet1!$B$1:$I$1</c:f>
              <c:strCache>
                <c:ptCount val="5"/>
                <c:pt idx="0">
                  <c:v>31/12/16</c:v>
                </c:pt>
                <c:pt idx="1">
                  <c:v>31/03/17</c:v>
                </c:pt>
                <c:pt idx="2">
                  <c:v>30/06/17</c:v>
                </c:pt>
                <c:pt idx="3">
                  <c:v>30/09/17</c:v>
                </c:pt>
                <c:pt idx="4">
                  <c:v>31/12/17</c:v>
                </c:pt>
              </c:strCache>
            </c:strRef>
          </c:cat>
          <c:val>
            <c:numRef>
              <c:f>Sheet1!$B$3:$I$3</c:f>
              <c:numCache>
                <c:formatCode>0.00%</c:formatCode>
                <c:ptCount val="5"/>
                <c:pt idx="0">
                  <c:v>0.17306544420441983</c:v>
                </c:pt>
                <c:pt idx="1">
                  <c:v>0.1789</c:v>
                </c:pt>
                <c:pt idx="2">
                  <c:v>0.18010000000000001</c:v>
                </c:pt>
                <c:pt idx="3">
                  <c:v>0.20511001702988652</c:v>
                </c:pt>
                <c:pt idx="4">
                  <c:v>0.20030000000000001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108160"/>
        <c:axId val="182109696"/>
      </c:lineChart>
      <c:catAx>
        <c:axId val="182108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cap="flat"/>
        </c:spPr>
        <c:txPr>
          <a:bodyPr/>
          <a:lstStyle/>
          <a:p>
            <a:pPr>
              <a:defRPr>
                <a:solidFill>
                  <a:srgbClr val="454545"/>
                </a:solidFill>
              </a:defRPr>
            </a:pPr>
            <a:endParaRPr lang="pl-PL"/>
          </a:p>
        </c:txPr>
        <c:crossAx val="182109696"/>
        <c:crosses val="autoZero"/>
        <c:auto val="1"/>
        <c:lblAlgn val="ctr"/>
        <c:lblOffset val="100"/>
        <c:noMultiLvlLbl val="0"/>
      </c:catAx>
      <c:valAx>
        <c:axId val="182109696"/>
        <c:scaling>
          <c:orientation val="minMax"/>
          <c:max val="0.23"/>
          <c:min val="0.16000000000000003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82108160"/>
        <c:crosses val="autoZero"/>
        <c:crossBetween val="between"/>
        <c:majorUnit val="5.000000000000001E-3"/>
      </c:valAx>
    </c:plotArea>
    <c:legend>
      <c:legendPos val="r"/>
      <c:legendEntry>
        <c:idx val="0"/>
        <c:txPr>
          <a:bodyPr rot="0" vert="horz"/>
          <a:lstStyle/>
          <a:p>
            <a:pPr>
              <a:defRPr/>
            </a:pPr>
            <a:endParaRPr lang="pl-PL"/>
          </a:p>
        </c:txPr>
      </c:legendEntry>
      <c:legendEntry>
        <c:idx val="1"/>
        <c:txPr>
          <a:bodyPr rot="0" vert="horz"/>
          <a:lstStyle/>
          <a:p>
            <a:pPr>
              <a:defRPr/>
            </a:pPr>
            <a:endParaRPr lang="pl-PL"/>
          </a:p>
        </c:txPr>
      </c:legendEntry>
      <c:layout>
        <c:manualLayout>
          <c:xMode val="edge"/>
          <c:yMode val="edge"/>
          <c:x val="0.71359032546544465"/>
          <c:y val="0.18742831223434556"/>
          <c:w val="0.21757343239077737"/>
          <c:h val="0.52780029666570705"/>
        </c:manualLayout>
      </c:layout>
      <c:overlay val="0"/>
      <c:spPr>
        <a:noFill/>
        <a:ln>
          <a:noFill/>
        </a:ln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+mn-lt"/>
        </a:defRPr>
      </a:pPr>
      <a:endParaRPr lang="pl-PL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"/>
          <c:y val="0.34239024472655527"/>
          <c:w val="0.53144347386190982"/>
          <c:h val="0.5384988746970996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Kredyty hipot.</c:v>
                </c:pt>
              </c:strCache>
            </c:strRef>
          </c:tx>
          <c:spPr>
            <a:solidFill>
              <a:srgbClr val="C51E5B"/>
            </a:solidFill>
            <a:ln w="22746">
              <a:noFill/>
            </a:ln>
          </c:spPr>
          <c:invertIfNegative val="0"/>
          <c:dLbls>
            <c:numFmt formatCode="#,##0" sourceLinked="0"/>
            <c:spPr>
              <a:noFill/>
              <a:ln w="27375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Sheet1!$B$1:$L$1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Sheet1!$B$2:$L$2</c:f>
              <c:numCache>
                <c:formatCode>#,##0</c:formatCode>
                <c:ptCount val="3"/>
                <c:pt idx="0">
                  <c:v>27492.036</c:v>
                </c:pt>
                <c:pt idx="1">
                  <c:v>26297.727999999999</c:v>
                </c:pt>
                <c:pt idx="2">
                  <c:v>25752.817999999999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Kredyty konsumpcyjne</c:v>
                </c:pt>
              </c:strCache>
            </c:strRef>
          </c:tx>
          <c:spPr>
            <a:solidFill>
              <a:srgbClr val="AAB3B9"/>
            </a:solidFill>
            <a:ln w="22746">
              <a:noFill/>
            </a:ln>
          </c:spPr>
          <c:invertIfNegative val="0"/>
          <c:dLbls>
            <c:numFmt formatCode="#,##0" sourceLinked="0"/>
            <c:spPr>
              <a:noFill/>
              <a:ln w="27375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rgbClr val="454545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Sheet1!$B$1:$L$1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Sheet1!$B$3:$L$3</c:f>
              <c:numCache>
                <c:formatCode>#,##0</c:formatCode>
                <c:ptCount val="3"/>
                <c:pt idx="0">
                  <c:v>5749.5919999999969</c:v>
                </c:pt>
                <c:pt idx="1">
                  <c:v>6165.0420000000013</c:v>
                </c:pt>
                <c:pt idx="2">
                  <c:v>6260.0060000000012</c:v>
                </c:pt>
              </c:numCache>
            </c:numRef>
          </c:val>
        </c:ser>
        <c:ser>
          <c:idx val="6"/>
          <c:order val="2"/>
          <c:tx>
            <c:strRef>
              <c:f>Sheet1!$A$4</c:f>
              <c:strCache>
                <c:ptCount val="1"/>
                <c:pt idx="0">
                  <c:v>Kredyty dla przedsiębiorstw</c:v>
                </c:pt>
              </c:strCache>
            </c:strRef>
          </c:tx>
          <c:spPr>
            <a:solidFill>
              <a:srgbClr val="2D5876"/>
            </a:solidFill>
            <a:ln w="22746">
              <a:noFill/>
            </a:ln>
          </c:spPr>
          <c:invertIfNegative val="0"/>
          <c:dLbls>
            <c:numFmt formatCode="#,##0" sourceLinked="0"/>
            <c:spPr>
              <a:noFill/>
              <a:ln w="27375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Sheet1!$B$1:$L$1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Sheet1!$B$4:$L$4</c:f>
              <c:numCache>
                <c:formatCode>#,##0</c:formatCode>
                <c:ptCount val="3"/>
                <c:pt idx="0">
                  <c:v>13778.415000000001</c:v>
                </c:pt>
                <c:pt idx="1">
                  <c:v>15130.448</c:v>
                </c:pt>
                <c:pt idx="2">
                  <c:v>15398.254000000001</c:v>
                </c:pt>
              </c:numCache>
            </c:numRef>
          </c:val>
        </c:ser>
        <c:ser>
          <c:idx val="2"/>
          <c:order val="3"/>
          <c:tx>
            <c:strRef>
              <c:f>Sheet1!$A$5</c:f>
              <c:strCache>
                <c:ptCount val="1"/>
              </c:strCache>
            </c:strRef>
          </c:tx>
          <c:spPr>
            <a:noFill/>
            <a:ln w="37143">
              <a:noFill/>
            </a:ln>
          </c:spPr>
          <c:invertIfNegative val="0"/>
          <c:dLbls>
            <c:spPr>
              <a:noFill/>
              <a:ln w="27375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rgbClr val="454545"/>
                    </a:solidFill>
                  </a:defRPr>
                </a:pPr>
                <a:endParaRPr lang="pl-PL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Sheet1!$B$1:$L$1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Sheet1!$B$5:$L$5</c:f>
              <c:numCache>
                <c:formatCode>#,##0</c:formatCode>
                <c:ptCount val="3"/>
                <c:pt idx="0">
                  <c:v>47020.042999999998</c:v>
                </c:pt>
                <c:pt idx="1">
                  <c:v>47593.226000000002</c:v>
                </c:pt>
                <c:pt idx="2">
                  <c:v>47411.078000000001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83360512"/>
        <c:axId val="182256384"/>
      </c:barChart>
      <c:catAx>
        <c:axId val="1833605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13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900">
                <a:solidFill>
                  <a:srgbClr val="454545"/>
                </a:solidFill>
              </a:defRPr>
            </a:pPr>
            <a:endParaRPr lang="pl-PL"/>
          </a:p>
        </c:txPr>
        <c:crossAx val="18225638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82256384"/>
        <c:scaling>
          <c:orientation val="minMax"/>
          <c:max val="50000"/>
          <c:min val="1000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8529">
            <a:noFill/>
          </a:ln>
        </c:spPr>
        <c:crossAx val="183360512"/>
        <c:crosses val="autoZero"/>
        <c:crossBetween val="between"/>
      </c:valAx>
      <c:spPr>
        <a:noFill/>
        <a:ln w="25340">
          <a:noFill/>
        </a:ln>
      </c:spPr>
    </c:plotArea>
    <c:legend>
      <c:legendPos val="r"/>
      <c:layout>
        <c:manualLayout>
          <c:xMode val="edge"/>
          <c:yMode val="edge"/>
          <c:x val="0.54224333481819498"/>
          <c:y val="0.25735832211402615"/>
          <c:w val="0.40716911742222156"/>
          <c:h val="0.51106235560336133"/>
        </c:manualLayout>
      </c:layout>
      <c:overlay val="0"/>
      <c:txPr>
        <a:bodyPr/>
        <a:lstStyle/>
        <a:p>
          <a:pPr>
            <a:defRPr sz="900">
              <a:solidFill>
                <a:srgbClr val="454545"/>
              </a:solidFill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+mn-lt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F&amp;C</c:v>
                </c:pt>
              </c:strCache>
            </c:strRef>
          </c:tx>
          <c:dPt>
            <c:idx val="0"/>
            <c:bubble3D val="0"/>
            <c:spPr>
              <a:solidFill>
                <a:srgbClr val="C51E5B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AAB3B9"/>
              </a:solidFill>
            </c:spPr>
          </c:dPt>
          <c:dPt>
            <c:idx val="2"/>
            <c:bubble3D val="0"/>
            <c:spPr>
              <a:solidFill>
                <a:srgbClr val="798791"/>
              </a:solidFill>
            </c:spPr>
          </c:dPt>
          <c:dPt>
            <c:idx val="3"/>
            <c:bubble3D val="0"/>
            <c:spPr>
              <a:solidFill>
                <a:srgbClr val="012641"/>
              </a:solidFill>
              <a:ln>
                <a:noFill/>
              </a:ln>
            </c:spPr>
          </c:dPt>
          <c:dPt>
            <c:idx val="4"/>
            <c:bubble3D val="0"/>
            <c:spPr>
              <a:solidFill>
                <a:srgbClr val="2D5876"/>
              </a:solidFill>
            </c:spPr>
          </c:dPt>
          <c:dLbls>
            <c:dLbl>
              <c:idx val="0"/>
              <c:layout>
                <c:manualLayout>
                  <c:x val="0.15874307302954052"/>
                  <c:y val="-0.1224975633528265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0.11833574534929385"/>
                  <c:y val="-1.856725146198830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-0.24244419334429043"/>
                  <c:y val="5.5701754385964912E-2"/>
                </c:manualLayout>
              </c:layout>
              <c:tx>
                <c:rich>
                  <a:bodyPr/>
                  <a:lstStyle/>
                  <a:p>
                    <a:r>
                      <a:rPr lang="pl-PL" sz="800" noProof="0" dirty="0"/>
                      <a:t>Kred. </a:t>
                    </a:r>
                    <a:r>
                      <a:rPr lang="pl-PL" sz="800" noProof="0" dirty="0" err="1"/>
                      <a:t>hipot</a:t>
                    </a:r>
                    <a:r>
                      <a:rPr lang="pl-PL" sz="800" noProof="0" dirty="0"/>
                      <a:t>. </a:t>
                    </a:r>
                    <a:r>
                      <a:rPr lang="pl-PL" sz="800" noProof="0" dirty="0" smtClean="0"/>
                      <a:t>walutowe</a:t>
                    </a:r>
                    <a:r>
                      <a:rPr lang="pl-PL" sz="800" noProof="0" dirty="0"/>
                      <a:t>
30,0%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-0.15008435995520195"/>
                  <c:y val="-4.951267056530214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-8.0814655360493357E-2"/>
                  <c:y val="-0.14900877192982456"/>
                </c:manualLayout>
              </c:layout>
              <c:tx>
                <c:rich>
                  <a:bodyPr/>
                  <a:lstStyle/>
                  <a:p>
                    <a:r>
                      <a:rPr lang="pl-PL" noProof="0" dirty="0" err="1" smtClean="0"/>
                      <a:t>pozost</a:t>
                    </a:r>
                    <a:r>
                      <a:rPr lang="pl-PL" noProof="0" dirty="0" smtClean="0"/>
                      <a:t>. kredyty detal.
14,0%</a:t>
                    </a:r>
                    <a:endParaRPr lang="pl-PL" noProof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pl-PL" sz="800" noProof="0">
                    <a:latin typeface="+mn-lt"/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Arkusz1!$A$2:$A$6</c:f>
              <c:strCache>
                <c:ptCount val="5"/>
                <c:pt idx="0">
                  <c:v>kredyty dla przedsiębiorstw i faktoring</c:v>
                </c:pt>
                <c:pt idx="1">
                  <c:v>leasing </c:v>
                </c:pt>
                <c:pt idx="2">
                  <c:v>Kred. hipot. walut.</c:v>
                </c:pt>
                <c:pt idx="3">
                  <c:v>Kred. hipot. w PLN</c:v>
                </c:pt>
                <c:pt idx="4">
                  <c:v>pozost. kredyty detal.</c:v>
                </c:pt>
              </c:strCache>
            </c:strRef>
          </c:cat>
          <c:val>
            <c:numRef>
              <c:f>Arkusz1!$B$2:$B$6</c:f>
              <c:numCache>
                <c:formatCode>0.0%</c:formatCode>
                <c:ptCount val="5"/>
                <c:pt idx="0">
                  <c:v>0.20884233855901693</c:v>
                </c:pt>
                <c:pt idx="1">
                  <c:v>0.11738498978067241</c:v>
                </c:pt>
                <c:pt idx="2">
                  <c:v>0.30020755574727936</c:v>
                </c:pt>
                <c:pt idx="3">
                  <c:v>0.23352659157730793</c:v>
                </c:pt>
                <c:pt idx="4">
                  <c:v>0.14003852433572325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1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>
          <a:solidFill>
            <a:schemeClr val="accent6">
              <a:lumMod val="50000"/>
            </a:schemeClr>
          </a:solidFill>
          <a:latin typeface="Trebuchet MS" panose="020B0603020202020204" pitchFamily="34" charset="0"/>
        </a:defRPr>
      </a:pPr>
      <a:endParaRPr lang="pl-PL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5929478648186E-2"/>
          <c:y val="0.21568953947858935"/>
          <c:w val="0.51664328474789967"/>
          <c:h val="0.564428262544424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fundusze inwest. Millennium TFI</c:v>
                </c:pt>
              </c:strCache>
            </c:strRef>
          </c:tx>
          <c:spPr>
            <a:solidFill>
              <a:srgbClr val="CC0066"/>
            </a:solidFill>
            <a:ln w="21017">
              <a:noFill/>
            </a:ln>
          </c:spPr>
          <c:invertIfNegative val="0"/>
          <c:dLbls>
            <c:spPr>
              <a:noFill/>
              <a:ln w="25953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FFFFFF"/>
                    </a:solidFill>
                    <a:latin typeface="+mn-lt"/>
                    <a:ea typeface="Trebuchet MS"/>
                    <a:cs typeface="Lato Light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Sheet1!$B$1:$I$1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Sheet1!$B$2:$I$2</c:f>
              <c:numCache>
                <c:formatCode>#,##0</c:formatCode>
                <c:ptCount val="3"/>
                <c:pt idx="0">
                  <c:v>3982.1110970999998</c:v>
                </c:pt>
                <c:pt idx="1">
                  <c:v>4871.5486276700003</c:v>
                </c:pt>
                <c:pt idx="2">
                  <c:v>4958.8071209600021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produkty obce</c:v>
                </c:pt>
              </c:strCache>
            </c:strRef>
          </c:tx>
          <c:spPr>
            <a:solidFill>
              <a:srgbClr val="AAB3B9"/>
            </a:solidFill>
            <a:ln w="21017">
              <a:noFill/>
            </a:ln>
          </c:spPr>
          <c:invertIfNegative val="0"/>
          <c:dLbls>
            <c:dLbl>
              <c:idx val="0"/>
              <c:layout>
                <c:manualLayout>
                  <c:x val="-5.8800202349775399E-4"/>
                  <c:y val="-2.505374789215060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882199487871099E-3"/>
                  <c:y val="-2.2639036762400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953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454545"/>
                    </a:solidFill>
                    <a:latin typeface="+mn-lt"/>
                    <a:ea typeface="Trebuchet MS"/>
                    <a:cs typeface="Lato Light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Sheet1!$B$1:$I$1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Sheet1!$B$3:$I$3</c:f>
              <c:numCache>
                <c:formatCode>#,##0</c:formatCode>
                <c:ptCount val="3"/>
                <c:pt idx="0">
                  <c:v>2993.9679999999998</c:v>
                </c:pt>
                <c:pt idx="1">
                  <c:v>3629.4780000000001</c:v>
                </c:pt>
                <c:pt idx="2">
                  <c:v>3903.3801477906745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obligacje detaliczne</c:v>
                </c:pt>
              </c:strCache>
            </c:strRef>
          </c:tx>
          <c:spPr>
            <a:solidFill>
              <a:srgbClr val="2D5876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1.326294573157677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86244791306652E-17"/>
                  <c:y val="6.631472865788388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280459042221928E-3"/>
                  <c:y val="1.276347978320276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953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chemeClr val="bg1"/>
                    </a:solidFill>
                    <a:latin typeface="+mn-lt"/>
                    <a:ea typeface="Trebuchet MS"/>
                    <a:cs typeface="Lato Light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Sheet1!$B$4:$I$4</c:f>
              <c:numCache>
                <c:formatCode>#,##0</c:formatCode>
                <c:ptCount val="3"/>
                <c:pt idx="0">
                  <c:v>403.10199999999998</c:v>
                </c:pt>
                <c:pt idx="1">
                  <c:v>452.89800000000002</c:v>
                </c:pt>
                <c:pt idx="2">
                  <c:v>457.25099999999998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>
                    <a:solidFill>
                      <a:srgbClr val="454545"/>
                    </a:solidFill>
                    <a:latin typeface="+mn-lt"/>
                    <a:cs typeface="Lato Light"/>
                  </a:defRPr>
                </a:pPr>
                <a:endParaRPr lang="pl-PL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Sheet1!$B$5:$I$5</c:f>
              <c:numCache>
                <c:formatCode>#,##0</c:formatCode>
                <c:ptCount val="3"/>
                <c:pt idx="0">
                  <c:v>7379.1810970999995</c:v>
                </c:pt>
                <c:pt idx="1">
                  <c:v>8953.9246276699996</c:v>
                </c:pt>
                <c:pt idx="2">
                  <c:v>9319.4382687506768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82252672"/>
        <c:axId val="182254208"/>
      </c:barChart>
      <c:catAx>
        <c:axId val="182252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0508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454545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8225420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82254208"/>
        <c:scaling>
          <c:orientation val="minMax"/>
          <c:max val="100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7882">
            <a:noFill/>
          </a:ln>
        </c:spPr>
        <c:crossAx val="182252672"/>
        <c:crosses val="autoZero"/>
        <c:crossBetween val="between"/>
      </c:valAx>
      <c:spPr>
        <a:noFill/>
        <a:ln w="25418">
          <a:noFill/>
        </a:ln>
      </c:spPr>
    </c:plotArea>
    <c:legend>
      <c:legendPos val="r"/>
      <c:layout>
        <c:manualLayout>
          <c:xMode val="edge"/>
          <c:yMode val="edge"/>
          <c:x val="0.60675220856607959"/>
          <c:y val="7.8919748735059598E-3"/>
          <c:w val="0.32965882744525438"/>
          <c:h val="0.77200891854775966"/>
        </c:manualLayout>
      </c:layout>
      <c:overlay val="0"/>
      <c:txPr>
        <a:bodyPr/>
        <a:lstStyle/>
        <a:p>
          <a:pPr>
            <a:defRPr sz="900" b="0">
              <a:latin typeface="+mn-lt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71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800859860075099E-2"/>
          <c:y val="0.3194530513997817"/>
          <c:w val="0.47243406768413487"/>
          <c:h val="0.5452428258945486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Depozyty detaliczne</c:v>
                </c:pt>
              </c:strCache>
            </c:strRef>
          </c:tx>
          <c:spPr>
            <a:solidFill>
              <a:srgbClr val="C51E5B"/>
            </a:solidFill>
            <a:ln w="17910">
              <a:noFill/>
            </a:ln>
          </c:spPr>
          <c:invertIfNegative val="0"/>
          <c:dLbls>
            <c:numFmt formatCode="#,##0" sourceLinked="0"/>
            <c:spPr>
              <a:noFill/>
              <a:ln w="26352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Sheet1!$B$1:$R$1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Sheet1!$B$2:$R$2</c:f>
              <c:numCache>
                <c:formatCode>#,##0</c:formatCode>
                <c:ptCount val="3"/>
                <c:pt idx="0">
                  <c:v>39681.703999999998</c:v>
                </c:pt>
                <c:pt idx="1">
                  <c:v>40081.457000000002</c:v>
                </c:pt>
                <c:pt idx="2">
                  <c:v>40343.597000000002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Depozyty przedsiębiorstw</c:v>
                </c:pt>
              </c:strCache>
            </c:strRef>
          </c:tx>
          <c:spPr>
            <a:solidFill>
              <a:srgbClr val="AAB3B9"/>
            </a:solidFill>
            <a:ln w="17910">
              <a:noFill/>
            </a:ln>
          </c:spPr>
          <c:invertIfNegative val="0"/>
          <c:dLbls>
            <c:numFmt formatCode="#,##0" sourceLinked="0"/>
            <c:spPr>
              <a:noFill/>
              <a:ln w="26352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rgbClr val="454545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Sheet1!$B$1:$R$1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Sheet1!$B$3:$R$3</c:f>
              <c:numCache>
                <c:formatCode>#,##0</c:formatCode>
                <c:ptCount val="3"/>
                <c:pt idx="0">
                  <c:v>16193.905000000001</c:v>
                </c:pt>
                <c:pt idx="1">
                  <c:v>16597.069</c:v>
                </c:pt>
                <c:pt idx="2">
                  <c:v>16929.656999999999</c:v>
                </c:pt>
              </c:numCache>
            </c:numRef>
          </c:val>
        </c:ser>
        <c:ser>
          <c:idx val="6"/>
          <c:order val="2"/>
          <c:tx>
            <c:strRef>
              <c:f>Sheet1!$A$4</c:f>
              <c:strCache>
                <c:ptCount val="1"/>
              </c:strCache>
            </c:strRef>
          </c:tx>
          <c:spPr>
            <a:noFill/>
            <a:ln w="17910">
              <a:noFill/>
            </a:ln>
          </c:spPr>
          <c:invertIfNegative val="0"/>
          <c:dLbls>
            <c:numFmt formatCode="#,##0" sourceLinked="0"/>
            <c:spPr>
              <a:noFill/>
              <a:ln w="26352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rgbClr val="454545"/>
                    </a:solidFill>
                  </a:defRPr>
                </a:pPr>
                <a:endParaRPr lang="pl-PL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Sheet1!$B$1:$R$1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Sheet1!$B$4:$R$4</c:f>
              <c:numCache>
                <c:formatCode>#,##0</c:formatCode>
                <c:ptCount val="3"/>
                <c:pt idx="0">
                  <c:v>55875.608999999997</c:v>
                </c:pt>
                <c:pt idx="1">
                  <c:v>56678.525999999998</c:v>
                </c:pt>
                <c:pt idx="2">
                  <c:v>57273.254999999997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83302400"/>
        <c:axId val="183386112"/>
      </c:barChart>
      <c:catAx>
        <c:axId val="1833024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8957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900">
                <a:solidFill>
                  <a:srgbClr val="454545"/>
                </a:solidFill>
              </a:defRPr>
            </a:pPr>
            <a:endParaRPr lang="pl-PL"/>
          </a:p>
        </c:txPr>
        <c:crossAx val="18338611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83386112"/>
        <c:scaling>
          <c:orientation val="minMax"/>
          <c:max val="600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6717">
            <a:noFill/>
          </a:ln>
        </c:spPr>
        <c:crossAx val="183302400"/>
        <c:crosses val="autoZero"/>
        <c:crossBetween val="between"/>
      </c:valAx>
      <c:spPr>
        <a:noFill/>
        <a:ln w="25354">
          <a:noFill/>
        </a:ln>
      </c:spPr>
    </c:plotArea>
    <c:legend>
      <c:legendPos val="r"/>
      <c:layout>
        <c:manualLayout>
          <c:xMode val="edge"/>
          <c:yMode val="edge"/>
          <c:x val="0.58934451337077343"/>
          <c:y val="0.21544602976234647"/>
          <c:w val="0.31032207239690063"/>
          <c:h val="0.445952191133825"/>
        </c:manualLayout>
      </c:layout>
      <c:overlay val="0"/>
      <c:txPr>
        <a:bodyPr/>
        <a:lstStyle/>
        <a:p>
          <a:pPr>
            <a:defRPr sz="900">
              <a:solidFill>
                <a:srgbClr val="454545"/>
              </a:solidFill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+mn-lt"/>
          <a:ea typeface="Trebuchet MS"/>
          <a:cs typeface="Trebuchet MS"/>
        </a:defRPr>
      </a:pPr>
      <a:endParaRPr lang="pl-PL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710121890873419E-2"/>
          <c:y val="9.2747396987097205E-2"/>
          <c:w val="0.61013230960493126"/>
          <c:h val="0.743918837994396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Active clients</c:v>
                </c:pt>
              </c:strCache>
            </c:strRef>
          </c:tx>
          <c:spPr>
            <a:solidFill>
              <a:srgbClr val="C51E5B"/>
            </a:solidFill>
            <a:ln>
              <a:solidFill>
                <a:srgbClr val="C51E5B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 i="0" baseline="0">
                    <a:solidFill>
                      <a:schemeClr val="bg1"/>
                    </a:solidFill>
                    <a:latin typeface="+mn-lt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Sheet1!$B$1:$M$1</c:f>
              <c:strCache>
                <c:ptCount val="5"/>
                <c:pt idx="0">
                  <c:v>31/12/16</c:v>
                </c:pt>
                <c:pt idx="1">
                  <c:v>31/03/17</c:v>
                </c:pt>
                <c:pt idx="2">
                  <c:v>30/06/17</c:v>
                </c:pt>
                <c:pt idx="3">
                  <c:v>30/09/17</c:v>
                </c:pt>
                <c:pt idx="4">
                  <c:v>31/12/17</c:v>
                </c:pt>
              </c:strCache>
            </c:strRef>
          </c:cat>
          <c:val>
            <c:numRef>
              <c:f>Sheet1!$B$2:$M$2</c:f>
              <c:numCache>
                <c:formatCode>#,##0</c:formatCode>
                <c:ptCount val="5"/>
                <c:pt idx="0">
                  <c:v>1491.6</c:v>
                </c:pt>
                <c:pt idx="1">
                  <c:v>1522.9</c:v>
                </c:pt>
                <c:pt idx="2">
                  <c:v>1556.7</c:v>
                </c:pt>
                <c:pt idx="3">
                  <c:v>1595.62</c:v>
                </c:pt>
                <c:pt idx="4">
                  <c:v>1635.49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axId val="181887360"/>
        <c:axId val="181890048"/>
      </c:barChart>
      <c:catAx>
        <c:axId val="1818873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solidFill>
                  <a:srgbClr val="454545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81890048"/>
        <c:crosses val="autoZero"/>
        <c:auto val="1"/>
        <c:lblAlgn val="ctr"/>
        <c:lblOffset val="100"/>
        <c:noMultiLvlLbl val="0"/>
      </c:catAx>
      <c:valAx>
        <c:axId val="18189004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81887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l-P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0547945205479499E-2"/>
          <c:y val="0.154767414138864"/>
          <c:w val="0.97945202869781567"/>
          <c:h val="0.629616482252793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Operating Costs</c:v>
                </c:pt>
              </c:strCache>
            </c:strRef>
          </c:tx>
          <c:spPr>
            <a:solidFill>
              <a:srgbClr val="AAB3B9"/>
            </a:solidFill>
            <a:ln w="17068">
              <a:solidFill>
                <a:srgbClr val="AAB3B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AAB3B9"/>
              </a:solidFill>
              <a:ln>
                <a:solidFill>
                  <a:srgbClr val="AAB3B9"/>
                </a:solidFill>
              </a:ln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C51E5B"/>
              </a:solidFill>
              <a:ln w="17068">
                <a:solidFill>
                  <a:srgbClr val="C51E5B"/>
                </a:solidFill>
              </a:ln>
            </c:spPr>
          </c:dPt>
          <c:dPt>
            <c:idx val="5"/>
            <c:invertIfNegative val="0"/>
            <c:bubble3D val="0"/>
          </c:dPt>
          <c:dLbls>
            <c:dLbl>
              <c:idx val="4"/>
              <c:spPr>
                <a:noFill/>
                <a:ln w="24459">
                  <a:noFill/>
                </a:ln>
              </c:spPr>
              <c:txPr>
                <a:bodyPr anchor="ctr" anchorCtr="1"/>
                <a:lstStyle/>
                <a:p>
                  <a:pPr>
                    <a:defRPr sz="800" b="0" i="0" u="none" strike="noStrike" baseline="0">
                      <a:solidFill>
                        <a:schemeClr val="bg1"/>
                      </a:solidFill>
                      <a:latin typeface="Lato Light"/>
                      <a:ea typeface="Trebuchet MS"/>
                      <a:cs typeface="Trebuchet M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4459">
                <a:noFill/>
              </a:ln>
            </c:spPr>
            <c:txPr>
              <a:bodyPr anchor="ctr" anchorCtr="1"/>
              <a:lstStyle/>
              <a:p>
                <a:pPr>
                  <a:defRPr sz="800" b="0" i="0" u="none" strike="noStrike" baseline="0">
                    <a:solidFill>
                      <a:srgbClr val="454545"/>
                    </a:solidFill>
                    <a:latin typeface="Lato Light"/>
                    <a:ea typeface="Trebuchet MS"/>
                    <a:cs typeface="Trebuchet M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Sheet1!$B$2:$I$2</c:f>
              <c:numCache>
                <c:formatCode>#,##0</c:formatCode>
                <c:ptCount val="5"/>
                <c:pt idx="0">
                  <c:v>1089.5760216132501</c:v>
                </c:pt>
                <c:pt idx="1">
                  <c:v>1111.37912713113</c:v>
                </c:pt>
                <c:pt idx="2">
                  <c:v>1087.04913115714</c:v>
                </c:pt>
                <c:pt idx="3">
                  <c:v>1112.31938425211</c:v>
                </c:pt>
                <c:pt idx="4">
                  <c:v>1156.2538877290201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74531328"/>
        <c:axId val="174532864"/>
      </c:barChart>
      <c:catAx>
        <c:axId val="17453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solidFill>
              <a:srgbClr val="454545"/>
            </a:solidFill>
            <a:prstDash val="solid"/>
          </a:ln>
        </c:spPr>
        <c:txPr>
          <a:bodyPr rot="0" vert="horz" anchor="t" anchorCtr="1"/>
          <a:lstStyle/>
          <a:p>
            <a:pPr>
              <a:defRPr sz="900" b="0" i="0" u="none" strike="noStrike" baseline="0">
                <a:solidFill>
                  <a:srgbClr val="45454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74532864"/>
        <c:crosses val="autoZero"/>
        <c:auto val="1"/>
        <c:lblAlgn val="ctr"/>
        <c:lblOffset val="100"/>
        <c:noMultiLvlLbl val="0"/>
      </c:catAx>
      <c:valAx>
        <c:axId val="174532864"/>
        <c:scaling>
          <c:orientation val="minMax"/>
          <c:max val="2000"/>
          <c:min val="0"/>
        </c:scaling>
        <c:delete val="1"/>
        <c:axPos val="l"/>
        <c:numFmt formatCode="#,##0" sourceLinked="1"/>
        <c:majorTickMark val="none"/>
        <c:minorTickMark val="none"/>
        <c:tickLblPos val="none"/>
        <c:crossAx val="174531328"/>
        <c:crossesAt val="5"/>
        <c:crossBetween val="between"/>
        <c:majorUnit val="500"/>
        <c:minorUnit val="120"/>
      </c:valAx>
      <c:spPr>
        <a:noFill/>
        <a:ln w="254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6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710121890873419E-2"/>
          <c:y val="6.0768037589800789E-2"/>
          <c:w val="0.62328518139467248"/>
          <c:h val="0.775898385663096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Karty debetowe</c:v>
                </c:pt>
              </c:strCache>
            </c:strRef>
          </c:tx>
          <c:spPr>
            <a:solidFill>
              <a:srgbClr val="C51E5B"/>
            </a:solidFill>
            <a:ln>
              <a:solidFill>
                <a:srgbClr val="C51E5B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 i="0" baseline="0">
                    <a:solidFill>
                      <a:srgbClr val="454545"/>
                    </a:solidFill>
                    <a:latin typeface="+mn-lt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Sheet1!$B$1:$J$1</c:f>
              <c:strCache>
                <c:ptCount val="5"/>
                <c:pt idx="0">
                  <c:v>31/12/16</c:v>
                </c:pt>
                <c:pt idx="1">
                  <c:v>31/03/17</c:v>
                </c:pt>
                <c:pt idx="2">
                  <c:v>30/06/17</c:v>
                </c:pt>
                <c:pt idx="3">
                  <c:v>30/09/17</c:v>
                </c:pt>
                <c:pt idx="4">
                  <c:v>31/12/17</c:v>
                </c:pt>
              </c:strCache>
            </c:strRef>
          </c:cat>
          <c:val>
            <c:numRef>
              <c:f>Sheet1!$B$2:$J$2</c:f>
              <c:numCache>
                <c:formatCode>#,##0</c:formatCode>
                <c:ptCount val="5"/>
                <c:pt idx="0">
                  <c:v>1571.604</c:v>
                </c:pt>
                <c:pt idx="1">
                  <c:v>1638.742</c:v>
                </c:pt>
                <c:pt idx="2">
                  <c:v>1714.4949999999999</c:v>
                </c:pt>
                <c:pt idx="3">
                  <c:v>1788.8630000000001</c:v>
                </c:pt>
                <c:pt idx="4">
                  <c:v>1849.298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Karty kredytowe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>
                    <a:solidFill>
                      <a:srgbClr val="454545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Sheet1!$B$1:$J$1</c:f>
              <c:strCache>
                <c:ptCount val="5"/>
                <c:pt idx="0">
                  <c:v>31/12/16</c:v>
                </c:pt>
                <c:pt idx="1">
                  <c:v>31/03/17</c:v>
                </c:pt>
                <c:pt idx="2">
                  <c:v>30/06/17</c:v>
                </c:pt>
                <c:pt idx="3">
                  <c:v>30/09/17</c:v>
                </c:pt>
                <c:pt idx="4">
                  <c:v>31/12/17</c:v>
                </c:pt>
              </c:strCache>
            </c:strRef>
          </c:cat>
          <c:val>
            <c:numRef>
              <c:f>Sheet1!$B$3:$J$3</c:f>
              <c:numCache>
                <c:formatCode>#,##0</c:formatCode>
                <c:ptCount val="5"/>
                <c:pt idx="0">
                  <c:v>333.32900000000001</c:v>
                </c:pt>
                <c:pt idx="1">
                  <c:v>332.72399999999999</c:v>
                </c:pt>
                <c:pt idx="2">
                  <c:v>335.89</c:v>
                </c:pt>
                <c:pt idx="3">
                  <c:v>338.62599999999998</c:v>
                </c:pt>
                <c:pt idx="4">
                  <c:v>341.34199999999998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axId val="181809536"/>
        <c:axId val="181811072"/>
      </c:barChart>
      <c:catAx>
        <c:axId val="1818095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solidFill>
                  <a:srgbClr val="454545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81811072"/>
        <c:crosses val="autoZero"/>
        <c:auto val="1"/>
        <c:lblAlgn val="ctr"/>
        <c:lblOffset val="100"/>
        <c:noMultiLvlLbl val="0"/>
      </c:catAx>
      <c:valAx>
        <c:axId val="181811072"/>
        <c:scaling>
          <c:orientation val="minMax"/>
          <c:max val="2600"/>
          <c:min val="20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81809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70675268437695"/>
          <c:y val="0.51808413763489691"/>
          <c:w val="0.28042067648015895"/>
          <c:h val="0.41411984518884293"/>
        </c:manualLayout>
      </c:layout>
      <c:overlay val="0"/>
      <c:txPr>
        <a:bodyPr/>
        <a:lstStyle/>
        <a:p>
          <a:pPr>
            <a:defRPr sz="900">
              <a:solidFill>
                <a:srgbClr val="454545"/>
              </a:solidFill>
              <a:latin typeface="+mn-lt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pl-PL"/>
    </a:p>
  </c:txPr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5595586773217539E-2"/>
          <c:y val="0.15855265441857308"/>
          <c:w val="0.46556640530533061"/>
          <c:h val="0.678113696174944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Rachunki bieżące i oszczędnościowe</c:v>
                </c:pt>
              </c:strCache>
            </c:strRef>
          </c:tx>
          <c:spPr>
            <a:solidFill>
              <a:srgbClr val="C51E5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 i="0" baseline="0">
                    <a:solidFill>
                      <a:schemeClr val="bg1"/>
                    </a:solidFill>
                    <a:latin typeface="+mn-lt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Sheet1!$B$1:$N$1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Sheet1!$B$2:$N$2</c:f>
              <c:numCache>
                <c:formatCode>#,##0</c:formatCode>
                <c:ptCount val="3"/>
                <c:pt idx="0">
                  <c:v>23023.621999999999</c:v>
                </c:pt>
                <c:pt idx="1">
                  <c:v>25078.848999999998</c:v>
                </c:pt>
                <c:pt idx="2">
                  <c:v>25108.948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Lokaty terminowe</c:v>
                </c:pt>
              </c:strCache>
            </c:strRef>
          </c:tx>
          <c:spPr>
            <a:solidFill>
              <a:srgbClr val="AAB3B9"/>
            </a:solidFill>
          </c:spPr>
          <c:invertIfNegative val="0"/>
          <c:dLbls>
            <c:txPr>
              <a:bodyPr/>
              <a:lstStyle/>
              <a:p>
                <a:pPr>
                  <a:defRPr sz="8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Sheet1!$B$1:$N$1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Sheet1!$B$3:$N$3</c:f>
              <c:numCache>
                <c:formatCode>#,##0</c:formatCode>
                <c:ptCount val="3"/>
                <c:pt idx="0">
                  <c:v>16658.081999999999</c:v>
                </c:pt>
                <c:pt idx="1">
                  <c:v>15002.608</c:v>
                </c:pt>
                <c:pt idx="2">
                  <c:v>15234.648999999999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Produkty inwestycyjne</c:v>
                </c:pt>
              </c:strCache>
            </c:strRef>
          </c:tx>
          <c:spPr>
            <a:solidFill>
              <a:srgbClr val="2D587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anchor="ctr" anchorCtr="1"/>
              <a:lstStyle/>
              <a:p>
                <a:pPr>
                  <a:defRPr sz="800">
                    <a:solidFill>
                      <a:schemeClr val="bg1"/>
                    </a:solidFill>
                    <a:latin typeface="+mn-lt"/>
                  </a:defRPr>
                </a:pPr>
                <a:endParaRPr lang="pl-PL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Sheet1!$B$1:$N$1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Sheet1!$B$4:$N$4</c:f>
              <c:numCache>
                <c:formatCode>#,##0</c:formatCode>
                <c:ptCount val="3"/>
                <c:pt idx="0">
                  <c:v>7379.1810970999995</c:v>
                </c:pt>
                <c:pt idx="1">
                  <c:v>8953.9246276699996</c:v>
                </c:pt>
                <c:pt idx="2">
                  <c:v>9319.4382687506768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noFill/>
          </c:spPr>
          <c:invertIfNegative val="0"/>
          <c:dLbls>
            <c:txPr>
              <a:bodyPr/>
              <a:lstStyle/>
              <a:p>
                <a:pPr>
                  <a:defRPr sz="900">
                    <a:solidFill>
                      <a:srgbClr val="454545"/>
                    </a:solidFill>
                  </a:defRPr>
                </a:pPr>
                <a:endParaRPr lang="pl-PL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Sheet1!$B$1:$N$1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Sheet1!$B$5:$N$5</c:f>
              <c:numCache>
                <c:formatCode>#,##0</c:formatCode>
                <c:ptCount val="3"/>
                <c:pt idx="0">
                  <c:v>47060.885097099999</c:v>
                </c:pt>
                <c:pt idx="1">
                  <c:v>49035.381627669994</c:v>
                </c:pt>
                <c:pt idx="2">
                  <c:v>49663.035268750675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100"/>
        <c:axId val="181979392"/>
        <c:axId val="181989376"/>
      </c:barChart>
      <c:catAx>
        <c:axId val="1819793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solidFill>
                  <a:srgbClr val="454545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81989376"/>
        <c:crosses val="autoZero"/>
        <c:auto val="1"/>
        <c:lblAlgn val="ctr"/>
        <c:lblOffset val="100"/>
        <c:noMultiLvlLbl val="0"/>
      </c:catAx>
      <c:valAx>
        <c:axId val="181989376"/>
        <c:scaling>
          <c:orientation val="minMax"/>
          <c:max val="50000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81979392"/>
        <c:crosses val="autoZero"/>
        <c:crossBetween val="between"/>
      </c:valAx>
    </c:plotArea>
    <c:legend>
      <c:legendPos val="r"/>
      <c:legendEntry>
        <c:idx val="1"/>
        <c:txPr>
          <a:bodyPr rot="0" vert="horz" anchor="t" anchorCtr="1"/>
          <a:lstStyle/>
          <a:p>
            <a:pPr>
              <a:lnSpc>
                <a:spcPct val="100000"/>
              </a:lnSpc>
              <a:defRPr sz="900" b="0" i="0">
                <a:solidFill>
                  <a:srgbClr val="454545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</c:legendEntry>
      <c:legendEntry>
        <c:idx val="2"/>
        <c:txPr>
          <a:bodyPr rot="0" vert="horz" anchor="t" anchorCtr="1"/>
          <a:lstStyle/>
          <a:p>
            <a:pPr>
              <a:lnSpc>
                <a:spcPct val="100000"/>
              </a:lnSpc>
              <a:defRPr sz="900" b="0" i="0">
                <a:solidFill>
                  <a:srgbClr val="454545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</c:legendEntry>
      <c:legendEntry>
        <c:idx val="3"/>
        <c:txPr>
          <a:bodyPr rot="0" vert="horz" anchor="t" anchorCtr="1"/>
          <a:lstStyle/>
          <a:p>
            <a:pPr>
              <a:lnSpc>
                <a:spcPct val="100000"/>
              </a:lnSpc>
              <a:defRPr sz="900" b="0" i="0">
                <a:solidFill>
                  <a:srgbClr val="454545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</c:legendEntry>
      <c:layout>
        <c:manualLayout>
          <c:xMode val="edge"/>
          <c:yMode val="edge"/>
          <c:x val="0.56001762711135716"/>
          <c:y val="0.15865886643824131"/>
          <c:w val="0.38928857408492185"/>
          <c:h val="0.8341449255921578"/>
        </c:manualLayout>
      </c:layout>
      <c:overlay val="0"/>
      <c:spPr>
        <a:noFill/>
      </c:spPr>
      <c:txPr>
        <a:bodyPr rot="0" vert="horz" anchor="t" anchorCtr="1"/>
        <a:lstStyle/>
        <a:p>
          <a:pPr>
            <a:lnSpc>
              <a:spcPct val="100000"/>
            </a:lnSpc>
            <a:defRPr sz="900" b="0" i="0">
              <a:solidFill>
                <a:srgbClr val="454545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pl-PL"/>
    </a:p>
  </c:txPr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710121890873419E-2"/>
          <c:y val="6.0768037589800789E-2"/>
          <c:w val="0.61013230960493126"/>
          <c:h val="0.775898385663096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Total C/A</c:v>
                </c:pt>
              </c:strCache>
            </c:strRef>
          </c:tx>
          <c:spPr>
            <a:solidFill>
              <a:srgbClr val="C51E5B"/>
            </a:solidFill>
            <a:ln>
              <a:solidFill>
                <a:srgbClr val="C51E5B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 i="0" baseline="0">
                    <a:solidFill>
                      <a:srgbClr val="454545"/>
                    </a:solidFill>
                    <a:latin typeface="+mn-lt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Sheet1!$B$1:$P$1</c:f>
              <c:strCache>
                <c:ptCount val="5"/>
                <c:pt idx="0">
                  <c:v>31/12/16</c:v>
                </c:pt>
                <c:pt idx="1">
                  <c:v>31/03/17</c:v>
                </c:pt>
                <c:pt idx="2">
                  <c:v>30/06/17</c:v>
                </c:pt>
                <c:pt idx="3">
                  <c:v>30/09/17</c:v>
                </c:pt>
                <c:pt idx="4">
                  <c:v>31/12/17</c:v>
                </c:pt>
              </c:strCache>
            </c:strRef>
          </c:cat>
          <c:val>
            <c:numRef>
              <c:f>Sheet1!$B$2:$P$2</c:f>
              <c:numCache>
                <c:formatCode>#,##0</c:formatCode>
                <c:ptCount val="5"/>
                <c:pt idx="0">
                  <c:v>2191</c:v>
                </c:pt>
                <c:pt idx="1">
                  <c:v>2239</c:v>
                </c:pt>
                <c:pt idx="2">
                  <c:v>2300</c:v>
                </c:pt>
                <c:pt idx="3">
                  <c:v>2360</c:v>
                </c:pt>
                <c:pt idx="4">
                  <c:v>2382.634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axId val="183673600"/>
        <c:axId val="183676288"/>
      </c:barChart>
      <c:catAx>
        <c:axId val="183673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solidFill>
                  <a:srgbClr val="454545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83676288"/>
        <c:crosses val="autoZero"/>
        <c:auto val="1"/>
        <c:lblAlgn val="ctr"/>
        <c:lblOffset val="100"/>
        <c:noMultiLvlLbl val="0"/>
      </c:catAx>
      <c:valAx>
        <c:axId val="183676288"/>
        <c:scaling>
          <c:orientation val="minMax"/>
          <c:max val="2600"/>
          <c:min val="20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83673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pl-PL"/>
    </a:p>
  </c:txPr>
  <c:externalData r:id="rId2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838149749451187E-2"/>
          <c:y val="0.14736427328492704"/>
          <c:w val="0.48681337929565194"/>
          <c:h val="0.689301897026545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walutowe kredyty hipoteczne</c:v>
                </c:pt>
              </c:strCache>
            </c:strRef>
          </c:tx>
          <c:spPr>
            <a:solidFill>
              <a:srgbClr val="AAB3B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454545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Sheet1!$B$1:$M$1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Sheet1!$B$2:$M$2</c:f>
              <c:numCache>
                <c:formatCode>#,##0</c:formatCode>
                <c:ptCount val="3"/>
                <c:pt idx="0">
                  <c:v>18243.501</c:v>
                </c:pt>
                <c:pt idx="1">
                  <c:v>15791.366</c:v>
                </c:pt>
                <c:pt idx="2">
                  <c:v>14682.643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złotowe kredyty hipoteczne</c:v>
                </c:pt>
              </c:strCache>
            </c:strRef>
          </c:tx>
          <c:spPr>
            <a:solidFill>
              <a:srgbClr val="C51E5B"/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Sheet1!$B$1:$M$1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Sheet1!$B$3:$M$3</c:f>
              <c:numCache>
                <c:formatCode>#,##0</c:formatCode>
                <c:ptCount val="3"/>
                <c:pt idx="0">
                  <c:v>9572.2109999999993</c:v>
                </c:pt>
                <c:pt idx="1">
                  <c:v>10856.289999999999</c:v>
                </c:pt>
                <c:pt idx="2">
                  <c:v>11421.39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kredyty konsumpcyjne</c:v>
                </c:pt>
              </c:strCache>
            </c:strRef>
          </c:tx>
          <c:spPr>
            <a:solidFill>
              <a:srgbClr val="2D587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Sheet1!$B$1:$M$1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Sheet1!$B$4:$M$4</c:f>
              <c:numCache>
                <c:formatCode>#,##0</c:formatCode>
                <c:ptCount val="3"/>
                <c:pt idx="0">
                  <c:v>6268.5050000000001</c:v>
                </c:pt>
                <c:pt idx="1">
                  <c:v>6760.6840000000002</c:v>
                </c:pt>
                <c:pt idx="2">
                  <c:v>6849.0469999999996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Ogółem</c:v>
                </c:pt>
              </c:strCache>
            </c:strRef>
          </c:tx>
          <c:spPr>
            <a:noFill/>
          </c:spPr>
          <c:invertIfNegative val="0"/>
          <c:dLbls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Sheet1!$B$1:$M$1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Sheet1!$B$5:$M$5</c:f>
              <c:numCache>
                <c:formatCode>#,##0</c:formatCode>
                <c:ptCount val="3"/>
                <c:pt idx="0">
                  <c:v>34084.22</c:v>
                </c:pt>
                <c:pt idx="1">
                  <c:v>33408.339999999997</c:v>
                </c:pt>
                <c:pt idx="2">
                  <c:v>32953.08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100"/>
        <c:axId val="198489984"/>
        <c:axId val="198491520"/>
      </c:barChart>
      <c:catAx>
        <c:axId val="198489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pl-PL"/>
          </a:p>
        </c:txPr>
        <c:crossAx val="198491520"/>
        <c:crosses val="autoZero"/>
        <c:auto val="1"/>
        <c:lblAlgn val="ctr"/>
        <c:lblOffset val="100"/>
        <c:noMultiLvlLbl val="0"/>
      </c:catAx>
      <c:valAx>
        <c:axId val="198491520"/>
        <c:scaling>
          <c:orientation val="minMax"/>
          <c:max val="40000"/>
          <c:min val="500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98489984"/>
        <c:crosses val="autoZero"/>
        <c:crossBetween val="between"/>
      </c:valAx>
    </c:plotArea>
    <c:legend>
      <c:legendPos val="r"/>
      <c:legendEntry>
        <c:idx val="0"/>
        <c:delete val="1"/>
      </c:legendEntry>
      <c:legendEntry>
        <c:idx val="1"/>
        <c:txPr>
          <a:bodyPr rot="0" vert="horz"/>
          <a:lstStyle/>
          <a:p>
            <a:pPr>
              <a:defRPr sz="900">
                <a:solidFill>
                  <a:srgbClr val="454545"/>
                </a:solidFill>
              </a:defRPr>
            </a:pPr>
            <a:endParaRPr lang="pl-PL"/>
          </a:p>
        </c:txPr>
      </c:legendEntry>
      <c:legendEntry>
        <c:idx val="2"/>
        <c:txPr>
          <a:bodyPr rot="0" vert="horz"/>
          <a:lstStyle/>
          <a:p>
            <a:pPr>
              <a:defRPr sz="900">
                <a:solidFill>
                  <a:srgbClr val="454545"/>
                </a:solidFill>
              </a:defRPr>
            </a:pPr>
            <a:endParaRPr lang="pl-PL"/>
          </a:p>
        </c:txPr>
      </c:legendEntry>
      <c:legendEntry>
        <c:idx val="3"/>
        <c:txPr>
          <a:bodyPr rot="0" vert="horz"/>
          <a:lstStyle/>
          <a:p>
            <a:pPr>
              <a:defRPr sz="900">
                <a:solidFill>
                  <a:srgbClr val="454545"/>
                </a:solidFill>
              </a:defRPr>
            </a:pPr>
            <a:endParaRPr lang="pl-PL"/>
          </a:p>
        </c:txPr>
      </c:legendEntry>
      <c:layout>
        <c:manualLayout>
          <c:xMode val="edge"/>
          <c:yMode val="edge"/>
          <c:x val="0.58308990435986785"/>
          <c:y val="0.23208952825898774"/>
          <c:w val="0.36638330069920855"/>
          <c:h val="0.53491578291426145"/>
        </c:manualLayout>
      </c:layout>
      <c:overlay val="0"/>
      <c:spPr>
        <a:noFill/>
      </c:spPr>
      <c:txPr>
        <a:bodyPr rot="0" vert="horz"/>
        <a:lstStyle/>
        <a:p>
          <a:pPr>
            <a:defRPr sz="900">
              <a:solidFill>
                <a:srgbClr val="454545"/>
              </a:solidFill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800" b="0">
          <a:solidFill>
            <a:srgbClr val="454545"/>
          </a:solidFill>
          <a:latin typeface="+mn-lt"/>
        </a:defRPr>
      </a:pPr>
      <a:endParaRPr lang="pl-PL"/>
    </a:p>
  </c:txPr>
  <c:externalData r:id="rId2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800859860075099E-2"/>
          <c:y val="0.22942777857540866"/>
          <c:w val="0.89677657199897942"/>
          <c:h val="0.585337861824990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cash loans</c:v>
                </c:pt>
              </c:strCache>
            </c:strRef>
          </c:tx>
          <c:spPr>
            <a:solidFill>
              <a:srgbClr val="C51E5B"/>
            </a:solidFill>
            <a:ln w="1791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7910"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C51E5B"/>
              </a:solidFill>
              <a:ln w="17910">
                <a:solidFill>
                  <a:srgbClr val="C51E5B"/>
                </a:solidFill>
              </a:ln>
            </c:spPr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7910">
                <a:noFill/>
              </a:ln>
            </c:spPr>
          </c:dPt>
          <c:dLbls>
            <c:numFmt formatCode="#,##0" sourceLinked="0"/>
            <c:spPr>
              <a:noFill/>
              <a:ln w="26352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454545"/>
                    </a:solidFill>
                    <a:latin typeface="+mn-lt"/>
                    <a:ea typeface="Trebuchet MS"/>
                    <a:cs typeface="Trebuchet M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Sheet1!$B$1:$L$1</c:f>
              <c:strCache>
                <c:ptCount val="6"/>
                <c:pt idx="0">
                  <c:v>2016</c:v>
                </c:pt>
                <c:pt idx="1">
                  <c:v>1 kw.17</c:v>
                </c:pt>
                <c:pt idx="2">
                  <c:v>2kw. 17</c:v>
                </c:pt>
                <c:pt idx="3">
                  <c:v>3 kw.17</c:v>
                </c:pt>
                <c:pt idx="4">
                  <c:v>4 kw. 17</c:v>
                </c:pt>
                <c:pt idx="5">
                  <c:v>2017</c:v>
                </c:pt>
              </c:strCache>
            </c:strRef>
          </c:cat>
          <c:val>
            <c:numRef>
              <c:f>Sheet1!$B$2:$L$2</c:f>
              <c:numCache>
                <c:formatCode>#,##0</c:formatCode>
                <c:ptCount val="6"/>
                <c:pt idx="0">
                  <c:v>2264.8287325400001</c:v>
                </c:pt>
                <c:pt idx="1">
                  <c:v>557.60547565000002</c:v>
                </c:pt>
                <c:pt idx="2">
                  <c:v>571.96699999999998</c:v>
                </c:pt>
                <c:pt idx="3">
                  <c:v>599.35090000000002</c:v>
                </c:pt>
                <c:pt idx="4">
                  <c:v>575.17999999999995</c:v>
                </c:pt>
                <c:pt idx="5">
                  <c:v>2304.1033756499996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83188096"/>
        <c:axId val="183202176"/>
      </c:barChart>
      <c:catAx>
        <c:axId val="183188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8957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454545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8320217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83202176"/>
        <c:scaling>
          <c:orientation val="minMax"/>
          <c:max val="28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6717">
            <a:noFill/>
          </a:ln>
        </c:spPr>
        <c:crossAx val="183188096"/>
        <c:crosses val="autoZero"/>
        <c:crossBetween val="between"/>
      </c:valAx>
      <c:spPr>
        <a:noFill/>
        <a:ln w="2535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13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73915265839209E-2"/>
          <c:y val="0.22942777857540866"/>
          <c:w val="0.90979845222307354"/>
          <c:h val="0.585337861824990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mortg loans</c:v>
                </c:pt>
              </c:strCache>
            </c:strRef>
          </c:tx>
          <c:spPr>
            <a:solidFill>
              <a:srgbClr val="C51E5B"/>
            </a:solidFill>
            <a:ln w="1791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7910"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C51E5B"/>
              </a:solidFill>
              <a:ln w="17910">
                <a:solidFill>
                  <a:srgbClr val="C51E5B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7910">
                <a:noFill/>
              </a:ln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7910">
                <a:noFill/>
              </a:ln>
            </c:spPr>
          </c:dPt>
          <c:dLbls>
            <c:numFmt formatCode="#,##0" sourceLinked="0"/>
            <c:spPr>
              <a:noFill/>
              <a:ln w="26352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454545"/>
                    </a:solidFill>
                    <a:latin typeface="+mn-lt"/>
                    <a:ea typeface="Trebuchet MS"/>
                    <a:cs typeface="Trebuchet M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Sheet1!$B$1:$K$1</c:f>
              <c:strCache>
                <c:ptCount val="6"/>
                <c:pt idx="0">
                  <c:v>2016</c:v>
                </c:pt>
                <c:pt idx="1">
                  <c:v>1 kw. 17</c:v>
                </c:pt>
                <c:pt idx="2">
                  <c:v>2 kw.17</c:v>
                </c:pt>
                <c:pt idx="3">
                  <c:v>3 kw.17</c:v>
                </c:pt>
                <c:pt idx="4">
                  <c:v>4 kw.17</c:v>
                </c:pt>
                <c:pt idx="5">
                  <c:v>2017</c:v>
                </c:pt>
              </c:strCache>
            </c:strRef>
          </c:cat>
          <c:val>
            <c:numRef>
              <c:f>Sheet1!$B$2:$K$2</c:f>
              <c:numCache>
                <c:formatCode>#,##0</c:formatCode>
                <c:ptCount val="6"/>
                <c:pt idx="0">
                  <c:v>895.48752850000005</c:v>
                </c:pt>
                <c:pt idx="1">
                  <c:v>427.02</c:v>
                </c:pt>
                <c:pt idx="2">
                  <c:v>628.38</c:v>
                </c:pt>
                <c:pt idx="3">
                  <c:v>725.45960000000002</c:v>
                </c:pt>
                <c:pt idx="4">
                  <c:v>756.44</c:v>
                </c:pt>
                <c:pt idx="5">
                  <c:v>2537.2996000000003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98354816"/>
        <c:axId val="198356352"/>
      </c:barChart>
      <c:catAx>
        <c:axId val="198354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8957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454545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9835635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98356352"/>
        <c:scaling>
          <c:orientation val="minMax"/>
          <c:max val="30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6717">
            <a:noFill/>
          </a:ln>
        </c:spPr>
        <c:crossAx val="198354816"/>
        <c:crosses val="autoZero"/>
        <c:crossBetween val="between"/>
      </c:valAx>
      <c:spPr>
        <a:noFill/>
        <a:ln w="2535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13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0803246944574295E-2"/>
          <c:y val="0.319194774925325"/>
          <c:w val="0.43336869475801176"/>
          <c:h val="0.5616942590481469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Kredyty</c:v>
                </c:pt>
              </c:strCache>
            </c:strRef>
          </c:tx>
          <c:spPr>
            <a:solidFill>
              <a:srgbClr val="C51E5B"/>
            </a:solidFill>
            <a:ln w="22746">
              <a:noFill/>
            </a:ln>
          </c:spPr>
          <c:invertIfNegative val="0"/>
          <c:dLbls>
            <c:numFmt formatCode="#,##0" sourceLinked="0"/>
            <c:spPr>
              <a:noFill/>
              <a:ln w="27375">
                <a:noFill/>
              </a:ln>
            </c:spPr>
            <c:txPr>
              <a:bodyPr/>
              <a:lstStyle/>
              <a:p>
                <a:pPr>
                  <a:defRPr sz="800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Sheet1!$E$1:$M$1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Sheet1!$E$2:$M$2</c:f>
              <c:numCache>
                <c:formatCode>#,##0</c:formatCode>
                <c:ptCount val="3"/>
                <c:pt idx="0">
                  <c:v>7107.2579999999998</c:v>
                </c:pt>
                <c:pt idx="1">
                  <c:v>7978.65</c:v>
                </c:pt>
                <c:pt idx="2">
                  <c:v>8066.0339999999997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Leasing</c:v>
                </c:pt>
              </c:strCache>
            </c:strRef>
          </c:tx>
          <c:spPr>
            <a:solidFill>
              <a:srgbClr val="AAB3B9"/>
            </a:solidFill>
            <a:ln w="22746">
              <a:noFill/>
            </a:ln>
          </c:spPr>
          <c:invertIfNegative val="0"/>
          <c:dLbls>
            <c:numFmt formatCode="#,##0" sourceLinked="0"/>
            <c:spPr>
              <a:noFill/>
              <a:ln w="27375">
                <a:noFill/>
              </a:ln>
            </c:spPr>
            <c:txPr>
              <a:bodyPr/>
              <a:lstStyle/>
              <a:p>
                <a:pPr>
                  <a:defRPr sz="800">
                    <a:solidFill>
                      <a:srgbClr val="454545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Sheet1!$E$1:$M$1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Sheet1!$E$3:$M$3</c:f>
              <c:numCache>
                <c:formatCode>#,##0</c:formatCode>
                <c:ptCount val="3"/>
                <c:pt idx="0">
                  <c:v>5261.3320000000003</c:v>
                </c:pt>
                <c:pt idx="1">
                  <c:v>5619.6189999999997</c:v>
                </c:pt>
                <c:pt idx="2">
                  <c:v>5741.1009999999997</c:v>
                </c:pt>
              </c:numCache>
            </c:numRef>
          </c:val>
        </c:ser>
        <c:ser>
          <c:idx val="6"/>
          <c:order val="2"/>
          <c:tx>
            <c:strRef>
              <c:f>Sheet1!$A$4</c:f>
              <c:strCache>
                <c:ptCount val="1"/>
                <c:pt idx="0">
                  <c:v>Faktoring</c:v>
                </c:pt>
              </c:strCache>
            </c:strRef>
          </c:tx>
          <c:spPr>
            <a:solidFill>
              <a:srgbClr val="2D5876"/>
            </a:solidFill>
            <a:ln w="22746">
              <a:noFill/>
            </a:ln>
          </c:spPr>
          <c:invertIfNegative val="0"/>
          <c:dLbls>
            <c:numFmt formatCode="#,##0" sourceLinked="0"/>
            <c:spPr>
              <a:noFill/>
              <a:ln w="27375">
                <a:noFill/>
              </a:ln>
            </c:spPr>
            <c:txPr>
              <a:bodyPr/>
              <a:lstStyle/>
              <a:p>
                <a:pPr>
                  <a:defRPr sz="800"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Sheet1!$E$1:$M$1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Sheet1!$E$4:$M$4</c:f>
              <c:numCache>
                <c:formatCode>#,##0</c:formatCode>
                <c:ptCount val="3"/>
                <c:pt idx="0">
                  <c:v>1932.1489999999999</c:v>
                </c:pt>
                <c:pt idx="1">
                  <c:v>2091.924</c:v>
                </c:pt>
                <c:pt idx="2">
                  <c:v>2148.0909999999999</c:v>
                </c:pt>
              </c:numCache>
            </c:numRef>
          </c:val>
        </c:ser>
        <c:ser>
          <c:idx val="2"/>
          <c:order val="3"/>
          <c:tx>
            <c:strRef>
              <c:f>Sheet1!$A$5</c:f>
              <c:strCache>
                <c:ptCount val="1"/>
                <c:pt idx="0">
                  <c:v>Ogółem</c:v>
                </c:pt>
              </c:strCache>
            </c:strRef>
          </c:tx>
          <c:spPr>
            <a:noFill/>
            <a:ln w="37143">
              <a:noFill/>
            </a:ln>
          </c:spPr>
          <c:invertIfNegative val="0"/>
          <c:dLbls>
            <c:spPr>
              <a:noFill/>
              <a:ln w="27375">
                <a:noFill/>
              </a:ln>
            </c:spPr>
            <c:txPr>
              <a:bodyPr/>
              <a:lstStyle/>
              <a:p>
                <a:pPr>
                  <a:defRPr sz="800">
                    <a:solidFill>
                      <a:srgbClr val="454545"/>
                    </a:solidFill>
                  </a:defRPr>
                </a:pPr>
                <a:endParaRPr lang="pl-PL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Sheet1!$E$1:$M$1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Sheet1!$E$5:$M$5</c:f>
              <c:numCache>
                <c:formatCode>#,##0</c:formatCode>
                <c:ptCount val="3"/>
                <c:pt idx="0">
                  <c:v>14300.739</c:v>
                </c:pt>
                <c:pt idx="1">
                  <c:v>15690.192999999999</c:v>
                </c:pt>
                <c:pt idx="2">
                  <c:v>15955.226000000001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189572992"/>
        <c:axId val="189574528"/>
      </c:barChart>
      <c:catAx>
        <c:axId val="189572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13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800">
                <a:solidFill>
                  <a:srgbClr val="454545"/>
                </a:solidFill>
              </a:defRPr>
            </a:pPr>
            <a:endParaRPr lang="pl-PL"/>
          </a:p>
        </c:txPr>
        <c:crossAx val="18957452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89574528"/>
        <c:scaling>
          <c:orientation val="minMax"/>
          <c:max val="180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8529">
            <a:noFill/>
          </a:ln>
        </c:spPr>
        <c:crossAx val="189572992"/>
        <c:crosses val="autoZero"/>
        <c:crossBetween val="between"/>
      </c:valAx>
      <c:spPr>
        <a:noFill/>
        <a:ln w="25340">
          <a:noFill/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7952380698873096"/>
          <c:y val="0.38682119866176384"/>
          <c:w val="0.195912667041098"/>
          <c:h val="0.38763053383985141"/>
        </c:manualLayout>
      </c:layout>
      <c:overlay val="0"/>
      <c:txPr>
        <a:bodyPr/>
        <a:lstStyle/>
        <a:p>
          <a:pPr>
            <a:defRPr>
              <a:solidFill>
                <a:srgbClr val="454545"/>
              </a:solidFill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+mn-lt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633261457681846"/>
          <c:y val="0.19448178389547346"/>
          <c:w val="0.34196985040652772"/>
          <c:h val="0.67989665544449862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F&amp;C</c:v>
                </c:pt>
              </c:strCache>
            </c:strRef>
          </c:tx>
          <c:dPt>
            <c:idx val="0"/>
            <c:bubble3D val="0"/>
            <c:spPr>
              <a:solidFill>
                <a:srgbClr val="C51E5B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AAB3B9"/>
              </a:solidFill>
            </c:spPr>
          </c:dPt>
          <c:dPt>
            <c:idx val="2"/>
            <c:bubble3D val="0"/>
            <c:spPr>
              <a:solidFill>
                <a:srgbClr val="798791"/>
              </a:solidFill>
            </c:spPr>
          </c:dPt>
          <c:dPt>
            <c:idx val="3"/>
            <c:bubble3D val="0"/>
            <c:spPr>
              <a:solidFill>
                <a:srgbClr val="012641"/>
              </a:solidFill>
              <a:ln>
                <a:noFill/>
              </a:ln>
            </c:spPr>
          </c:dPt>
          <c:dPt>
            <c:idx val="4"/>
            <c:bubble3D val="0"/>
            <c:spPr>
              <a:solidFill>
                <a:srgbClr val="2D5876"/>
              </a:solidFill>
            </c:spPr>
          </c:dPt>
          <c:dLbls>
            <c:dLbl>
              <c:idx val="0"/>
              <c:layout>
                <c:manualLayout>
                  <c:x val="0.17894673686966386"/>
                  <c:y val="6.189083820662768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Handel hurtowy i detal.; 25,3%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183297456111006"/>
                  <c:y val="5.570175438596491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8050566118212048E-2"/>
                  <c:y val="0.1423490824736725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1232723009012516"/>
                  <c:y val="6.717847946325172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5585689915438278"/>
                  <c:y val="-2.160105441087232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674017861038791"/>
                  <c:y val="-7.898457377374355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7.2155942286154781E-2"/>
                  <c:y val="-0.1687875223829613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8.3107792682034054E-2"/>
                  <c:y val="-0.1662052640116321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327669338065248"/>
                  <c:y val="-0.1657529734377562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11544950765784766"/>
                  <c:y val="-0.136159844054580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>
                    <a:latin typeface="+mn-lt"/>
                  </a:defRPr>
                </a:pPr>
                <a:endParaRPr lang="pl-PL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Arkusz1!$A$2:$A$9</c:f>
              <c:strCache>
                <c:ptCount val="8"/>
                <c:pt idx="0">
                  <c:v>Handel hurtowy i detal.</c:v>
                </c:pt>
                <c:pt idx="1">
                  <c:v>Produkcja;</c:v>
                </c:pt>
                <c:pt idx="2">
                  <c:v>Budownictwo;</c:v>
                </c:pt>
                <c:pt idx="3">
                  <c:v>Nieruchomości;</c:v>
                </c:pt>
                <c:pt idx="4">
                  <c:v>Transport i gosp. magazynowa</c:v>
                </c:pt>
                <c:pt idx="5">
                  <c:v>Sektor publiczny</c:v>
                </c:pt>
                <c:pt idx="6">
                  <c:v>Inne usługi</c:v>
                </c:pt>
                <c:pt idx="7">
                  <c:v>Pozostałe branże</c:v>
                </c:pt>
              </c:strCache>
            </c:strRef>
          </c:cat>
          <c:val>
            <c:numRef>
              <c:f>Arkusz1!$B$2:$B$9</c:f>
              <c:numCache>
                <c:formatCode>0.0%</c:formatCode>
                <c:ptCount val="8"/>
                <c:pt idx="0">
                  <c:v>0.25305523947826875</c:v>
                </c:pt>
                <c:pt idx="1">
                  <c:v>0.30314348441425404</c:v>
                </c:pt>
                <c:pt idx="2">
                  <c:v>6.2679004849583456E-2</c:v>
                </c:pt>
                <c:pt idx="3">
                  <c:v>5.2846244446020388E-2</c:v>
                </c:pt>
                <c:pt idx="4">
                  <c:v>0.14685071868140259</c:v>
                </c:pt>
                <c:pt idx="5">
                  <c:v>1.537706686135314E-2</c:v>
                </c:pt>
                <c:pt idx="6">
                  <c:v>0.14411252159884161</c:v>
                </c:pt>
                <c:pt idx="7">
                  <c:v>2.193571967027606E-2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1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>
          <a:solidFill>
            <a:schemeClr val="accent6">
              <a:lumMod val="50000"/>
            </a:schemeClr>
          </a:solidFill>
          <a:latin typeface="Trebuchet MS" panose="020B0603020202020204" pitchFamily="34" charset="0"/>
        </a:defRPr>
      </a:pPr>
      <a:endParaRPr lang="pl-PL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838149749451187E-2"/>
          <c:y val="0.23545984991334926"/>
          <c:w val="0.48681337929565194"/>
          <c:h val="0.601206173183485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Rachunki bieżące</c:v>
                </c:pt>
              </c:strCache>
            </c:strRef>
          </c:tx>
          <c:spPr>
            <a:solidFill>
              <a:srgbClr val="C51E5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Sheet1!$B$1:$M$1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Sheet1!$B$2:$M$2</c:f>
              <c:numCache>
                <c:formatCode>#,##0</c:formatCode>
                <c:ptCount val="3"/>
                <c:pt idx="0">
                  <c:v>6746.1289999999999</c:v>
                </c:pt>
                <c:pt idx="1">
                  <c:v>6570.47</c:v>
                </c:pt>
                <c:pt idx="2">
                  <c:v>7895.5720000000001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Lokaty terminowe</c:v>
                </c:pt>
              </c:strCache>
            </c:strRef>
          </c:tx>
          <c:spPr>
            <a:solidFill>
              <a:srgbClr val="AAB3B9"/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454545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Sheet1!$B$1:$M$1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Sheet1!$B$3:$M$3</c:f>
              <c:numCache>
                <c:formatCode>#,##0</c:formatCode>
                <c:ptCount val="3"/>
                <c:pt idx="0">
                  <c:v>9447.7759999999998</c:v>
                </c:pt>
                <c:pt idx="1">
                  <c:v>10026.599</c:v>
                </c:pt>
                <c:pt idx="2">
                  <c:v>9034.0859999999993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Sheet1!$B$1:$M$1</c:f>
              <c:strCache>
                <c:ptCount val="3"/>
                <c:pt idx="0">
                  <c:v>31/12/16</c:v>
                </c:pt>
                <c:pt idx="1">
                  <c:v>30/09/17</c:v>
                </c:pt>
                <c:pt idx="2">
                  <c:v>31/12/17</c:v>
                </c:pt>
              </c:strCache>
            </c:strRef>
          </c:cat>
          <c:val>
            <c:numRef>
              <c:f>Sheet1!$B$4:$M$4</c:f>
              <c:numCache>
                <c:formatCode>#,##0</c:formatCode>
                <c:ptCount val="3"/>
                <c:pt idx="0">
                  <c:v>16193.905000000001</c:v>
                </c:pt>
                <c:pt idx="1">
                  <c:v>16597.069</c:v>
                </c:pt>
                <c:pt idx="2">
                  <c:v>16929.657999999999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overlap val="100"/>
        <c:axId val="189849984"/>
        <c:axId val="189728256"/>
      </c:barChart>
      <c:catAx>
        <c:axId val="189849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solidFill>
                  <a:srgbClr val="454545"/>
                </a:solidFill>
              </a:defRPr>
            </a:pPr>
            <a:endParaRPr lang="pl-PL"/>
          </a:p>
        </c:txPr>
        <c:crossAx val="189728256"/>
        <c:crosses val="autoZero"/>
        <c:auto val="1"/>
        <c:lblAlgn val="ctr"/>
        <c:lblOffset val="100"/>
        <c:noMultiLvlLbl val="0"/>
      </c:catAx>
      <c:valAx>
        <c:axId val="189728256"/>
        <c:scaling>
          <c:orientation val="minMax"/>
          <c:max val="20000"/>
          <c:min val="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189849984"/>
        <c:crosses val="autoZero"/>
        <c:crossBetween val="between"/>
      </c:valAx>
    </c:plotArea>
    <c:legend>
      <c:legendPos val="r"/>
      <c:legendEntry>
        <c:idx val="0"/>
        <c:delete val="1"/>
      </c:legendEntry>
      <c:legendEntry>
        <c:idx val="1"/>
        <c:txPr>
          <a:bodyPr rot="0" vert="horz"/>
          <a:lstStyle/>
          <a:p>
            <a:pPr>
              <a:defRPr sz="900"/>
            </a:pPr>
            <a:endParaRPr lang="pl-PL"/>
          </a:p>
        </c:txPr>
      </c:legendEntry>
      <c:legendEntry>
        <c:idx val="2"/>
        <c:txPr>
          <a:bodyPr rot="0" vert="horz"/>
          <a:lstStyle/>
          <a:p>
            <a:pPr>
              <a:defRPr sz="900"/>
            </a:pPr>
            <a:endParaRPr lang="pl-PL"/>
          </a:p>
        </c:txPr>
      </c:legendEntry>
      <c:layout>
        <c:manualLayout>
          <c:xMode val="edge"/>
          <c:yMode val="edge"/>
          <c:x val="0.62144369487843742"/>
          <c:y val="0.4523293952254826"/>
          <c:w val="0.32454280195167806"/>
          <c:h val="0.33670012844420655"/>
        </c:manualLayout>
      </c:layout>
      <c:overlay val="0"/>
      <c:spPr>
        <a:noFill/>
      </c:spPr>
      <c:txPr>
        <a:bodyPr rot="0" vert="horz"/>
        <a:lstStyle/>
        <a:p>
          <a:pPr>
            <a:defRPr sz="9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800">
          <a:latin typeface="+mn-lt"/>
        </a:defRPr>
      </a:pPr>
      <a:endParaRPr lang="pl-PL"/>
    </a:p>
  </c:txPr>
  <c:externalData r:id="rId2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800859860075099E-2"/>
          <c:y val="0.22942777857540866"/>
          <c:w val="0.88659276462512449"/>
          <c:h val="0.585337861824990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Leasing</c:v>
                </c:pt>
              </c:strCache>
            </c:strRef>
          </c:tx>
          <c:spPr>
            <a:solidFill>
              <a:srgbClr val="C51E5B"/>
            </a:solidFill>
            <a:ln w="1791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7910">
                <a:noFill/>
              </a:ln>
            </c:spPr>
          </c:dPt>
          <c:dPt>
            <c:idx val="1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C51E5B"/>
              </a:solidFill>
              <a:ln w="17910">
                <a:solidFill>
                  <a:srgbClr val="C51E5B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7910">
                <a:noFill/>
              </a:ln>
            </c:spPr>
          </c:dPt>
          <c:dLbls>
            <c:numFmt formatCode="#,##0" sourceLinked="0"/>
            <c:spPr>
              <a:noFill/>
              <a:ln w="26352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Sheet1!$B$1:$M$1</c:f>
              <c:strCache>
                <c:ptCount val="6"/>
                <c:pt idx="0">
                  <c:v>2016</c:v>
                </c:pt>
                <c:pt idx="1">
                  <c:v>1 kw.17</c:v>
                </c:pt>
                <c:pt idx="2">
                  <c:v>2 kw.17</c:v>
                </c:pt>
                <c:pt idx="3">
                  <c:v>3 kw.17</c:v>
                </c:pt>
                <c:pt idx="4">
                  <c:v>4 kw.17</c:v>
                </c:pt>
                <c:pt idx="5">
                  <c:v>2017</c:v>
                </c:pt>
              </c:strCache>
            </c:strRef>
          </c:cat>
          <c:val>
            <c:numRef>
              <c:f>Sheet1!$B$2:$M$2</c:f>
              <c:numCache>
                <c:formatCode>#,##0</c:formatCode>
                <c:ptCount val="6"/>
                <c:pt idx="0">
                  <c:v>2642.8942999999999</c:v>
                </c:pt>
                <c:pt idx="1">
                  <c:v>689.84580000000005</c:v>
                </c:pt>
                <c:pt idx="2">
                  <c:v>755.18399999999997</c:v>
                </c:pt>
                <c:pt idx="3">
                  <c:v>751.17679999999996</c:v>
                </c:pt>
                <c:pt idx="4">
                  <c:v>837.51300000000003</c:v>
                </c:pt>
                <c:pt idx="5">
                  <c:v>3033.7197999999999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89065472"/>
        <c:axId val="189079552"/>
      </c:barChart>
      <c:catAx>
        <c:axId val="189065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8957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>
                <a:solidFill>
                  <a:srgbClr val="454545"/>
                </a:solidFill>
              </a:defRPr>
            </a:pPr>
            <a:endParaRPr lang="pl-PL"/>
          </a:p>
        </c:txPr>
        <c:crossAx val="18907955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89079552"/>
        <c:scaling>
          <c:orientation val="minMax"/>
          <c:max val="32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6717">
            <a:noFill/>
          </a:ln>
        </c:spPr>
        <c:crossAx val="189065472"/>
        <c:crosses val="autoZero"/>
        <c:crossBetween val="between"/>
      </c:valAx>
      <c:spPr>
        <a:noFill/>
        <a:ln w="2535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+mn-lt"/>
          <a:ea typeface="Trebuchet MS"/>
          <a:cs typeface="Trebuchet MS"/>
        </a:defRPr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2245755434540135E-2"/>
          <c:y val="5.8467753537701901E-2"/>
          <c:w val="0.90402502816023356"/>
          <c:h val="0.90466936370280404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Cost/Income ratio</c:v>
                </c:pt>
              </c:strCache>
            </c:strRef>
          </c:tx>
          <c:spPr>
            <a:ln w="12700">
              <a:solidFill>
                <a:srgbClr val="2D5876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2D5876"/>
              </a:solidFill>
              <a:ln>
                <a:solidFill>
                  <a:srgbClr val="2D5876"/>
                </a:solidFill>
              </a:ln>
            </c:spPr>
          </c:marker>
          <c:dLbls>
            <c:spPr>
              <a:noFill/>
              <a:ln w="252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Sheet1!$B$1:$Q$1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Sheet1!$B$2:$Q$2</c:f>
              <c:numCache>
                <c:formatCode>0.0%</c:formatCode>
                <c:ptCount val="5"/>
                <c:pt idx="0">
                  <c:v>0.54300000000000004</c:v>
                </c:pt>
                <c:pt idx="1">
                  <c:v>0.50163000000000002</c:v>
                </c:pt>
                <c:pt idx="2">
                  <c:v>0.504</c:v>
                </c:pt>
                <c:pt idx="3">
                  <c:v>0.496</c:v>
                </c:pt>
                <c:pt idx="4">
                  <c:v>0.45789317984426203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26915">
              <a:noFill/>
              <a:prstDash val="solid"/>
            </a:ln>
          </c:spPr>
          <c:marker>
            <c:symbol val="square"/>
            <c:size val="3"/>
            <c:spPr>
              <a:solidFill>
                <a:schemeClr val="tx2"/>
              </a:solidFill>
              <a:ln>
                <a:solidFill>
                  <a:schemeClr val="tx2"/>
                </a:solidFill>
                <a:prstDash val="solid"/>
              </a:ln>
            </c:spPr>
          </c:marker>
          <c:cat>
            <c:numRef>
              <c:f>Sheet1!$B$1:$Q$1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Sheet1!$B$3:$Q$3</c:f>
              <c:numCache>
                <c:formatCode>General</c:formatCode>
                <c:ptCount val="5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562304"/>
        <c:axId val="175920256"/>
      </c:lineChart>
      <c:catAx>
        <c:axId val="174562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low"/>
        <c:crossAx val="17592025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75920256"/>
        <c:scaling>
          <c:orientation val="minMax"/>
          <c:max val="0.7"/>
          <c:min val="0.4"/>
        </c:scaling>
        <c:delete val="0"/>
        <c:axPos val="l"/>
        <c:numFmt formatCode="0.0%" sourceLinked="1"/>
        <c:majorTickMark val="none"/>
        <c:minorTickMark val="none"/>
        <c:tickLblPos val="none"/>
        <c:spPr>
          <a:ln w="6729">
            <a:noFill/>
          </a:ln>
        </c:spPr>
        <c:crossAx val="174562304"/>
        <c:crosses val="autoZero"/>
        <c:crossBetween val="between"/>
      </c:valAx>
      <c:spPr>
        <a:noFill/>
        <a:ln w="2538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0" i="0" u="none" strike="noStrike" baseline="0">
          <a:solidFill>
            <a:schemeClr val="tx1"/>
          </a:solidFill>
          <a:latin typeface="Lato Light"/>
          <a:ea typeface="Trebuchet MS"/>
          <a:cs typeface="Lato Light"/>
        </a:defRPr>
      </a:pPr>
      <a:endParaRPr lang="pl-PL"/>
    </a:p>
  </c:txPr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95201443992334E-2"/>
          <c:y val="0.11710129034540304"/>
          <c:w val="0.90052746447553411"/>
          <c:h val="0.6976646433706710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Factoring</c:v>
                </c:pt>
              </c:strCache>
            </c:strRef>
          </c:tx>
          <c:spPr>
            <a:solidFill>
              <a:srgbClr val="C51E5B"/>
            </a:solidFill>
            <a:ln w="1791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7910">
                <a:noFill/>
              </a:ln>
            </c:spPr>
          </c:dPt>
          <c:dPt>
            <c:idx val="1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7910">
                <a:noFill/>
              </a:ln>
            </c:spPr>
          </c:dPt>
          <c:dLbls>
            <c:numFmt formatCode="#,##0" sourceLinked="0"/>
            <c:spPr>
              <a:noFill/>
              <a:ln w="26352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Sheet1!$B$1:$L$1</c:f>
              <c:strCache>
                <c:ptCount val="6"/>
                <c:pt idx="0">
                  <c:v>2016</c:v>
                </c:pt>
                <c:pt idx="1">
                  <c:v>1 kw.17</c:v>
                </c:pt>
                <c:pt idx="2">
                  <c:v>2 kw.17</c:v>
                </c:pt>
                <c:pt idx="3">
                  <c:v>3 kw.17</c:v>
                </c:pt>
                <c:pt idx="4">
                  <c:v>4 kw.17</c:v>
                </c:pt>
                <c:pt idx="5">
                  <c:v>2017</c:v>
                </c:pt>
              </c:strCache>
            </c:strRef>
          </c:cat>
          <c:val>
            <c:numRef>
              <c:f>Sheet1!$B$2:$L$2</c:f>
              <c:numCache>
                <c:formatCode>#,##0</c:formatCode>
                <c:ptCount val="6"/>
                <c:pt idx="0">
                  <c:v>14640.0699</c:v>
                </c:pt>
                <c:pt idx="1">
                  <c:v>3756.9018000000001</c:v>
                </c:pt>
                <c:pt idx="2">
                  <c:v>4221.95</c:v>
                </c:pt>
                <c:pt idx="3">
                  <c:v>4302.6639999999998</c:v>
                </c:pt>
                <c:pt idx="4">
                  <c:v>4512.4630999999999</c:v>
                </c:pt>
                <c:pt idx="5">
                  <c:v>16793.978200000001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90325888"/>
        <c:axId val="190327424"/>
      </c:barChart>
      <c:catAx>
        <c:axId val="1903258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8957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endParaRPr lang="pl-PL"/>
          </a:p>
        </c:txPr>
        <c:crossAx val="19032742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90327424"/>
        <c:scaling>
          <c:orientation val="minMax"/>
          <c:max val="180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6717">
            <a:noFill/>
          </a:ln>
        </c:spPr>
        <c:crossAx val="190325888"/>
        <c:crosses val="autoZero"/>
        <c:crossBetween val="between"/>
      </c:valAx>
      <c:spPr>
        <a:noFill/>
        <a:ln w="2535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+mn-lt"/>
          <a:ea typeface="Trebuchet MS"/>
          <a:cs typeface="Trebuchet MS"/>
        </a:defRPr>
      </a:pPr>
      <a:endParaRPr lang="pl-PL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0455469092756366"/>
          <c:y val="6.3281208193871688E-2"/>
          <c:w val="0.36228692821022007"/>
          <c:h val="0.84980092218714232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dPt>
            <c:idx val="0"/>
            <c:bubble3D val="0"/>
            <c:spPr>
              <a:solidFill>
                <a:srgbClr val="C51E5B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AAB3B9"/>
              </a:solidFill>
            </c:spPr>
          </c:dPt>
          <c:dPt>
            <c:idx val="2"/>
            <c:bubble3D val="0"/>
            <c:spPr>
              <a:solidFill>
                <a:srgbClr val="5F7585"/>
              </a:solidFill>
            </c:spPr>
          </c:dPt>
          <c:dPt>
            <c:idx val="3"/>
            <c:bubble3D val="0"/>
            <c:spPr>
              <a:solidFill>
                <a:srgbClr val="2D5876"/>
              </a:solidFill>
              <a:ln>
                <a:noFill/>
              </a:ln>
            </c:spPr>
          </c:dPt>
          <c:dPt>
            <c:idx val="4"/>
            <c:bubble3D val="0"/>
            <c:spPr>
              <a:solidFill>
                <a:srgbClr val="2D5876"/>
              </a:solidFill>
            </c:spPr>
          </c:dPt>
          <c:dLbls>
            <c:dLbl>
              <c:idx val="0"/>
              <c:layout>
                <c:manualLayout>
                  <c:x val="0.11436950146627556"/>
                  <c:y val="-0.151332719119648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4516129032258063E-2"/>
                  <c:y val="0.137575199199680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609970674486803"/>
                  <c:y val="4.1272559759904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9706744868035185E-2"/>
                  <c:y val="-0.158212020714275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>
                    <a:solidFill>
                      <a:schemeClr val="tx1"/>
                    </a:solidFill>
                    <a:latin typeface="Lato Light"/>
                    <a:cs typeface="Lato Light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Arkusz1!$A$2:$A$5</c:f>
              <c:strCache>
                <c:ptCount val="4"/>
                <c:pt idx="0">
                  <c:v>BCP</c:v>
                </c:pt>
                <c:pt idx="1">
                  <c:v>Nationale-Nederlanden OFE</c:v>
                </c:pt>
                <c:pt idx="2">
                  <c:v>Aviva OFE</c:v>
                </c:pt>
                <c:pt idx="3">
                  <c:v>Pozostałe akcje w wolnym obrocie</c:v>
                </c:pt>
              </c:strCache>
            </c:strRef>
          </c:cat>
          <c:val>
            <c:numRef>
              <c:f>Arkusz1!$B$2:$B$5</c:f>
              <c:numCache>
                <c:formatCode>0.0%</c:formatCode>
                <c:ptCount val="4"/>
                <c:pt idx="0">
                  <c:v>0.501</c:v>
                </c:pt>
                <c:pt idx="1">
                  <c:v>8.9899999999999994E-2</c:v>
                </c:pt>
                <c:pt idx="2">
                  <c:v>5.4399999999999997E-2</c:v>
                </c:pt>
                <c:pt idx="3">
                  <c:v>0.35499999999999998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10">
          <a:noFill/>
        </a:ln>
      </c:spPr>
    </c:plotArea>
    <c:legend>
      <c:legendPos val="l"/>
      <c:layout>
        <c:manualLayout>
          <c:xMode val="edge"/>
          <c:yMode val="edge"/>
          <c:x val="0"/>
          <c:y val="0.15205174767957108"/>
          <c:w val="0.40299120234604102"/>
          <c:h val="0.78360287781318261"/>
        </c:manualLayout>
      </c:layout>
      <c:overlay val="0"/>
      <c:txPr>
        <a:bodyPr/>
        <a:lstStyle/>
        <a:p>
          <a:pPr>
            <a:lnSpc>
              <a:spcPct val="100000"/>
            </a:lnSpc>
            <a:defRPr sz="1000" b="0" i="0">
              <a:solidFill>
                <a:srgbClr val="454545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Trebuchet MS" panose="020B0603020202020204" pitchFamily="34" charset="0"/>
        </a:defRPr>
      </a:pPr>
      <a:endParaRPr lang="pl-PL"/>
    </a:p>
  </c:txPr>
  <c:externalData r:id="rId2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245208563139301E-5"/>
          <c:y val="1.84763545073365E-2"/>
          <c:w val="0.70324719769163502"/>
          <c:h val="0.86139884953319301"/>
        </c:manualLayout>
      </c:layout>
      <c:bar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100"/>
        <c:axId val="191346560"/>
        <c:axId val="191348096"/>
      </c:barChart>
      <c:catAx>
        <c:axId val="1913465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 sz="800" b="0">
                <a:solidFill>
                  <a:srgbClr val="454545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91348096"/>
        <c:crosses val="autoZero"/>
        <c:auto val="1"/>
        <c:lblAlgn val="ctr"/>
        <c:lblOffset val="100"/>
        <c:noMultiLvlLbl val="0"/>
      </c:catAx>
      <c:valAx>
        <c:axId val="191348096"/>
        <c:scaling>
          <c:orientation val="minMax"/>
          <c:max val="12000"/>
          <c:min val="0"/>
        </c:scaling>
        <c:delete val="1"/>
        <c:axPos val="l"/>
        <c:numFmt formatCode="General" sourceLinked="0"/>
        <c:majorTickMark val="out"/>
        <c:minorTickMark val="none"/>
        <c:tickLblPos val="nextTo"/>
        <c:crossAx val="191346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946716296689004"/>
          <c:y val="1.9875208728816079E-2"/>
          <c:w val="0.28278194852372029"/>
          <c:h val="8.4943303489220703E-2"/>
        </c:manualLayout>
      </c:layout>
      <c:overlay val="0"/>
      <c:spPr>
        <a:noFill/>
      </c:spPr>
      <c:txPr>
        <a:bodyPr rot="0" vert="horz" anchor="t" anchorCtr="1"/>
        <a:lstStyle/>
        <a:p>
          <a:pPr>
            <a:lnSpc>
              <a:spcPct val="100000"/>
            </a:lnSpc>
            <a:defRPr sz="800" b="0" i="0">
              <a:solidFill>
                <a:schemeClr val="tx1"/>
              </a:solidFill>
              <a:latin typeface="+mn-lt"/>
              <a:ea typeface="Lato Light" panose="020F0502020204030203" pitchFamily="34" charset="0"/>
              <a:cs typeface="Lato Light" panose="020F0502020204030203" pitchFamily="34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pl-PL"/>
    </a:p>
  </c:txPr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245208563139301E-5"/>
          <c:y val="1.84763545073365E-2"/>
          <c:w val="0.70324719769163502"/>
          <c:h val="0.861398849533193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Kapitalizacja rynkowa</c:v>
                </c:pt>
              </c:strCache>
            </c:strRef>
          </c:tx>
          <c:spPr>
            <a:solidFill>
              <a:srgbClr val="AAB3B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solidFill>
                      <a:schemeClr val="bg1"/>
                    </a:solidFill>
                    <a:latin typeface="Lato Light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Sheet1!$B$2:$E$2</c:f>
              <c:numCache>
                <c:formatCode>#,##0</c:formatCode>
                <c:ptCount val="3"/>
                <c:pt idx="0">
                  <c:v>6745</c:v>
                </c:pt>
                <c:pt idx="1">
                  <c:v>6296</c:v>
                </c:pt>
                <c:pt idx="2">
                  <c:v>10845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100"/>
        <c:axId val="191394560"/>
        <c:axId val="191397248"/>
      </c:barChart>
      <c:catAx>
        <c:axId val="1913945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 sz="1000" b="0">
                <a:solidFill>
                  <a:srgbClr val="454545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91397248"/>
        <c:crosses val="autoZero"/>
        <c:auto val="1"/>
        <c:lblAlgn val="ctr"/>
        <c:lblOffset val="100"/>
        <c:noMultiLvlLbl val="0"/>
      </c:catAx>
      <c:valAx>
        <c:axId val="191397248"/>
        <c:scaling>
          <c:orientation val="minMax"/>
          <c:max val="12000"/>
          <c:min val="0"/>
        </c:scaling>
        <c:delete val="1"/>
        <c:axPos val="l"/>
        <c:numFmt formatCode="General" sourceLinked="0"/>
        <c:majorTickMark val="out"/>
        <c:minorTickMark val="none"/>
        <c:tickLblPos val="nextTo"/>
        <c:crossAx val="191394560"/>
        <c:crosses val="autoZero"/>
        <c:crossBetween val="between"/>
      </c:valAx>
    </c:plotArea>
    <c:legend>
      <c:legendPos val="r"/>
      <c:legendEntry>
        <c:idx val="0"/>
        <c:txPr>
          <a:bodyPr rot="0" vert="horz" anchor="t" anchorCtr="1"/>
          <a:lstStyle/>
          <a:p>
            <a:pPr>
              <a:lnSpc>
                <a:spcPct val="100000"/>
              </a:lnSpc>
              <a:defRPr sz="800" b="0" i="0">
                <a:solidFill>
                  <a:schemeClr val="accent6">
                    <a:lumMod val="50000"/>
                  </a:schemeClr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</c:legendEntry>
      <c:layout>
        <c:manualLayout>
          <c:xMode val="edge"/>
          <c:yMode val="edge"/>
          <c:x val="0.69946716296689004"/>
          <c:y val="1.9875208728816079E-2"/>
          <c:w val="0.28278194852372029"/>
          <c:h val="8.4943303489220703E-2"/>
        </c:manualLayout>
      </c:layout>
      <c:overlay val="0"/>
      <c:spPr>
        <a:noFill/>
      </c:spPr>
      <c:txPr>
        <a:bodyPr rot="0" vert="horz" anchor="t" anchorCtr="1"/>
        <a:lstStyle/>
        <a:p>
          <a:pPr>
            <a:lnSpc>
              <a:spcPct val="100000"/>
            </a:lnSpc>
            <a:defRPr sz="800" b="0" i="0">
              <a:solidFill>
                <a:schemeClr val="tx1"/>
              </a:solidFill>
              <a:latin typeface="+mn-lt"/>
              <a:ea typeface="Lato Light" panose="020F0502020204030203" pitchFamily="34" charset="0"/>
              <a:cs typeface="Lato Light" panose="020F0502020204030203" pitchFamily="34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pl-PL"/>
    </a:p>
  </c:txPr>
  <c:externalData r:id="rId2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65484719958794E-2"/>
          <c:y val="0.49485079966177897"/>
          <c:w val="0.95391135254217296"/>
          <c:h val="0.48437353202621902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Średnie dzienne obroty</c:v>
                </c:pt>
              </c:strCache>
            </c:strRef>
          </c:tx>
          <c:spPr>
            <a:ln w="12700">
              <a:solidFill>
                <a:srgbClr val="C51E5B"/>
              </a:solidFill>
            </a:ln>
          </c:spPr>
          <c:marker>
            <c:spPr>
              <a:solidFill>
                <a:srgbClr val="C51E5B"/>
              </a:solidFill>
              <a:ln>
                <a:solidFill>
                  <a:srgbClr val="C51E5B"/>
                </a:solidFill>
              </a:ln>
            </c:spPr>
          </c:marker>
          <c:dLbls>
            <c:spPr>
              <a:noFill/>
              <a:ln w="25328">
                <a:noFill/>
              </a:ln>
            </c:spPr>
            <c:txPr>
              <a:bodyPr lIns="72000" rIns="72000" anchor="ctr" anchorCtr="1"/>
              <a:lstStyle/>
              <a:p>
                <a:pPr>
                  <a:defRPr sz="1200" b="0" i="0" u="none" strike="noStrike" baseline="0">
                    <a:solidFill>
                      <a:schemeClr val="tx1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Sheet1!$B$1:$N$1</c:f>
              <c:strCach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strCache>
            </c:strRef>
          </c:cat>
          <c:val>
            <c:numRef>
              <c:f>Sheet1!$B$2:$N$2</c:f>
              <c:numCache>
                <c:formatCode>0.0</c:formatCode>
                <c:ptCount val="3"/>
                <c:pt idx="0">
                  <c:v>8.9</c:v>
                </c:pt>
                <c:pt idx="1">
                  <c:v>5.7</c:v>
                </c:pt>
                <c:pt idx="2">
                  <c:v>6.8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974400"/>
        <c:axId val="191984384"/>
      </c:lineChart>
      <c:catAx>
        <c:axId val="191974400"/>
        <c:scaling>
          <c:orientation val="minMax"/>
        </c:scaling>
        <c:delete val="1"/>
        <c:axPos val="b"/>
        <c:numFmt formatCode="@" sourceLinked="1"/>
        <c:majorTickMark val="out"/>
        <c:minorTickMark val="none"/>
        <c:tickLblPos val="nextTo"/>
        <c:crossAx val="191984384"/>
        <c:crosses val="autoZero"/>
        <c:auto val="0"/>
        <c:lblAlgn val="ctr"/>
        <c:lblOffset val="100"/>
        <c:noMultiLvlLbl val="0"/>
      </c:catAx>
      <c:valAx>
        <c:axId val="191984384"/>
        <c:scaling>
          <c:orientation val="minMax"/>
          <c:max val="11"/>
          <c:min val="3"/>
        </c:scaling>
        <c:delete val="0"/>
        <c:axPos val="l"/>
        <c:numFmt formatCode="0.0" sourceLinked="1"/>
        <c:majorTickMark val="none"/>
        <c:minorTickMark val="none"/>
        <c:tickLblPos val="none"/>
        <c:spPr>
          <a:ln w="4797">
            <a:noFill/>
          </a:ln>
        </c:spPr>
        <c:crossAx val="191974400"/>
        <c:crosses val="autoZero"/>
        <c:crossBetween val="between"/>
        <c:majorUnit val="0.02"/>
      </c:valAx>
      <c:spPr>
        <a:noFill/>
        <a:ln w="25415">
          <a:noFill/>
        </a:ln>
      </c:spPr>
    </c:plotArea>
    <c:legend>
      <c:legendPos val="tr"/>
      <c:layout>
        <c:manualLayout>
          <c:xMode val="edge"/>
          <c:yMode val="edge"/>
          <c:x val="0.52815369192043493"/>
          <c:y val="3.8787232179761003E-2"/>
          <c:w val="0.45237828886776854"/>
          <c:h val="0.21581175263315422"/>
        </c:manualLayout>
      </c:layout>
      <c:overlay val="1"/>
      <c:txPr>
        <a:bodyPr/>
        <a:lstStyle/>
        <a:p>
          <a:pPr>
            <a:defRPr sz="800" b="0">
              <a:solidFill>
                <a:schemeClr val="accent4"/>
              </a:solidFill>
              <a:latin typeface="+mn-lt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5" b="1" i="0" u="none" strike="noStrike" baseline="0">
          <a:solidFill>
            <a:schemeClr val="tx1"/>
          </a:solidFill>
          <a:latin typeface="Trebuchet MS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340994468400783E-2"/>
          <c:y val="0"/>
          <c:w val="0.97179070704880888"/>
          <c:h val="0.8678927587857294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Core Income</c:v>
                </c:pt>
              </c:strCache>
            </c:strRef>
          </c:tx>
          <c:spPr>
            <a:solidFill>
              <a:srgbClr val="AAB3B9"/>
            </a:solidFill>
            <a:ln w="17068">
              <a:solidFill>
                <a:srgbClr val="AAB3B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AAB3B9"/>
              </a:solidFill>
              <a:ln>
                <a:solidFill>
                  <a:srgbClr val="AAB3B9"/>
                </a:solidFill>
              </a:ln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C51E5B"/>
              </a:solidFill>
              <a:ln w="17068">
                <a:solidFill>
                  <a:srgbClr val="C51E5B"/>
                </a:solidFill>
              </a:ln>
            </c:spPr>
          </c:dPt>
          <c:dPt>
            <c:idx val="5"/>
            <c:invertIfNegative val="0"/>
            <c:bubble3D val="0"/>
          </c:dPt>
          <c:dLbls>
            <c:dLbl>
              <c:idx val="4"/>
              <c:spPr>
                <a:noFill/>
                <a:ln w="24459">
                  <a:noFill/>
                </a:ln>
              </c:spPr>
              <c:txPr>
                <a:bodyPr anchor="ctr" anchorCtr="1"/>
                <a:lstStyle/>
                <a:p>
                  <a:pPr>
                    <a:defRPr sz="800" b="0" i="0" u="none" strike="noStrike" baseline="0">
                      <a:solidFill>
                        <a:schemeClr val="bg1"/>
                      </a:solidFill>
                      <a:latin typeface="Lato Light"/>
                      <a:ea typeface="Trebuchet MS"/>
                      <a:cs typeface="Trebuchet M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4459">
                <a:noFill/>
              </a:ln>
            </c:spPr>
            <c:txPr>
              <a:bodyPr anchor="ctr" anchorCtr="1"/>
              <a:lstStyle/>
              <a:p>
                <a:pPr>
                  <a:defRPr sz="800" b="0" i="0" u="none" strike="noStrike" baseline="0">
                    <a:solidFill>
                      <a:srgbClr val="454545"/>
                    </a:solidFill>
                    <a:latin typeface="Lato Light"/>
                    <a:ea typeface="Trebuchet MS"/>
                    <a:cs typeface="Trebuchet M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Sheet1!$B$2:$I$2</c:f>
              <c:numCache>
                <c:formatCode>0</c:formatCode>
                <c:ptCount val="5"/>
                <c:pt idx="0">
                  <c:v>1859.5375823499996</c:v>
                </c:pt>
                <c:pt idx="1">
                  <c:v>2076.6433000000002</c:v>
                </c:pt>
                <c:pt idx="2">
                  <c:v>2014.8363584371546</c:v>
                </c:pt>
                <c:pt idx="3">
                  <c:v>2137.4740724300009</c:v>
                </c:pt>
                <c:pt idx="4">
                  <c:v>2400.4128457800002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76122112"/>
        <c:axId val="176128000"/>
      </c:barChart>
      <c:catAx>
        <c:axId val="17612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solidFill>
              <a:srgbClr val="454545"/>
            </a:solidFill>
            <a:prstDash val="solid"/>
          </a:ln>
        </c:spPr>
        <c:txPr>
          <a:bodyPr rot="0" vert="horz" anchor="ctr" anchorCtr="1"/>
          <a:lstStyle/>
          <a:p>
            <a:pPr>
              <a:defRPr sz="900" b="0" i="0" u="none" strike="noStrike" baseline="0">
                <a:solidFill>
                  <a:srgbClr val="45454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76128000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76128000"/>
        <c:scaling>
          <c:orientation val="minMax"/>
          <c:max val="4000"/>
          <c:min val="0"/>
        </c:scaling>
        <c:delete val="0"/>
        <c:axPos val="l"/>
        <c:numFmt formatCode="0" sourceLinked="1"/>
        <c:majorTickMark val="none"/>
        <c:minorTickMark val="none"/>
        <c:tickLblPos val="none"/>
        <c:spPr>
          <a:ln w="6401">
            <a:noFill/>
          </a:ln>
        </c:spPr>
        <c:crossAx val="176122112"/>
        <c:crosses val="autoZero"/>
        <c:crossBetween val="between"/>
        <c:minorUnit val="500"/>
      </c:valAx>
      <c:spPr>
        <a:noFill/>
        <a:ln w="254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6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5924472436118062E-2"/>
          <c:y val="0.154767414138864"/>
          <c:w val="0.95809377210662749"/>
          <c:h val="0.6002397572587868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Operating Costs</c:v>
                </c:pt>
              </c:strCache>
            </c:strRef>
          </c:tx>
          <c:spPr>
            <a:solidFill>
              <a:srgbClr val="AAB3B9"/>
            </a:solidFill>
            <a:ln w="17068">
              <a:solidFill>
                <a:srgbClr val="AAB3B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AAB3B9"/>
              </a:solidFill>
              <a:ln>
                <a:solidFill>
                  <a:srgbClr val="AAB3B9"/>
                </a:solidFill>
              </a:ln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C51E5B"/>
              </a:solidFill>
              <a:ln w="17068">
                <a:solidFill>
                  <a:srgbClr val="C51E5B"/>
                </a:solidFill>
              </a:ln>
            </c:spPr>
          </c:dPt>
          <c:dPt>
            <c:idx val="5"/>
            <c:invertIfNegative val="0"/>
            <c:bubble3D val="0"/>
          </c:dPt>
          <c:dLbls>
            <c:dLbl>
              <c:idx val="4"/>
              <c:spPr>
                <a:noFill/>
                <a:ln w="24459">
                  <a:noFill/>
                </a:ln>
              </c:spPr>
              <c:txPr>
                <a:bodyPr anchor="ctr" anchorCtr="1"/>
                <a:lstStyle/>
                <a:p>
                  <a:pPr>
                    <a:defRPr sz="800" b="0" i="0" u="none" strike="noStrike" baseline="0">
                      <a:solidFill>
                        <a:schemeClr val="bg1"/>
                      </a:solidFill>
                      <a:latin typeface="Lato Light"/>
                      <a:ea typeface="Trebuchet MS"/>
                      <a:cs typeface="Trebuchet MS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4459">
                <a:noFill/>
              </a:ln>
            </c:spPr>
            <c:txPr>
              <a:bodyPr anchor="ctr" anchorCtr="1"/>
              <a:lstStyle/>
              <a:p>
                <a:pPr>
                  <a:defRPr sz="800" b="0" i="0" u="none" strike="noStrike" baseline="0">
                    <a:solidFill>
                      <a:srgbClr val="454545"/>
                    </a:solidFill>
                    <a:latin typeface="Lato Light"/>
                    <a:ea typeface="Trebuchet MS"/>
                    <a:cs typeface="Trebuchet M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Sheet1!$B$2:$I$2</c:f>
              <c:numCache>
                <c:formatCode>#,##0</c:formatCode>
                <c:ptCount val="5"/>
                <c:pt idx="0">
                  <c:v>234.102</c:v>
                </c:pt>
                <c:pt idx="1">
                  <c:v>265.471</c:v>
                </c:pt>
                <c:pt idx="2">
                  <c:v>241.23382000000001</c:v>
                </c:pt>
                <c:pt idx="3">
                  <c:v>231.19448299999999</c:v>
                </c:pt>
                <c:pt idx="4">
                  <c:v>255.35834781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axId val="175965312"/>
        <c:axId val="175966848"/>
      </c:barChart>
      <c:catAx>
        <c:axId val="17596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solidFill>
              <a:srgbClr val="454545"/>
            </a:solidFill>
            <a:prstDash val="solid"/>
          </a:ln>
        </c:spPr>
        <c:txPr>
          <a:bodyPr rot="0" vert="horz" anchor="t" anchorCtr="1"/>
          <a:lstStyle/>
          <a:p>
            <a:pPr>
              <a:defRPr sz="900" b="0" i="0" u="none" strike="noStrike" baseline="0">
                <a:solidFill>
                  <a:srgbClr val="45454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pl-PL"/>
          </a:p>
        </c:txPr>
        <c:crossAx val="175966848"/>
        <c:crosses val="autoZero"/>
        <c:auto val="1"/>
        <c:lblAlgn val="ctr"/>
        <c:lblOffset val="100"/>
        <c:noMultiLvlLbl val="0"/>
      </c:catAx>
      <c:valAx>
        <c:axId val="175966848"/>
        <c:scaling>
          <c:orientation val="minMax"/>
          <c:max val="5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 w="6401">
            <a:noFill/>
          </a:ln>
        </c:spPr>
        <c:crossAx val="175965312"/>
        <c:crosses val="autoZero"/>
        <c:crossBetween val="between"/>
        <c:majorUnit val="500"/>
        <c:minorUnit val="120"/>
      </c:valAx>
      <c:spPr>
        <a:noFill/>
        <a:ln w="254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6" b="1" i="0" u="none" strike="noStrike" baseline="0">
          <a:solidFill>
            <a:srgbClr val="000000"/>
          </a:solidFill>
          <a:latin typeface="Trebuchet MS"/>
          <a:ea typeface="Trebuchet MS"/>
          <a:cs typeface="Trebuchet MS"/>
        </a:defRPr>
      </a:pPr>
      <a:endParaRPr lang="pl-P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7118442842407001E-2"/>
          <c:y val="5.8467753537701901E-2"/>
          <c:w val="0.94915254237288105"/>
          <c:h val="0.90466936370280404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NPL ratio</c:v>
                </c:pt>
              </c:strCache>
            </c:strRef>
          </c:tx>
          <c:spPr>
            <a:ln w="12700">
              <a:solidFill>
                <a:srgbClr val="2D5876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2D5876"/>
              </a:solidFill>
              <a:ln>
                <a:solidFill>
                  <a:srgbClr val="2D5876"/>
                </a:solidFill>
              </a:ln>
            </c:spPr>
          </c:marker>
          <c:dLbls>
            <c:spPr>
              <a:noFill/>
              <a:ln w="25283">
                <a:noFill/>
              </a:ln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Sheet1!$B$2:$I$2</c:f>
              <c:numCache>
                <c:formatCode>0.0%</c:formatCode>
                <c:ptCount val="5"/>
                <c:pt idx="0">
                  <c:v>4.4176737872136204E-2</c:v>
                </c:pt>
                <c:pt idx="1">
                  <c:v>4.2268322549896424E-2</c:v>
                </c:pt>
                <c:pt idx="2">
                  <c:v>4.6083666321285945E-2</c:v>
                </c:pt>
                <c:pt idx="3">
                  <c:v>4.5044104204620954E-2</c:v>
                </c:pt>
                <c:pt idx="4">
                  <c:v>4.5650046831412661E-2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26915">
              <a:noFill/>
              <a:prstDash val="solid"/>
            </a:ln>
          </c:spPr>
          <c:marker>
            <c:symbol val="square"/>
            <c:size val="3"/>
            <c:spPr>
              <a:solidFill>
                <a:schemeClr val="tx2"/>
              </a:solidFill>
              <a:ln>
                <a:solidFill>
                  <a:schemeClr val="tx2"/>
                </a:solidFill>
                <a:prstDash val="solid"/>
              </a:ln>
            </c:spPr>
          </c:marker>
          <c:cat>
            <c:numRef>
              <c:f>Sheet1!$B$1:$I$1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Sheet1!$B$3:$I$3</c:f>
              <c:numCache>
                <c:formatCode>General</c:formatCode>
                <c:ptCount val="5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975808"/>
        <c:axId val="176244992"/>
      </c:lineChart>
      <c:catAx>
        <c:axId val="175975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low"/>
        <c:crossAx val="17624499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76244992"/>
        <c:scaling>
          <c:orientation val="minMax"/>
          <c:max val="7.0000000000000007E-2"/>
          <c:min val="2.0000000000000004E-2"/>
        </c:scaling>
        <c:delete val="0"/>
        <c:axPos val="l"/>
        <c:numFmt formatCode="0.0%" sourceLinked="1"/>
        <c:majorTickMark val="none"/>
        <c:minorTickMark val="none"/>
        <c:tickLblPos val="none"/>
        <c:spPr>
          <a:ln w="6729">
            <a:noFill/>
          </a:ln>
        </c:spPr>
        <c:crossAx val="1759758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 b="0" i="0" u="none" strike="noStrike" baseline="0">
          <a:solidFill>
            <a:schemeClr val="tx1"/>
          </a:solidFill>
          <a:latin typeface="+mn-lt"/>
          <a:ea typeface="Trebuchet MS"/>
          <a:cs typeface="Lato Light"/>
        </a:defRPr>
      </a:pPr>
      <a:endParaRPr lang="pl-P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7118442842407001E-2"/>
          <c:y val="0.11393366428670319"/>
          <c:w val="0.94915254237288105"/>
          <c:h val="0.62703952735780999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ROE</c:v>
                </c:pt>
              </c:strCache>
            </c:strRef>
          </c:tx>
          <c:spPr>
            <a:ln w="12700">
              <a:solidFill>
                <a:srgbClr val="2D5876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2D5876"/>
              </a:solidFill>
              <a:ln>
                <a:solidFill>
                  <a:srgbClr val="2D5876"/>
                </a:solidFill>
              </a:ln>
            </c:spPr>
          </c:marker>
          <c:dLbls>
            <c:dLbl>
              <c:idx val="0"/>
              <c:layout>
                <c:manualLayout>
                  <c:x val="-9.3977339342860164E-2"/>
                  <c:y val="-0.1354901524070126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507265685677518"/>
                  <c:y val="-0.1193267364535938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231456310013952E-2"/>
                  <c:y val="-0.1193267364535938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2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Sheet1!$B$1:$H$1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Sheet1!$B$2:$H$2</c:f>
              <c:numCache>
                <c:formatCode>0.0%</c:formatCode>
                <c:ptCount val="5"/>
                <c:pt idx="0">
                  <c:v>0.106</c:v>
                </c:pt>
                <c:pt idx="1">
                  <c:v>0.11799999999999999</c:v>
                </c:pt>
                <c:pt idx="2">
                  <c:v>9.0999999999999998E-2</c:v>
                </c:pt>
                <c:pt idx="3">
                  <c:v>0.104</c:v>
                </c:pt>
                <c:pt idx="4">
                  <c:v>9.2580262324918519E-2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NIM</c:v>
                </c:pt>
              </c:strCache>
            </c:strRef>
          </c:tx>
          <c:spPr>
            <a:ln w="12700">
              <a:solidFill>
                <a:srgbClr val="C51E5B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C51E5B"/>
              </a:solidFill>
              <a:ln>
                <a:solidFill>
                  <a:srgbClr val="C51E5B"/>
                </a:solidFill>
                <a:prstDash val="solid"/>
              </a:ln>
            </c:spPr>
          </c:marker>
          <c:dLbls>
            <c:txPr>
              <a:bodyPr/>
              <a:lstStyle/>
              <a:p>
                <a:pPr>
                  <a:defRPr sz="800"/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Sheet1!$B$1:$H$1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Sheet1!$B$3:$H$3</c:f>
              <c:numCache>
                <c:formatCode>0.00%</c:formatCode>
                <c:ptCount val="5"/>
                <c:pt idx="0">
                  <c:v>2.4256851450542325E-2</c:v>
                </c:pt>
                <c:pt idx="1">
                  <c:v>2.3546690460718576E-2</c:v>
                </c:pt>
                <c:pt idx="2">
                  <c:v>2.23E-2</c:v>
                </c:pt>
                <c:pt idx="3">
                  <c:v>2.4428167266910571E-2</c:v>
                </c:pt>
                <c:pt idx="4">
                  <c:v>2.5600000000000001E-2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185728"/>
        <c:axId val="176187264"/>
      </c:lineChart>
      <c:catAx>
        <c:axId val="17618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454545"/>
                </a:solidFill>
              </a:defRPr>
            </a:pPr>
            <a:endParaRPr lang="pl-PL"/>
          </a:p>
        </c:txPr>
        <c:crossAx val="17618726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76187264"/>
        <c:scaling>
          <c:orientation val="minMax"/>
          <c:max val="0.12000000000000001"/>
          <c:min val="1.0000000000000002E-2"/>
        </c:scaling>
        <c:delete val="0"/>
        <c:axPos val="l"/>
        <c:numFmt formatCode="0.0%" sourceLinked="1"/>
        <c:majorTickMark val="none"/>
        <c:minorTickMark val="none"/>
        <c:tickLblPos val="none"/>
        <c:spPr>
          <a:ln w="6729">
            <a:noFill/>
          </a:ln>
        </c:spPr>
        <c:crossAx val="176185728"/>
        <c:crosses val="autoZero"/>
        <c:crossBetween val="between"/>
      </c:valAx>
      <c:spPr>
        <a:noFill/>
        <a:ln w="25382">
          <a:noFill/>
        </a:ln>
      </c:spPr>
    </c:plotArea>
    <c:legend>
      <c:legendPos val="b"/>
      <c:layout>
        <c:manualLayout>
          <c:xMode val="edge"/>
          <c:yMode val="edge"/>
          <c:x val="0.25194713274532432"/>
          <c:y val="0.85981680561101548"/>
          <c:w val="0.49610532252675515"/>
          <c:h val="0.12128864301985029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0" i="0" u="none" strike="noStrike" baseline="0">
          <a:solidFill>
            <a:schemeClr val="tx1"/>
          </a:solidFill>
          <a:latin typeface="Lato Light"/>
          <a:ea typeface="Trebuchet MS"/>
          <a:cs typeface="Lato Light"/>
        </a:defRPr>
      </a:pPr>
      <a:endParaRPr lang="pl-PL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323119F-14C2-4FE5-8903-6B832C363190}" type="datetimeFigureOut">
              <a:rPr lang="pl-PL" smtClean="0"/>
              <a:t>2018-02-01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EA4E0C-08B0-4567-8002-C5D1F8581B2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014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FA6921F-9E65-4F53-ADDC-0DD536A862E0}" type="datetimeFigureOut">
              <a:rPr lang="pl-PL" smtClean="0"/>
              <a:t>2018-02-01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B87D282-A537-4A82-BF64-81A0AC3612BF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0718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3580-9169-BE40-AA7D-0986BCE442F5}" type="slidenum">
              <a:rPr lang="pl-PL" smtClean="0">
                <a:solidFill>
                  <a:prstClr val="black"/>
                </a:solidFill>
              </a:rPr>
              <a:pPr/>
              <a:t>4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90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3580-9169-BE40-AA7D-0986BCE442F5}" type="slidenum">
              <a:rPr lang="pl-PL" smtClean="0">
                <a:solidFill>
                  <a:prstClr val="black"/>
                </a:solidFill>
              </a:rPr>
              <a:pPr/>
              <a:t>5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90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282-A537-4A82-BF64-81A0AC3612BF}" type="slidenum">
              <a:rPr lang="pl-PL" smtClean="0">
                <a:solidFill>
                  <a:prstClr val="black"/>
                </a:solidFill>
              </a:rPr>
              <a:pPr/>
              <a:t>12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75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D4D7-8157-4612-8C96-AED5E70AE8EE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9898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3580-9169-BE40-AA7D-0986BCE442F5}" type="slidenum">
              <a:rPr lang="pl-PL" smtClean="0">
                <a:solidFill>
                  <a:prstClr val="black"/>
                </a:solidFill>
              </a:rPr>
              <a:pPr/>
              <a:t>14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03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3580-9169-BE40-AA7D-0986BCE442F5}" type="slidenum">
              <a:rPr lang="pl-PL" smtClean="0">
                <a:solidFill>
                  <a:prstClr val="black"/>
                </a:solidFill>
              </a:rPr>
              <a:pPr/>
              <a:t>16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03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3580-9169-BE40-AA7D-0986BCE442F5}" type="slidenum">
              <a:rPr lang="pl-PL" smtClean="0">
                <a:solidFill>
                  <a:prstClr val="black"/>
                </a:solidFill>
              </a:rPr>
              <a:pPr/>
              <a:t>17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03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D4D7-8157-4612-8C96-AED5E70AE8EE}" type="slidenum">
              <a:rPr lang="pl-PL" smtClean="0"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9898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3580-9169-BE40-AA7D-0986BCE442F5}" type="slidenum">
              <a:rPr lang="pl-PL" smtClean="0">
                <a:solidFill>
                  <a:prstClr val="black"/>
                </a:solidFill>
              </a:rPr>
              <a:pPr/>
              <a:t>21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9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322592" y="1676401"/>
            <a:ext cx="9281702" cy="413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2pPr>
            <a:lvl3pPr marL="9144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3pPr>
            <a:lvl4pPr marL="13716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4pPr>
            <a:lvl5pPr marL="18288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521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61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61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956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55723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76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76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442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98" y="635644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620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69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69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61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227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97" y="1709743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97" y="4589520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18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56" y="1825625"/>
            <a:ext cx="421005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464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46" y="365129"/>
            <a:ext cx="8543925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56" y="1681163"/>
            <a:ext cx="41907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56" y="2505075"/>
            <a:ext cx="419070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098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142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626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46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46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37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137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46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46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721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895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2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67" y="365125"/>
            <a:ext cx="6284119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32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9" y="1709743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9" y="4589486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26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48" y="1825625"/>
            <a:ext cx="421005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847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8" y="365129"/>
            <a:ext cx="8543925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9" y="1681163"/>
            <a:ext cx="41907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9" y="2505075"/>
            <a:ext cx="419070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98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49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03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7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14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7"/>
            <a:ext cx="501491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87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4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wykresu 11"/>
          <p:cNvSpPr>
            <a:spLocks noGrp="1"/>
          </p:cNvSpPr>
          <p:nvPr>
            <p:ph type="chart" sz="quarter" idx="10"/>
          </p:nvPr>
        </p:nvSpPr>
        <p:spPr>
          <a:xfrm>
            <a:off x="355035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3" name="Symbol zastępczy wykresu 11"/>
          <p:cNvSpPr>
            <a:spLocks noGrp="1"/>
          </p:cNvSpPr>
          <p:nvPr>
            <p:ph type="chart" sz="quarter" idx="11"/>
          </p:nvPr>
        </p:nvSpPr>
        <p:spPr>
          <a:xfrm>
            <a:off x="5034393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4" name="Symbol zastępczy wykresu 11"/>
          <p:cNvSpPr>
            <a:spLocks noGrp="1"/>
          </p:cNvSpPr>
          <p:nvPr>
            <p:ph type="chart" sz="quarter" idx="12"/>
          </p:nvPr>
        </p:nvSpPr>
        <p:spPr>
          <a:xfrm>
            <a:off x="355035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5" name="Symbol zastępczy wykresu 11"/>
          <p:cNvSpPr>
            <a:spLocks noGrp="1"/>
          </p:cNvSpPr>
          <p:nvPr>
            <p:ph type="chart" sz="quarter" idx="13"/>
          </p:nvPr>
        </p:nvSpPr>
        <p:spPr>
          <a:xfrm>
            <a:off x="5034393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431090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4973003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7256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4886019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1" name="Symbol zastępczy tekstu 6"/>
          <p:cNvSpPr>
            <a:spLocks noGrp="1"/>
          </p:cNvSpPr>
          <p:nvPr>
            <p:ph type="body" sz="quarter" idx="18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93553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2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49" y="365125"/>
            <a:ext cx="6284119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20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6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6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85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71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4" y="1709743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4" y="4589476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30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43" y="1825625"/>
            <a:ext cx="421005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15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3" y="365129"/>
            <a:ext cx="8543925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4" y="1681163"/>
            <a:ext cx="41907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4" y="2505075"/>
            <a:ext cx="419070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2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92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59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3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7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3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20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3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7"/>
            <a:ext cx="501491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3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92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skres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/>
          <p:cNvCxnSpPr/>
          <p:nvPr userDrawn="1"/>
        </p:nvCxnSpPr>
        <p:spPr>
          <a:xfrm>
            <a:off x="42857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8594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6" name="Symbol zastępczy wykresu 25"/>
          <p:cNvSpPr>
            <a:spLocks noGrp="1"/>
          </p:cNvSpPr>
          <p:nvPr>
            <p:ph type="chart" sz="quarter" idx="16"/>
          </p:nvPr>
        </p:nvSpPr>
        <p:spPr>
          <a:xfrm>
            <a:off x="338272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7" name="Łącznik prosty 26"/>
          <p:cNvCxnSpPr/>
          <p:nvPr userDrawn="1"/>
        </p:nvCxnSpPr>
        <p:spPr>
          <a:xfrm>
            <a:off x="3482247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ymbol zastępczy tekstu 6"/>
          <p:cNvSpPr>
            <a:spLocks noGrp="1"/>
          </p:cNvSpPr>
          <p:nvPr>
            <p:ph type="body" sz="quarter" idx="17"/>
          </p:nvPr>
        </p:nvSpPr>
        <p:spPr>
          <a:xfrm>
            <a:off x="3392245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9" name="Symbol zastępczy wykresu 25"/>
          <p:cNvSpPr>
            <a:spLocks noGrp="1"/>
          </p:cNvSpPr>
          <p:nvPr>
            <p:ph type="chart" sz="quarter" idx="18"/>
          </p:nvPr>
        </p:nvSpPr>
        <p:spPr>
          <a:xfrm>
            <a:off x="3391918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0" name="Łącznik prosty 29"/>
          <p:cNvCxnSpPr/>
          <p:nvPr userDrawn="1"/>
        </p:nvCxnSpPr>
        <p:spPr>
          <a:xfrm>
            <a:off x="652667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ymbol zastępczy tekstu 6"/>
          <p:cNvSpPr>
            <a:spLocks noGrp="1"/>
          </p:cNvSpPr>
          <p:nvPr>
            <p:ph type="body" sz="quarter" idx="19"/>
          </p:nvPr>
        </p:nvSpPr>
        <p:spPr>
          <a:xfrm>
            <a:off x="6436677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2" name="Symbol zastępczy wykresu 25"/>
          <p:cNvSpPr>
            <a:spLocks noGrp="1"/>
          </p:cNvSpPr>
          <p:nvPr>
            <p:ph type="chart" sz="quarter" idx="20"/>
          </p:nvPr>
        </p:nvSpPr>
        <p:spPr>
          <a:xfrm>
            <a:off x="6436356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3" name="Łącznik prosty 32"/>
          <p:cNvCxnSpPr/>
          <p:nvPr userDrawn="1"/>
        </p:nvCxnSpPr>
        <p:spPr>
          <a:xfrm>
            <a:off x="42857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338594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5" name="Symbol zastępczy wykresu 25"/>
          <p:cNvSpPr>
            <a:spLocks noGrp="1"/>
          </p:cNvSpPr>
          <p:nvPr>
            <p:ph type="chart" sz="quarter" idx="22"/>
          </p:nvPr>
        </p:nvSpPr>
        <p:spPr>
          <a:xfrm>
            <a:off x="338272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6" name="Łącznik prosty 35"/>
          <p:cNvCxnSpPr/>
          <p:nvPr userDrawn="1"/>
        </p:nvCxnSpPr>
        <p:spPr>
          <a:xfrm>
            <a:off x="3482247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ymbol zastępczy tekstu 6"/>
          <p:cNvSpPr>
            <a:spLocks noGrp="1"/>
          </p:cNvSpPr>
          <p:nvPr>
            <p:ph type="body" sz="quarter" idx="23"/>
          </p:nvPr>
        </p:nvSpPr>
        <p:spPr>
          <a:xfrm>
            <a:off x="3392245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8" name="Symbol zastępczy wykresu 25"/>
          <p:cNvSpPr>
            <a:spLocks noGrp="1"/>
          </p:cNvSpPr>
          <p:nvPr>
            <p:ph type="chart" sz="quarter" idx="24"/>
          </p:nvPr>
        </p:nvSpPr>
        <p:spPr>
          <a:xfrm>
            <a:off x="3391918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9" name="Łącznik prosty 38"/>
          <p:cNvCxnSpPr/>
          <p:nvPr userDrawn="1"/>
        </p:nvCxnSpPr>
        <p:spPr>
          <a:xfrm>
            <a:off x="652667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ymbol zastępczy tekstu 6"/>
          <p:cNvSpPr>
            <a:spLocks noGrp="1"/>
          </p:cNvSpPr>
          <p:nvPr>
            <p:ph type="body" sz="quarter" idx="25"/>
          </p:nvPr>
        </p:nvSpPr>
        <p:spPr>
          <a:xfrm>
            <a:off x="6436677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1" name="Symbol zastępczy wykresu 25"/>
          <p:cNvSpPr>
            <a:spLocks noGrp="1"/>
          </p:cNvSpPr>
          <p:nvPr>
            <p:ph type="chart" sz="quarter" idx="26"/>
          </p:nvPr>
        </p:nvSpPr>
        <p:spPr>
          <a:xfrm>
            <a:off x="6436356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4" name="Symbol zastępczy numeru slajdu 4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5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6650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30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2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44" y="365125"/>
            <a:ext cx="6284119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44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285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210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1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6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38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97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8"/>
            <a:ext cx="8543925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37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3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52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7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4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4492" y="4251854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11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54955" y="4681482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16355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7"/>
            <a:ext cx="501491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984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36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2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9" y="365125"/>
            <a:ext cx="6284119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11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322582" y="1676401"/>
            <a:ext cx="9281702" cy="413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2pPr>
            <a:lvl3pPr marL="9144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3pPr>
            <a:lvl4pPr marL="13716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4pPr>
            <a:lvl5pPr marL="18288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8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0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0196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wykresu 11"/>
          <p:cNvSpPr>
            <a:spLocks noGrp="1"/>
          </p:cNvSpPr>
          <p:nvPr>
            <p:ph type="chart" sz="quarter" idx="10"/>
          </p:nvPr>
        </p:nvSpPr>
        <p:spPr>
          <a:xfrm>
            <a:off x="355035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3" name="Symbol zastępczy wykresu 11"/>
          <p:cNvSpPr>
            <a:spLocks noGrp="1"/>
          </p:cNvSpPr>
          <p:nvPr>
            <p:ph type="chart" sz="quarter" idx="11"/>
          </p:nvPr>
        </p:nvSpPr>
        <p:spPr>
          <a:xfrm>
            <a:off x="5034393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4" name="Symbol zastępczy wykresu 11"/>
          <p:cNvSpPr>
            <a:spLocks noGrp="1"/>
          </p:cNvSpPr>
          <p:nvPr>
            <p:ph type="chart" sz="quarter" idx="12"/>
          </p:nvPr>
        </p:nvSpPr>
        <p:spPr>
          <a:xfrm>
            <a:off x="355035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5" name="Symbol zastępczy wykresu 11"/>
          <p:cNvSpPr>
            <a:spLocks noGrp="1"/>
          </p:cNvSpPr>
          <p:nvPr>
            <p:ph type="chart" sz="quarter" idx="13"/>
          </p:nvPr>
        </p:nvSpPr>
        <p:spPr>
          <a:xfrm>
            <a:off x="5034393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431080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4973003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7256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4886019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8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1" name="Symbol zastępczy tekstu 6"/>
          <p:cNvSpPr>
            <a:spLocks noGrp="1"/>
          </p:cNvSpPr>
          <p:nvPr>
            <p:ph type="body" sz="quarter" idx="18"/>
          </p:nvPr>
        </p:nvSpPr>
        <p:spPr>
          <a:xfrm>
            <a:off x="55890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4609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skres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/>
          <p:cNvCxnSpPr/>
          <p:nvPr userDrawn="1"/>
        </p:nvCxnSpPr>
        <p:spPr>
          <a:xfrm>
            <a:off x="42856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8584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6" name="Symbol zastępczy wykresu 25"/>
          <p:cNvSpPr>
            <a:spLocks noGrp="1"/>
          </p:cNvSpPr>
          <p:nvPr>
            <p:ph type="chart" sz="quarter" idx="16"/>
          </p:nvPr>
        </p:nvSpPr>
        <p:spPr>
          <a:xfrm>
            <a:off x="338262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7" name="Łącznik prosty 26"/>
          <p:cNvCxnSpPr/>
          <p:nvPr userDrawn="1"/>
        </p:nvCxnSpPr>
        <p:spPr>
          <a:xfrm>
            <a:off x="3482237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ymbol zastępczy tekstu 6"/>
          <p:cNvSpPr>
            <a:spLocks noGrp="1"/>
          </p:cNvSpPr>
          <p:nvPr>
            <p:ph type="body" sz="quarter" idx="17"/>
          </p:nvPr>
        </p:nvSpPr>
        <p:spPr>
          <a:xfrm>
            <a:off x="3392245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9" name="Symbol zastępczy wykresu 25"/>
          <p:cNvSpPr>
            <a:spLocks noGrp="1"/>
          </p:cNvSpPr>
          <p:nvPr>
            <p:ph type="chart" sz="quarter" idx="18"/>
          </p:nvPr>
        </p:nvSpPr>
        <p:spPr>
          <a:xfrm>
            <a:off x="3391918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0" name="Łącznik prosty 29"/>
          <p:cNvCxnSpPr/>
          <p:nvPr userDrawn="1"/>
        </p:nvCxnSpPr>
        <p:spPr>
          <a:xfrm>
            <a:off x="652666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ymbol zastępczy tekstu 6"/>
          <p:cNvSpPr>
            <a:spLocks noGrp="1"/>
          </p:cNvSpPr>
          <p:nvPr>
            <p:ph type="body" sz="quarter" idx="19"/>
          </p:nvPr>
        </p:nvSpPr>
        <p:spPr>
          <a:xfrm>
            <a:off x="6436677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2" name="Symbol zastępczy wykresu 25"/>
          <p:cNvSpPr>
            <a:spLocks noGrp="1"/>
          </p:cNvSpPr>
          <p:nvPr>
            <p:ph type="chart" sz="quarter" idx="20"/>
          </p:nvPr>
        </p:nvSpPr>
        <p:spPr>
          <a:xfrm>
            <a:off x="6436356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3" name="Łącznik prosty 32"/>
          <p:cNvCxnSpPr/>
          <p:nvPr userDrawn="1"/>
        </p:nvCxnSpPr>
        <p:spPr>
          <a:xfrm>
            <a:off x="42856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338584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5" name="Symbol zastępczy wykresu 25"/>
          <p:cNvSpPr>
            <a:spLocks noGrp="1"/>
          </p:cNvSpPr>
          <p:nvPr>
            <p:ph type="chart" sz="quarter" idx="22"/>
          </p:nvPr>
        </p:nvSpPr>
        <p:spPr>
          <a:xfrm>
            <a:off x="338262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6" name="Łącznik prosty 35"/>
          <p:cNvCxnSpPr/>
          <p:nvPr userDrawn="1"/>
        </p:nvCxnSpPr>
        <p:spPr>
          <a:xfrm>
            <a:off x="3482237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ymbol zastępczy tekstu 6"/>
          <p:cNvSpPr>
            <a:spLocks noGrp="1"/>
          </p:cNvSpPr>
          <p:nvPr>
            <p:ph type="body" sz="quarter" idx="23"/>
          </p:nvPr>
        </p:nvSpPr>
        <p:spPr>
          <a:xfrm>
            <a:off x="3392245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8" name="Symbol zastępczy wykresu 25"/>
          <p:cNvSpPr>
            <a:spLocks noGrp="1"/>
          </p:cNvSpPr>
          <p:nvPr>
            <p:ph type="chart" sz="quarter" idx="24"/>
          </p:nvPr>
        </p:nvSpPr>
        <p:spPr>
          <a:xfrm>
            <a:off x="3391918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9" name="Łącznik prosty 38"/>
          <p:cNvCxnSpPr/>
          <p:nvPr userDrawn="1"/>
        </p:nvCxnSpPr>
        <p:spPr>
          <a:xfrm>
            <a:off x="652666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ymbol zastępczy tekstu 6"/>
          <p:cNvSpPr>
            <a:spLocks noGrp="1"/>
          </p:cNvSpPr>
          <p:nvPr>
            <p:ph type="body" sz="quarter" idx="25"/>
          </p:nvPr>
        </p:nvSpPr>
        <p:spPr>
          <a:xfrm>
            <a:off x="6436677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1" name="Symbol zastępczy wykresu 25"/>
          <p:cNvSpPr>
            <a:spLocks noGrp="1"/>
          </p:cNvSpPr>
          <p:nvPr>
            <p:ph type="chart" sz="quarter" idx="26"/>
          </p:nvPr>
        </p:nvSpPr>
        <p:spPr>
          <a:xfrm>
            <a:off x="6436356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4" name="Symbol zastępczy numeru slajdu 4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32258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5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0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7799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4482" y="4251854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11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54955" y="4681462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5741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abeli 2"/>
          <p:cNvSpPr>
            <a:spLocks noGrp="1"/>
          </p:cNvSpPr>
          <p:nvPr>
            <p:ph type="tbl" sz="quarter" idx="11"/>
          </p:nvPr>
        </p:nvSpPr>
        <p:spPr>
          <a:xfrm>
            <a:off x="430195" y="1716264"/>
            <a:ext cx="9012271" cy="3671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2258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8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0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1571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9526" y="4427758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39515" y="4919479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339521" y="675861"/>
            <a:ext cx="310050" cy="622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11"/>
          </p:nvPr>
        </p:nvSpPr>
        <p:spPr>
          <a:xfrm>
            <a:off x="6" y="0"/>
            <a:ext cx="9906000" cy="425576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6792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258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0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28801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abeli 2"/>
          <p:cNvSpPr>
            <a:spLocks noGrp="1"/>
          </p:cNvSpPr>
          <p:nvPr>
            <p:ph type="tbl" sz="quarter" idx="11"/>
          </p:nvPr>
        </p:nvSpPr>
        <p:spPr>
          <a:xfrm>
            <a:off x="430205" y="1716264"/>
            <a:ext cx="9012271" cy="3671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8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64124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66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66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422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8" y="635642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118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322592" y="1676401"/>
            <a:ext cx="9281702" cy="413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2pPr>
            <a:lvl3pPr marL="9144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3pPr>
            <a:lvl4pPr marL="13716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4pPr>
            <a:lvl5pPr marL="18288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6239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wykresu 11"/>
          <p:cNvSpPr>
            <a:spLocks noGrp="1"/>
          </p:cNvSpPr>
          <p:nvPr>
            <p:ph type="chart" sz="quarter" idx="10"/>
          </p:nvPr>
        </p:nvSpPr>
        <p:spPr>
          <a:xfrm>
            <a:off x="355035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3" name="Symbol zastępczy wykresu 11"/>
          <p:cNvSpPr>
            <a:spLocks noGrp="1"/>
          </p:cNvSpPr>
          <p:nvPr>
            <p:ph type="chart" sz="quarter" idx="11"/>
          </p:nvPr>
        </p:nvSpPr>
        <p:spPr>
          <a:xfrm>
            <a:off x="5034393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4" name="Symbol zastępczy wykresu 11"/>
          <p:cNvSpPr>
            <a:spLocks noGrp="1"/>
          </p:cNvSpPr>
          <p:nvPr>
            <p:ph type="chart" sz="quarter" idx="12"/>
          </p:nvPr>
        </p:nvSpPr>
        <p:spPr>
          <a:xfrm>
            <a:off x="355035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5" name="Symbol zastępczy wykresu 11"/>
          <p:cNvSpPr>
            <a:spLocks noGrp="1"/>
          </p:cNvSpPr>
          <p:nvPr>
            <p:ph type="chart" sz="quarter" idx="13"/>
          </p:nvPr>
        </p:nvSpPr>
        <p:spPr>
          <a:xfrm>
            <a:off x="5034393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431090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4973003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7256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4886019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1" name="Symbol zastępczy tekstu 6"/>
          <p:cNvSpPr>
            <a:spLocks noGrp="1"/>
          </p:cNvSpPr>
          <p:nvPr>
            <p:ph type="body" sz="quarter" idx="18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34529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skres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/>
          <p:cNvCxnSpPr/>
          <p:nvPr userDrawn="1"/>
        </p:nvCxnSpPr>
        <p:spPr>
          <a:xfrm>
            <a:off x="42857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8594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6" name="Symbol zastępczy wykresu 25"/>
          <p:cNvSpPr>
            <a:spLocks noGrp="1"/>
          </p:cNvSpPr>
          <p:nvPr>
            <p:ph type="chart" sz="quarter" idx="16"/>
          </p:nvPr>
        </p:nvSpPr>
        <p:spPr>
          <a:xfrm>
            <a:off x="338272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7" name="Łącznik prosty 26"/>
          <p:cNvCxnSpPr/>
          <p:nvPr userDrawn="1"/>
        </p:nvCxnSpPr>
        <p:spPr>
          <a:xfrm>
            <a:off x="3482247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ymbol zastępczy tekstu 6"/>
          <p:cNvSpPr>
            <a:spLocks noGrp="1"/>
          </p:cNvSpPr>
          <p:nvPr>
            <p:ph type="body" sz="quarter" idx="17"/>
          </p:nvPr>
        </p:nvSpPr>
        <p:spPr>
          <a:xfrm>
            <a:off x="3392245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9" name="Symbol zastępczy wykresu 25"/>
          <p:cNvSpPr>
            <a:spLocks noGrp="1"/>
          </p:cNvSpPr>
          <p:nvPr>
            <p:ph type="chart" sz="quarter" idx="18"/>
          </p:nvPr>
        </p:nvSpPr>
        <p:spPr>
          <a:xfrm>
            <a:off x="3391918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0" name="Łącznik prosty 29"/>
          <p:cNvCxnSpPr/>
          <p:nvPr userDrawn="1"/>
        </p:nvCxnSpPr>
        <p:spPr>
          <a:xfrm>
            <a:off x="652667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ymbol zastępczy tekstu 6"/>
          <p:cNvSpPr>
            <a:spLocks noGrp="1"/>
          </p:cNvSpPr>
          <p:nvPr>
            <p:ph type="body" sz="quarter" idx="19"/>
          </p:nvPr>
        </p:nvSpPr>
        <p:spPr>
          <a:xfrm>
            <a:off x="6436677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2" name="Symbol zastępczy wykresu 25"/>
          <p:cNvSpPr>
            <a:spLocks noGrp="1"/>
          </p:cNvSpPr>
          <p:nvPr>
            <p:ph type="chart" sz="quarter" idx="20"/>
          </p:nvPr>
        </p:nvSpPr>
        <p:spPr>
          <a:xfrm>
            <a:off x="6436356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3" name="Łącznik prosty 32"/>
          <p:cNvCxnSpPr/>
          <p:nvPr userDrawn="1"/>
        </p:nvCxnSpPr>
        <p:spPr>
          <a:xfrm>
            <a:off x="42857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338594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5" name="Symbol zastępczy wykresu 25"/>
          <p:cNvSpPr>
            <a:spLocks noGrp="1"/>
          </p:cNvSpPr>
          <p:nvPr>
            <p:ph type="chart" sz="quarter" idx="22"/>
          </p:nvPr>
        </p:nvSpPr>
        <p:spPr>
          <a:xfrm>
            <a:off x="338272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6" name="Łącznik prosty 35"/>
          <p:cNvCxnSpPr/>
          <p:nvPr userDrawn="1"/>
        </p:nvCxnSpPr>
        <p:spPr>
          <a:xfrm>
            <a:off x="3482247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ymbol zastępczy tekstu 6"/>
          <p:cNvSpPr>
            <a:spLocks noGrp="1"/>
          </p:cNvSpPr>
          <p:nvPr>
            <p:ph type="body" sz="quarter" idx="23"/>
          </p:nvPr>
        </p:nvSpPr>
        <p:spPr>
          <a:xfrm>
            <a:off x="3392245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8" name="Symbol zastępczy wykresu 25"/>
          <p:cNvSpPr>
            <a:spLocks noGrp="1"/>
          </p:cNvSpPr>
          <p:nvPr>
            <p:ph type="chart" sz="quarter" idx="24"/>
          </p:nvPr>
        </p:nvSpPr>
        <p:spPr>
          <a:xfrm>
            <a:off x="3391918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9" name="Łącznik prosty 38"/>
          <p:cNvCxnSpPr/>
          <p:nvPr userDrawn="1"/>
        </p:nvCxnSpPr>
        <p:spPr>
          <a:xfrm>
            <a:off x="652667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ymbol zastępczy tekstu 6"/>
          <p:cNvSpPr>
            <a:spLocks noGrp="1"/>
          </p:cNvSpPr>
          <p:nvPr>
            <p:ph type="body" sz="quarter" idx="25"/>
          </p:nvPr>
        </p:nvSpPr>
        <p:spPr>
          <a:xfrm>
            <a:off x="6436677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1" name="Symbol zastępczy wykresu 25"/>
          <p:cNvSpPr>
            <a:spLocks noGrp="1"/>
          </p:cNvSpPr>
          <p:nvPr>
            <p:ph type="chart" sz="quarter" idx="26"/>
          </p:nvPr>
        </p:nvSpPr>
        <p:spPr>
          <a:xfrm>
            <a:off x="6436356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4" name="Symbol zastępczy numeru slajdu 4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5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78721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4492" y="4251854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11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54955" y="4681482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91411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abeli 2"/>
          <p:cNvSpPr>
            <a:spLocks noGrp="1"/>
          </p:cNvSpPr>
          <p:nvPr>
            <p:ph type="tbl" sz="quarter" idx="11"/>
          </p:nvPr>
        </p:nvSpPr>
        <p:spPr>
          <a:xfrm>
            <a:off x="430205" y="1716264"/>
            <a:ext cx="9012271" cy="3671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8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22946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9536" y="4427758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39515" y="4919499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339531" y="675861"/>
            <a:ext cx="310050" cy="622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11"/>
          </p:nvPr>
        </p:nvSpPr>
        <p:spPr>
          <a:xfrm>
            <a:off x="16" y="0"/>
            <a:ext cx="9906000" cy="425576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807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10718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76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76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442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98" y="635644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561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322592" y="1676401"/>
            <a:ext cx="9281702" cy="413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2pPr>
            <a:lvl3pPr marL="9144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3pPr>
            <a:lvl4pPr marL="13716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4pPr>
            <a:lvl5pPr marL="18288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587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9536" y="4427758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39515" y="4919499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339531" y="675861"/>
            <a:ext cx="310050" cy="622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11"/>
          </p:nvPr>
        </p:nvSpPr>
        <p:spPr>
          <a:xfrm>
            <a:off x="16" y="0"/>
            <a:ext cx="9906000" cy="425576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7623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wykresu 11"/>
          <p:cNvSpPr>
            <a:spLocks noGrp="1"/>
          </p:cNvSpPr>
          <p:nvPr>
            <p:ph type="chart" sz="quarter" idx="10"/>
          </p:nvPr>
        </p:nvSpPr>
        <p:spPr>
          <a:xfrm>
            <a:off x="355035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3" name="Symbol zastępczy wykresu 11"/>
          <p:cNvSpPr>
            <a:spLocks noGrp="1"/>
          </p:cNvSpPr>
          <p:nvPr>
            <p:ph type="chart" sz="quarter" idx="11"/>
          </p:nvPr>
        </p:nvSpPr>
        <p:spPr>
          <a:xfrm>
            <a:off x="5034393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4" name="Symbol zastępczy wykresu 11"/>
          <p:cNvSpPr>
            <a:spLocks noGrp="1"/>
          </p:cNvSpPr>
          <p:nvPr>
            <p:ph type="chart" sz="quarter" idx="12"/>
          </p:nvPr>
        </p:nvSpPr>
        <p:spPr>
          <a:xfrm>
            <a:off x="355035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5" name="Symbol zastępczy wykresu 11"/>
          <p:cNvSpPr>
            <a:spLocks noGrp="1"/>
          </p:cNvSpPr>
          <p:nvPr>
            <p:ph type="chart" sz="quarter" idx="13"/>
          </p:nvPr>
        </p:nvSpPr>
        <p:spPr>
          <a:xfrm>
            <a:off x="5034393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431090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4973003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7256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4886019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1" name="Symbol zastępczy tekstu 6"/>
          <p:cNvSpPr>
            <a:spLocks noGrp="1"/>
          </p:cNvSpPr>
          <p:nvPr>
            <p:ph type="body" sz="quarter" idx="18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1922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skres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/>
          <p:cNvCxnSpPr/>
          <p:nvPr userDrawn="1"/>
        </p:nvCxnSpPr>
        <p:spPr>
          <a:xfrm>
            <a:off x="42857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8594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6" name="Symbol zastępczy wykresu 25"/>
          <p:cNvSpPr>
            <a:spLocks noGrp="1"/>
          </p:cNvSpPr>
          <p:nvPr>
            <p:ph type="chart" sz="quarter" idx="16"/>
          </p:nvPr>
        </p:nvSpPr>
        <p:spPr>
          <a:xfrm>
            <a:off x="338272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7" name="Łącznik prosty 26"/>
          <p:cNvCxnSpPr/>
          <p:nvPr userDrawn="1"/>
        </p:nvCxnSpPr>
        <p:spPr>
          <a:xfrm>
            <a:off x="3482247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ymbol zastępczy tekstu 6"/>
          <p:cNvSpPr>
            <a:spLocks noGrp="1"/>
          </p:cNvSpPr>
          <p:nvPr>
            <p:ph type="body" sz="quarter" idx="17"/>
          </p:nvPr>
        </p:nvSpPr>
        <p:spPr>
          <a:xfrm>
            <a:off x="3392245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9" name="Symbol zastępczy wykresu 25"/>
          <p:cNvSpPr>
            <a:spLocks noGrp="1"/>
          </p:cNvSpPr>
          <p:nvPr>
            <p:ph type="chart" sz="quarter" idx="18"/>
          </p:nvPr>
        </p:nvSpPr>
        <p:spPr>
          <a:xfrm>
            <a:off x="3391918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0" name="Łącznik prosty 29"/>
          <p:cNvCxnSpPr/>
          <p:nvPr userDrawn="1"/>
        </p:nvCxnSpPr>
        <p:spPr>
          <a:xfrm>
            <a:off x="652667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ymbol zastępczy tekstu 6"/>
          <p:cNvSpPr>
            <a:spLocks noGrp="1"/>
          </p:cNvSpPr>
          <p:nvPr>
            <p:ph type="body" sz="quarter" idx="19"/>
          </p:nvPr>
        </p:nvSpPr>
        <p:spPr>
          <a:xfrm>
            <a:off x="6436677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2" name="Symbol zastępczy wykresu 25"/>
          <p:cNvSpPr>
            <a:spLocks noGrp="1"/>
          </p:cNvSpPr>
          <p:nvPr>
            <p:ph type="chart" sz="quarter" idx="20"/>
          </p:nvPr>
        </p:nvSpPr>
        <p:spPr>
          <a:xfrm>
            <a:off x="6436356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3" name="Łącznik prosty 32"/>
          <p:cNvCxnSpPr/>
          <p:nvPr userDrawn="1"/>
        </p:nvCxnSpPr>
        <p:spPr>
          <a:xfrm>
            <a:off x="42857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338594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5" name="Symbol zastępczy wykresu 25"/>
          <p:cNvSpPr>
            <a:spLocks noGrp="1"/>
          </p:cNvSpPr>
          <p:nvPr>
            <p:ph type="chart" sz="quarter" idx="22"/>
          </p:nvPr>
        </p:nvSpPr>
        <p:spPr>
          <a:xfrm>
            <a:off x="338272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6" name="Łącznik prosty 35"/>
          <p:cNvCxnSpPr/>
          <p:nvPr userDrawn="1"/>
        </p:nvCxnSpPr>
        <p:spPr>
          <a:xfrm>
            <a:off x="3482247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ymbol zastępczy tekstu 6"/>
          <p:cNvSpPr>
            <a:spLocks noGrp="1"/>
          </p:cNvSpPr>
          <p:nvPr>
            <p:ph type="body" sz="quarter" idx="23"/>
          </p:nvPr>
        </p:nvSpPr>
        <p:spPr>
          <a:xfrm>
            <a:off x="3392245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8" name="Symbol zastępczy wykresu 25"/>
          <p:cNvSpPr>
            <a:spLocks noGrp="1"/>
          </p:cNvSpPr>
          <p:nvPr>
            <p:ph type="chart" sz="quarter" idx="24"/>
          </p:nvPr>
        </p:nvSpPr>
        <p:spPr>
          <a:xfrm>
            <a:off x="3391918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9" name="Łącznik prosty 38"/>
          <p:cNvCxnSpPr/>
          <p:nvPr userDrawn="1"/>
        </p:nvCxnSpPr>
        <p:spPr>
          <a:xfrm>
            <a:off x="652667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ymbol zastępczy tekstu 6"/>
          <p:cNvSpPr>
            <a:spLocks noGrp="1"/>
          </p:cNvSpPr>
          <p:nvPr>
            <p:ph type="body" sz="quarter" idx="25"/>
          </p:nvPr>
        </p:nvSpPr>
        <p:spPr>
          <a:xfrm>
            <a:off x="6436677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1" name="Symbol zastępczy wykresu 25"/>
          <p:cNvSpPr>
            <a:spLocks noGrp="1"/>
          </p:cNvSpPr>
          <p:nvPr>
            <p:ph type="chart" sz="quarter" idx="26"/>
          </p:nvPr>
        </p:nvSpPr>
        <p:spPr>
          <a:xfrm>
            <a:off x="6436356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4" name="Symbol zastępczy numeru slajdu 4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5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4245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4492" y="4251854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11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54955" y="4681482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7455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abeli 2"/>
          <p:cNvSpPr>
            <a:spLocks noGrp="1"/>
          </p:cNvSpPr>
          <p:nvPr>
            <p:ph type="tbl" sz="quarter" idx="11"/>
          </p:nvPr>
        </p:nvSpPr>
        <p:spPr>
          <a:xfrm>
            <a:off x="430205" y="1716264"/>
            <a:ext cx="9012271" cy="3671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8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9682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9536" y="4427758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39515" y="4919499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339531" y="675861"/>
            <a:ext cx="310050" cy="622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11"/>
          </p:nvPr>
        </p:nvSpPr>
        <p:spPr>
          <a:xfrm>
            <a:off x="16" y="0"/>
            <a:ext cx="9906000" cy="425576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79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83719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76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76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442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98" y="635644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330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95300" y="6356443"/>
            <a:ext cx="231140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384577" y="6356443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FBDF-BF87-1143-A53A-71E05A096A6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13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322592" y="1676401"/>
            <a:ext cx="9281702" cy="413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2pPr>
            <a:lvl3pPr marL="9144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3pPr>
            <a:lvl4pPr marL="13716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4pPr>
            <a:lvl5pPr marL="18288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616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wykresu 11"/>
          <p:cNvSpPr>
            <a:spLocks noGrp="1"/>
          </p:cNvSpPr>
          <p:nvPr>
            <p:ph type="chart" sz="quarter" idx="10"/>
          </p:nvPr>
        </p:nvSpPr>
        <p:spPr>
          <a:xfrm>
            <a:off x="355035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3" name="Symbol zastępczy wykresu 11"/>
          <p:cNvSpPr>
            <a:spLocks noGrp="1"/>
          </p:cNvSpPr>
          <p:nvPr>
            <p:ph type="chart" sz="quarter" idx="11"/>
          </p:nvPr>
        </p:nvSpPr>
        <p:spPr>
          <a:xfrm>
            <a:off x="5034393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4" name="Symbol zastępczy wykresu 11"/>
          <p:cNvSpPr>
            <a:spLocks noGrp="1"/>
          </p:cNvSpPr>
          <p:nvPr>
            <p:ph type="chart" sz="quarter" idx="12"/>
          </p:nvPr>
        </p:nvSpPr>
        <p:spPr>
          <a:xfrm>
            <a:off x="355035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5" name="Symbol zastępczy wykresu 11"/>
          <p:cNvSpPr>
            <a:spLocks noGrp="1"/>
          </p:cNvSpPr>
          <p:nvPr>
            <p:ph type="chart" sz="quarter" idx="13"/>
          </p:nvPr>
        </p:nvSpPr>
        <p:spPr>
          <a:xfrm>
            <a:off x="5034393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431090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4973003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7256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4886019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1" name="Symbol zastępczy tekstu 6"/>
          <p:cNvSpPr>
            <a:spLocks noGrp="1"/>
          </p:cNvSpPr>
          <p:nvPr>
            <p:ph type="body" sz="quarter" idx="18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444397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779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skres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/>
          <p:cNvCxnSpPr/>
          <p:nvPr userDrawn="1"/>
        </p:nvCxnSpPr>
        <p:spPr>
          <a:xfrm>
            <a:off x="42857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8594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6" name="Symbol zastępczy wykresu 25"/>
          <p:cNvSpPr>
            <a:spLocks noGrp="1"/>
          </p:cNvSpPr>
          <p:nvPr>
            <p:ph type="chart" sz="quarter" idx="16"/>
          </p:nvPr>
        </p:nvSpPr>
        <p:spPr>
          <a:xfrm>
            <a:off x="338272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7" name="Łącznik prosty 26"/>
          <p:cNvCxnSpPr/>
          <p:nvPr userDrawn="1"/>
        </p:nvCxnSpPr>
        <p:spPr>
          <a:xfrm>
            <a:off x="3482247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ymbol zastępczy tekstu 6"/>
          <p:cNvSpPr>
            <a:spLocks noGrp="1"/>
          </p:cNvSpPr>
          <p:nvPr>
            <p:ph type="body" sz="quarter" idx="17"/>
          </p:nvPr>
        </p:nvSpPr>
        <p:spPr>
          <a:xfrm>
            <a:off x="3392245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9" name="Symbol zastępczy wykresu 25"/>
          <p:cNvSpPr>
            <a:spLocks noGrp="1"/>
          </p:cNvSpPr>
          <p:nvPr>
            <p:ph type="chart" sz="quarter" idx="18"/>
          </p:nvPr>
        </p:nvSpPr>
        <p:spPr>
          <a:xfrm>
            <a:off x="3391918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0" name="Łącznik prosty 29"/>
          <p:cNvCxnSpPr/>
          <p:nvPr userDrawn="1"/>
        </p:nvCxnSpPr>
        <p:spPr>
          <a:xfrm>
            <a:off x="652667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ymbol zastępczy tekstu 6"/>
          <p:cNvSpPr>
            <a:spLocks noGrp="1"/>
          </p:cNvSpPr>
          <p:nvPr>
            <p:ph type="body" sz="quarter" idx="19"/>
          </p:nvPr>
        </p:nvSpPr>
        <p:spPr>
          <a:xfrm>
            <a:off x="6436677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2" name="Symbol zastępczy wykresu 25"/>
          <p:cNvSpPr>
            <a:spLocks noGrp="1"/>
          </p:cNvSpPr>
          <p:nvPr>
            <p:ph type="chart" sz="quarter" idx="20"/>
          </p:nvPr>
        </p:nvSpPr>
        <p:spPr>
          <a:xfrm>
            <a:off x="6436356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3" name="Łącznik prosty 32"/>
          <p:cNvCxnSpPr/>
          <p:nvPr userDrawn="1"/>
        </p:nvCxnSpPr>
        <p:spPr>
          <a:xfrm>
            <a:off x="42857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338594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5" name="Symbol zastępczy wykresu 25"/>
          <p:cNvSpPr>
            <a:spLocks noGrp="1"/>
          </p:cNvSpPr>
          <p:nvPr>
            <p:ph type="chart" sz="quarter" idx="22"/>
          </p:nvPr>
        </p:nvSpPr>
        <p:spPr>
          <a:xfrm>
            <a:off x="338272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6" name="Łącznik prosty 35"/>
          <p:cNvCxnSpPr/>
          <p:nvPr userDrawn="1"/>
        </p:nvCxnSpPr>
        <p:spPr>
          <a:xfrm>
            <a:off x="3482247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ymbol zastępczy tekstu 6"/>
          <p:cNvSpPr>
            <a:spLocks noGrp="1"/>
          </p:cNvSpPr>
          <p:nvPr>
            <p:ph type="body" sz="quarter" idx="23"/>
          </p:nvPr>
        </p:nvSpPr>
        <p:spPr>
          <a:xfrm>
            <a:off x="3392245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8" name="Symbol zastępczy wykresu 25"/>
          <p:cNvSpPr>
            <a:spLocks noGrp="1"/>
          </p:cNvSpPr>
          <p:nvPr>
            <p:ph type="chart" sz="quarter" idx="24"/>
          </p:nvPr>
        </p:nvSpPr>
        <p:spPr>
          <a:xfrm>
            <a:off x="3391918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9" name="Łącznik prosty 38"/>
          <p:cNvCxnSpPr/>
          <p:nvPr userDrawn="1"/>
        </p:nvCxnSpPr>
        <p:spPr>
          <a:xfrm>
            <a:off x="652667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ymbol zastępczy tekstu 6"/>
          <p:cNvSpPr>
            <a:spLocks noGrp="1"/>
          </p:cNvSpPr>
          <p:nvPr>
            <p:ph type="body" sz="quarter" idx="25"/>
          </p:nvPr>
        </p:nvSpPr>
        <p:spPr>
          <a:xfrm>
            <a:off x="6436677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1" name="Symbol zastępczy wykresu 25"/>
          <p:cNvSpPr>
            <a:spLocks noGrp="1"/>
          </p:cNvSpPr>
          <p:nvPr>
            <p:ph type="chart" sz="quarter" idx="26"/>
          </p:nvPr>
        </p:nvSpPr>
        <p:spPr>
          <a:xfrm>
            <a:off x="6436356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4" name="Symbol zastępczy numeru slajdu 4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5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444066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4492" y="4251854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11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54955" y="4681482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46909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abeli 2"/>
          <p:cNvSpPr>
            <a:spLocks noGrp="1"/>
          </p:cNvSpPr>
          <p:nvPr>
            <p:ph type="tbl" sz="quarter" idx="11"/>
          </p:nvPr>
        </p:nvSpPr>
        <p:spPr>
          <a:xfrm>
            <a:off x="430205" y="1716264"/>
            <a:ext cx="9012271" cy="3671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8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22322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9536" y="4427758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39515" y="4919499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339531" y="675861"/>
            <a:ext cx="310050" cy="622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11"/>
          </p:nvPr>
        </p:nvSpPr>
        <p:spPr>
          <a:xfrm>
            <a:off x="16" y="0"/>
            <a:ext cx="9906000" cy="425576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344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446247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76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76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442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98" y="635644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473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322592" y="1676401"/>
            <a:ext cx="9281702" cy="413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2pPr>
            <a:lvl3pPr marL="9144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3pPr>
            <a:lvl4pPr marL="13716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4pPr>
            <a:lvl5pPr marL="18288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365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wykresu 11"/>
          <p:cNvSpPr>
            <a:spLocks noGrp="1"/>
          </p:cNvSpPr>
          <p:nvPr>
            <p:ph type="chart" sz="quarter" idx="10"/>
          </p:nvPr>
        </p:nvSpPr>
        <p:spPr>
          <a:xfrm>
            <a:off x="355035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3" name="Symbol zastępczy wykresu 11"/>
          <p:cNvSpPr>
            <a:spLocks noGrp="1"/>
          </p:cNvSpPr>
          <p:nvPr>
            <p:ph type="chart" sz="quarter" idx="11"/>
          </p:nvPr>
        </p:nvSpPr>
        <p:spPr>
          <a:xfrm>
            <a:off x="5034393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4" name="Symbol zastępczy wykresu 11"/>
          <p:cNvSpPr>
            <a:spLocks noGrp="1"/>
          </p:cNvSpPr>
          <p:nvPr>
            <p:ph type="chart" sz="quarter" idx="12"/>
          </p:nvPr>
        </p:nvSpPr>
        <p:spPr>
          <a:xfrm>
            <a:off x="355035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5" name="Symbol zastępczy wykresu 11"/>
          <p:cNvSpPr>
            <a:spLocks noGrp="1"/>
          </p:cNvSpPr>
          <p:nvPr>
            <p:ph type="chart" sz="quarter" idx="13"/>
          </p:nvPr>
        </p:nvSpPr>
        <p:spPr>
          <a:xfrm>
            <a:off x="5034393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431090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4973003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7256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4886019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1" name="Symbol zastępczy tekstu 6"/>
          <p:cNvSpPr>
            <a:spLocks noGrp="1"/>
          </p:cNvSpPr>
          <p:nvPr>
            <p:ph type="body" sz="quarter" idx="18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7396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skres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/>
          <p:cNvCxnSpPr/>
          <p:nvPr userDrawn="1"/>
        </p:nvCxnSpPr>
        <p:spPr>
          <a:xfrm>
            <a:off x="42857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8594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6" name="Symbol zastępczy wykresu 25"/>
          <p:cNvSpPr>
            <a:spLocks noGrp="1"/>
          </p:cNvSpPr>
          <p:nvPr>
            <p:ph type="chart" sz="quarter" idx="16"/>
          </p:nvPr>
        </p:nvSpPr>
        <p:spPr>
          <a:xfrm>
            <a:off x="338272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7" name="Łącznik prosty 26"/>
          <p:cNvCxnSpPr/>
          <p:nvPr userDrawn="1"/>
        </p:nvCxnSpPr>
        <p:spPr>
          <a:xfrm>
            <a:off x="3482247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ymbol zastępczy tekstu 6"/>
          <p:cNvSpPr>
            <a:spLocks noGrp="1"/>
          </p:cNvSpPr>
          <p:nvPr>
            <p:ph type="body" sz="quarter" idx="17"/>
          </p:nvPr>
        </p:nvSpPr>
        <p:spPr>
          <a:xfrm>
            <a:off x="3392245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9" name="Symbol zastępczy wykresu 25"/>
          <p:cNvSpPr>
            <a:spLocks noGrp="1"/>
          </p:cNvSpPr>
          <p:nvPr>
            <p:ph type="chart" sz="quarter" idx="18"/>
          </p:nvPr>
        </p:nvSpPr>
        <p:spPr>
          <a:xfrm>
            <a:off x="3391918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0" name="Łącznik prosty 29"/>
          <p:cNvCxnSpPr/>
          <p:nvPr userDrawn="1"/>
        </p:nvCxnSpPr>
        <p:spPr>
          <a:xfrm>
            <a:off x="652667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ymbol zastępczy tekstu 6"/>
          <p:cNvSpPr>
            <a:spLocks noGrp="1"/>
          </p:cNvSpPr>
          <p:nvPr>
            <p:ph type="body" sz="quarter" idx="19"/>
          </p:nvPr>
        </p:nvSpPr>
        <p:spPr>
          <a:xfrm>
            <a:off x="6436677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2" name="Symbol zastępczy wykresu 25"/>
          <p:cNvSpPr>
            <a:spLocks noGrp="1"/>
          </p:cNvSpPr>
          <p:nvPr>
            <p:ph type="chart" sz="quarter" idx="20"/>
          </p:nvPr>
        </p:nvSpPr>
        <p:spPr>
          <a:xfrm>
            <a:off x="6436356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3" name="Łącznik prosty 32"/>
          <p:cNvCxnSpPr/>
          <p:nvPr userDrawn="1"/>
        </p:nvCxnSpPr>
        <p:spPr>
          <a:xfrm>
            <a:off x="42857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338594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5" name="Symbol zastępczy wykresu 25"/>
          <p:cNvSpPr>
            <a:spLocks noGrp="1"/>
          </p:cNvSpPr>
          <p:nvPr>
            <p:ph type="chart" sz="quarter" idx="22"/>
          </p:nvPr>
        </p:nvSpPr>
        <p:spPr>
          <a:xfrm>
            <a:off x="338272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6" name="Łącznik prosty 35"/>
          <p:cNvCxnSpPr/>
          <p:nvPr userDrawn="1"/>
        </p:nvCxnSpPr>
        <p:spPr>
          <a:xfrm>
            <a:off x="3482247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ymbol zastępczy tekstu 6"/>
          <p:cNvSpPr>
            <a:spLocks noGrp="1"/>
          </p:cNvSpPr>
          <p:nvPr>
            <p:ph type="body" sz="quarter" idx="23"/>
          </p:nvPr>
        </p:nvSpPr>
        <p:spPr>
          <a:xfrm>
            <a:off x="3392245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8" name="Symbol zastępczy wykresu 25"/>
          <p:cNvSpPr>
            <a:spLocks noGrp="1"/>
          </p:cNvSpPr>
          <p:nvPr>
            <p:ph type="chart" sz="quarter" idx="24"/>
          </p:nvPr>
        </p:nvSpPr>
        <p:spPr>
          <a:xfrm>
            <a:off x="3391918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9" name="Łącznik prosty 38"/>
          <p:cNvCxnSpPr/>
          <p:nvPr userDrawn="1"/>
        </p:nvCxnSpPr>
        <p:spPr>
          <a:xfrm>
            <a:off x="652667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ymbol zastępczy tekstu 6"/>
          <p:cNvSpPr>
            <a:spLocks noGrp="1"/>
          </p:cNvSpPr>
          <p:nvPr>
            <p:ph type="body" sz="quarter" idx="25"/>
          </p:nvPr>
        </p:nvSpPr>
        <p:spPr>
          <a:xfrm>
            <a:off x="6436677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1" name="Symbol zastępczy wykresu 25"/>
          <p:cNvSpPr>
            <a:spLocks noGrp="1"/>
          </p:cNvSpPr>
          <p:nvPr>
            <p:ph type="chart" sz="quarter" idx="26"/>
          </p:nvPr>
        </p:nvSpPr>
        <p:spPr>
          <a:xfrm>
            <a:off x="6436356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4" name="Symbol zastępczy numeru slajdu 4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5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76151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4492" y="4251854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11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54955" y="4681482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84519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76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76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442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98" y="635644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878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abeli 2"/>
          <p:cNvSpPr>
            <a:spLocks noGrp="1"/>
          </p:cNvSpPr>
          <p:nvPr>
            <p:ph type="tbl" sz="quarter" idx="11"/>
          </p:nvPr>
        </p:nvSpPr>
        <p:spPr>
          <a:xfrm>
            <a:off x="430205" y="1716264"/>
            <a:ext cx="9012271" cy="3671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8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691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9536" y="4427758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39515" y="4919499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339531" y="675861"/>
            <a:ext cx="310050" cy="622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11"/>
          </p:nvPr>
        </p:nvSpPr>
        <p:spPr>
          <a:xfrm>
            <a:off x="16" y="0"/>
            <a:ext cx="9906000" cy="425576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837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05460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76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76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442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98" y="635644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590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95300" y="6356443"/>
            <a:ext cx="231140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384577" y="6356443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FBDF-BF87-1143-A53A-71E05A096A6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18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322592" y="1676401"/>
            <a:ext cx="9281702" cy="413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2pPr>
            <a:lvl3pPr marL="9144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3pPr>
            <a:lvl4pPr marL="13716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4pPr>
            <a:lvl5pPr marL="18288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101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wykresu 11"/>
          <p:cNvSpPr>
            <a:spLocks noGrp="1"/>
          </p:cNvSpPr>
          <p:nvPr>
            <p:ph type="chart" sz="quarter" idx="10"/>
          </p:nvPr>
        </p:nvSpPr>
        <p:spPr>
          <a:xfrm>
            <a:off x="355035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3" name="Symbol zastępczy wykresu 11"/>
          <p:cNvSpPr>
            <a:spLocks noGrp="1"/>
          </p:cNvSpPr>
          <p:nvPr>
            <p:ph type="chart" sz="quarter" idx="11"/>
          </p:nvPr>
        </p:nvSpPr>
        <p:spPr>
          <a:xfrm>
            <a:off x="5034393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4" name="Symbol zastępczy wykresu 11"/>
          <p:cNvSpPr>
            <a:spLocks noGrp="1"/>
          </p:cNvSpPr>
          <p:nvPr>
            <p:ph type="chart" sz="quarter" idx="12"/>
          </p:nvPr>
        </p:nvSpPr>
        <p:spPr>
          <a:xfrm>
            <a:off x="355035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5" name="Symbol zastępczy wykresu 11"/>
          <p:cNvSpPr>
            <a:spLocks noGrp="1"/>
          </p:cNvSpPr>
          <p:nvPr>
            <p:ph type="chart" sz="quarter" idx="13"/>
          </p:nvPr>
        </p:nvSpPr>
        <p:spPr>
          <a:xfrm>
            <a:off x="5034393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431090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4973003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7256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4886019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1" name="Symbol zastępczy tekstu 6"/>
          <p:cNvSpPr>
            <a:spLocks noGrp="1"/>
          </p:cNvSpPr>
          <p:nvPr>
            <p:ph type="body" sz="quarter" idx="18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3900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skres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/>
          <p:cNvCxnSpPr/>
          <p:nvPr userDrawn="1"/>
        </p:nvCxnSpPr>
        <p:spPr>
          <a:xfrm>
            <a:off x="42857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8594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6" name="Symbol zastępczy wykresu 25"/>
          <p:cNvSpPr>
            <a:spLocks noGrp="1"/>
          </p:cNvSpPr>
          <p:nvPr>
            <p:ph type="chart" sz="quarter" idx="16"/>
          </p:nvPr>
        </p:nvSpPr>
        <p:spPr>
          <a:xfrm>
            <a:off x="338272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7" name="Łącznik prosty 26"/>
          <p:cNvCxnSpPr/>
          <p:nvPr userDrawn="1"/>
        </p:nvCxnSpPr>
        <p:spPr>
          <a:xfrm>
            <a:off x="3482247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ymbol zastępczy tekstu 6"/>
          <p:cNvSpPr>
            <a:spLocks noGrp="1"/>
          </p:cNvSpPr>
          <p:nvPr>
            <p:ph type="body" sz="quarter" idx="17"/>
          </p:nvPr>
        </p:nvSpPr>
        <p:spPr>
          <a:xfrm>
            <a:off x="3392245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9" name="Symbol zastępczy wykresu 25"/>
          <p:cNvSpPr>
            <a:spLocks noGrp="1"/>
          </p:cNvSpPr>
          <p:nvPr>
            <p:ph type="chart" sz="quarter" idx="18"/>
          </p:nvPr>
        </p:nvSpPr>
        <p:spPr>
          <a:xfrm>
            <a:off x="3391918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0" name="Łącznik prosty 29"/>
          <p:cNvCxnSpPr/>
          <p:nvPr userDrawn="1"/>
        </p:nvCxnSpPr>
        <p:spPr>
          <a:xfrm>
            <a:off x="652667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ymbol zastępczy tekstu 6"/>
          <p:cNvSpPr>
            <a:spLocks noGrp="1"/>
          </p:cNvSpPr>
          <p:nvPr>
            <p:ph type="body" sz="quarter" idx="19"/>
          </p:nvPr>
        </p:nvSpPr>
        <p:spPr>
          <a:xfrm>
            <a:off x="6436677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2" name="Symbol zastępczy wykresu 25"/>
          <p:cNvSpPr>
            <a:spLocks noGrp="1"/>
          </p:cNvSpPr>
          <p:nvPr>
            <p:ph type="chart" sz="quarter" idx="20"/>
          </p:nvPr>
        </p:nvSpPr>
        <p:spPr>
          <a:xfrm>
            <a:off x="6436356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3" name="Łącznik prosty 32"/>
          <p:cNvCxnSpPr/>
          <p:nvPr userDrawn="1"/>
        </p:nvCxnSpPr>
        <p:spPr>
          <a:xfrm>
            <a:off x="42857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338594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5" name="Symbol zastępczy wykresu 25"/>
          <p:cNvSpPr>
            <a:spLocks noGrp="1"/>
          </p:cNvSpPr>
          <p:nvPr>
            <p:ph type="chart" sz="quarter" idx="22"/>
          </p:nvPr>
        </p:nvSpPr>
        <p:spPr>
          <a:xfrm>
            <a:off x="338272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6" name="Łącznik prosty 35"/>
          <p:cNvCxnSpPr/>
          <p:nvPr userDrawn="1"/>
        </p:nvCxnSpPr>
        <p:spPr>
          <a:xfrm>
            <a:off x="3482247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ymbol zastępczy tekstu 6"/>
          <p:cNvSpPr>
            <a:spLocks noGrp="1"/>
          </p:cNvSpPr>
          <p:nvPr>
            <p:ph type="body" sz="quarter" idx="23"/>
          </p:nvPr>
        </p:nvSpPr>
        <p:spPr>
          <a:xfrm>
            <a:off x="3392245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8" name="Symbol zastępczy wykresu 25"/>
          <p:cNvSpPr>
            <a:spLocks noGrp="1"/>
          </p:cNvSpPr>
          <p:nvPr>
            <p:ph type="chart" sz="quarter" idx="24"/>
          </p:nvPr>
        </p:nvSpPr>
        <p:spPr>
          <a:xfrm>
            <a:off x="3391918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9" name="Łącznik prosty 38"/>
          <p:cNvCxnSpPr/>
          <p:nvPr userDrawn="1"/>
        </p:nvCxnSpPr>
        <p:spPr>
          <a:xfrm>
            <a:off x="652667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ymbol zastępczy tekstu 6"/>
          <p:cNvSpPr>
            <a:spLocks noGrp="1"/>
          </p:cNvSpPr>
          <p:nvPr>
            <p:ph type="body" sz="quarter" idx="25"/>
          </p:nvPr>
        </p:nvSpPr>
        <p:spPr>
          <a:xfrm>
            <a:off x="6436677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1" name="Symbol zastępczy wykresu 25"/>
          <p:cNvSpPr>
            <a:spLocks noGrp="1"/>
          </p:cNvSpPr>
          <p:nvPr>
            <p:ph type="chart" sz="quarter" idx="26"/>
          </p:nvPr>
        </p:nvSpPr>
        <p:spPr>
          <a:xfrm>
            <a:off x="6436356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4" name="Symbol zastępczy numeru slajdu 4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5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6510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4492" y="4251854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11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54955" y="4681482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47533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abeli 2"/>
          <p:cNvSpPr>
            <a:spLocks noGrp="1"/>
          </p:cNvSpPr>
          <p:nvPr>
            <p:ph type="tbl" sz="quarter" idx="11"/>
          </p:nvPr>
        </p:nvSpPr>
        <p:spPr>
          <a:xfrm>
            <a:off x="430205" y="1716264"/>
            <a:ext cx="9012271" cy="3671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8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92263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95300" y="6356443"/>
            <a:ext cx="231140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384577" y="6356443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FBDF-BF87-1143-A53A-71E05A096A6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14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9536" y="4427758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39515" y="4919499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339531" y="675861"/>
            <a:ext cx="310050" cy="622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11"/>
          </p:nvPr>
        </p:nvSpPr>
        <p:spPr>
          <a:xfrm>
            <a:off x="16" y="0"/>
            <a:ext cx="9906000" cy="425576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9925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8109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76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76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442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98" y="635644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566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95300" y="6356443"/>
            <a:ext cx="231140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384577" y="6356443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FBDF-BF87-1143-A53A-71E05A096A6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88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322592" y="1676401"/>
            <a:ext cx="9281702" cy="413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2pPr>
            <a:lvl3pPr marL="9144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3pPr>
            <a:lvl4pPr marL="13716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4pPr>
            <a:lvl5pPr marL="1828800" indent="0">
              <a:lnSpc>
                <a:spcPct val="100000"/>
              </a:lnSpc>
              <a:buFontTx/>
              <a:buNone/>
              <a:defRPr sz="1100">
                <a:solidFill>
                  <a:srgbClr val="454545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2020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wykresu 11"/>
          <p:cNvSpPr>
            <a:spLocks noGrp="1"/>
          </p:cNvSpPr>
          <p:nvPr>
            <p:ph type="chart" sz="quarter" idx="10"/>
          </p:nvPr>
        </p:nvSpPr>
        <p:spPr>
          <a:xfrm>
            <a:off x="355035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3" name="Symbol zastępczy wykresu 11"/>
          <p:cNvSpPr>
            <a:spLocks noGrp="1"/>
          </p:cNvSpPr>
          <p:nvPr>
            <p:ph type="chart" sz="quarter" idx="11"/>
          </p:nvPr>
        </p:nvSpPr>
        <p:spPr>
          <a:xfrm>
            <a:off x="5034393" y="2089602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4" name="Symbol zastępczy wykresu 11"/>
          <p:cNvSpPr>
            <a:spLocks noGrp="1"/>
          </p:cNvSpPr>
          <p:nvPr>
            <p:ph type="chart" sz="quarter" idx="12"/>
          </p:nvPr>
        </p:nvSpPr>
        <p:spPr>
          <a:xfrm>
            <a:off x="355035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5" name="Symbol zastępczy wykresu 11"/>
          <p:cNvSpPr>
            <a:spLocks noGrp="1"/>
          </p:cNvSpPr>
          <p:nvPr>
            <p:ph type="chart" sz="quarter" idx="13"/>
          </p:nvPr>
        </p:nvSpPr>
        <p:spPr>
          <a:xfrm>
            <a:off x="5034393" y="4065813"/>
            <a:ext cx="4332088" cy="184512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431090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 userDrawn="1"/>
        </p:nvCxnSpPr>
        <p:spPr>
          <a:xfrm>
            <a:off x="4973003" y="1735664"/>
            <a:ext cx="4239504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7256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16"/>
          </p:nvPr>
        </p:nvSpPr>
        <p:spPr>
          <a:xfrm>
            <a:off x="4886019" y="1821618"/>
            <a:ext cx="432327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1" name="Symbol zastępczy tekstu 6"/>
          <p:cNvSpPr>
            <a:spLocks noGrp="1"/>
          </p:cNvSpPr>
          <p:nvPr>
            <p:ph type="body" sz="quarter" idx="18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07370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skres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/>
          <p:cNvCxnSpPr/>
          <p:nvPr userDrawn="1"/>
        </p:nvCxnSpPr>
        <p:spPr>
          <a:xfrm>
            <a:off x="42857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338594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6" name="Symbol zastępczy wykresu 25"/>
          <p:cNvSpPr>
            <a:spLocks noGrp="1"/>
          </p:cNvSpPr>
          <p:nvPr>
            <p:ph type="chart" sz="quarter" idx="16"/>
          </p:nvPr>
        </p:nvSpPr>
        <p:spPr>
          <a:xfrm>
            <a:off x="338272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27" name="Łącznik prosty 26"/>
          <p:cNvCxnSpPr/>
          <p:nvPr userDrawn="1"/>
        </p:nvCxnSpPr>
        <p:spPr>
          <a:xfrm>
            <a:off x="3482247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ymbol zastępczy tekstu 6"/>
          <p:cNvSpPr>
            <a:spLocks noGrp="1"/>
          </p:cNvSpPr>
          <p:nvPr>
            <p:ph type="body" sz="quarter" idx="17"/>
          </p:nvPr>
        </p:nvSpPr>
        <p:spPr>
          <a:xfrm>
            <a:off x="3392245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9" name="Symbol zastępczy wykresu 25"/>
          <p:cNvSpPr>
            <a:spLocks noGrp="1"/>
          </p:cNvSpPr>
          <p:nvPr>
            <p:ph type="chart" sz="quarter" idx="18"/>
          </p:nvPr>
        </p:nvSpPr>
        <p:spPr>
          <a:xfrm>
            <a:off x="3391918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0" name="Łącznik prosty 29"/>
          <p:cNvCxnSpPr/>
          <p:nvPr userDrawn="1"/>
        </p:nvCxnSpPr>
        <p:spPr>
          <a:xfrm>
            <a:off x="6526678" y="1735664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ymbol zastępczy tekstu 6"/>
          <p:cNvSpPr>
            <a:spLocks noGrp="1"/>
          </p:cNvSpPr>
          <p:nvPr>
            <p:ph type="body" sz="quarter" idx="19"/>
          </p:nvPr>
        </p:nvSpPr>
        <p:spPr>
          <a:xfrm>
            <a:off x="6436677" y="1818435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2" name="Symbol zastępczy wykresu 25"/>
          <p:cNvSpPr>
            <a:spLocks noGrp="1"/>
          </p:cNvSpPr>
          <p:nvPr>
            <p:ph type="chart" sz="quarter" idx="20"/>
          </p:nvPr>
        </p:nvSpPr>
        <p:spPr>
          <a:xfrm>
            <a:off x="6436356" y="2212975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3" name="Łącznik prosty 32"/>
          <p:cNvCxnSpPr/>
          <p:nvPr userDrawn="1"/>
        </p:nvCxnSpPr>
        <p:spPr>
          <a:xfrm>
            <a:off x="42857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ymbol zastępczy tekstu 6"/>
          <p:cNvSpPr>
            <a:spLocks noGrp="1"/>
          </p:cNvSpPr>
          <p:nvPr>
            <p:ph type="body" sz="quarter" idx="21"/>
          </p:nvPr>
        </p:nvSpPr>
        <p:spPr>
          <a:xfrm>
            <a:off x="338594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5" name="Symbol zastępczy wykresu 25"/>
          <p:cNvSpPr>
            <a:spLocks noGrp="1"/>
          </p:cNvSpPr>
          <p:nvPr>
            <p:ph type="chart" sz="quarter" idx="22"/>
          </p:nvPr>
        </p:nvSpPr>
        <p:spPr>
          <a:xfrm>
            <a:off x="338272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6" name="Łącznik prosty 35"/>
          <p:cNvCxnSpPr/>
          <p:nvPr userDrawn="1"/>
        </p:nvCxnSpPr>
        <p:spPr>
          <a:xfrm>
            <a:off x="3482247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ymbol zastępczy tekstu 6"/>
          <p:cNvSpPr>
            <a:spLocks noGrp="1"/>
          </p:cNvSpPr>
          <p:nvPr>
            <p:ph type="body" sz="quarter" idx="23"/>
          </p:nvPr>
        </p:nvSpPr>
        <p:spPr>
          <a:xfrm>
            <a:off x="3392245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38" name="Symbol zastępczy wykresu 25"/>
          <p:cNvSpPr>
            <a:spLocks noGrp="1"/>
          </p:cNvSpPr>
          <p:nvPr>
            <p:ph type="chart" sz="quarter" idx="24"/>
          </p:nvPr>
        </p:nvSpPr>
        <p:spPr>
          <a:xfrm>
            <a:off x="3391918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cxnSp>
        <p:nvCxnSpPr>
          <p:cNvPr id="39" name="Łącznik prosty 38"/>
          <p:cNvCxnSpPr/>
          <p:nvPr userDrawn="1"/>
        </p:nvCxnSpPr>
        <p:spPr>
          <a:xfrm>
            <a:off x="6526678" y="3888835"/>
            <a:ext cx="274088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ymbol zastępczy tekstu 6"/>
          <p:cNvSpPr>
            <a:spLocks noGrp="1"/>
          </p:cNvSpPr>
          <p:nvPr>
            <p:ph type="body" sz="quarter" idx="25"/>
          </p:nvPr>
        </p:nvSpPr>
        <p:spPr>
          <a:xfrm>
            <a:off x="6436677" y="3971603"/>
            <a:ext cx="2773707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C51E5B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1" name="Symbol zastępczy wykresu 25"/>
          <p:cNvSpPr>
            <a:spLocks noGrp="1"/>
          </p:cNvSpPr>
          <p:nvPr>
            <p:ph type="chart" sz="quarter" idx="26"/>
          </p:nvPr>
        </p:nvSpPr>
        <p:spPr>
          <a:xfrm>
            <a:off x="6436356" y="4366146"/>
            <a:ext cx="2831197" cy="15430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4" name="Symbol zastępczy numeru slajdu 4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25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27468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4492" y="4251854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11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54955" y="4681482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97709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abeli 2"/>
          <p:cNvSpPr>
            <a:spLocks noGrp="1"/>
          </p:cNvSpPr>
          <p:nvPr>
            <p:ph type="tbl" sz="quarter" idx="11"/>
          </p:nvPr>
        </p:nvSpPr>
        <p:spPr>
          <a:xfrm>
            <a:off x="430205" y="1716264"/>
            <a:ext cx="9012271" cy="3671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8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45416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9536" y="4427758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339515" y="4919499"/>
            <a:ext cx="8708642" cy="3944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2" name="Prostokąt 1"/>
          <p:cNvSpPr/>
          <p:nvPr userDrawn="1"/>
        </p:nvSpPr>
        <p:spPr>
          <a:xfrm>
            <a:off x="339531" y="675861"/>
            <a:ext cx="310050" cy="622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sz="quarter" idx="11"/>
          </p:nvPr>
        </p:nvSpPr>
        <p:spPr>
          <a:xfrm>
            <a:off x="16" y="0"/>
            <a:ext cx="9906000" cy="425576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2890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97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7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8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20092" y="6267483"/>
            <a:ext cx="40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</a:lstStyle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Prostokąt 2"/>
          <p:cNvSpPr/>
          <p:nvPr userDrawn="1"/>
        </p:nvSpPr>
        <p:spPr>
          <a:xfrm>
            <a:off x="451735" y="760130"/>
            <a:ext cx="70146" cy="33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8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3" r:id="rId4"/>
    <p:sldLayoutId id="2147483666" r:id="rId5"/>
    <p:sldLayoutId id="2147483668" r:id="rId6"/>
    <p:sldLayoutId id="2147483667" r:id="rId7"/>
    <p:sldLayoutId id="2147483669" r:id="rId8"/>
    <p:sldLayoutId id="2147483671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20092" y="6267483"/>
            <a:ext cx="40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</a:lstStyle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Prostokąt 2"/>
          <p:cNvSpPr/>
          <p:nvPr userDrawn="1"/>
        </p:nvSpPr>
        <p:spPr>
          <a:xfrm>
            <a:off x="451735" y="760130"/>
            <a:ext cx="70146" cy="33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6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20092" y="6267483"/>
            <a:ext cx="40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</a:lstStyle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Prostokąt 2"/>
          <p:cNvSpPr/>
          <p:nvPr userDrawn="1"/>
        </p:nvSpPr>
        <p:spPr>
          <a:xfrm>
            <a:off x="451735" y="760130"/>
            <a:ext cx="70146" cy="33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1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57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57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407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82" y="6356407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407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6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4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35637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73" y="635637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7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1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43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3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35636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8" y="635636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6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6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D1487-E9F6-4AC7-AD5A-A1ABF67D2E0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2018-02-01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2270C-E224-40DA-AF1A-08EE71AE7DF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20082" y="6267463"/>
            <a:ext cx="40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</a:lstStyle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Prostokąt 2"/>
          <p:cNvSpPr/>
          <p:nvPr userDrawn="1"/>
        </p:nvSpPr>
        <p:spPr>
          <a:xfrm>
            <a:off x="451735" y="760130"/>
            <a:ext cx="70146" cy="33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2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20092" y="6267483"/>
            <a:ext cx="40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</a:lstStyle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Prostokąt 2"/>
          <p:cNvSpPr/>
          <p:nvPr userDrawn="1"/>
        </p:nvSpPr>
        <p:spPr>
          <a:xfrm>
            <a:off x="451735" y="760130"/>
            <a:ext cx="70146" cy="33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8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20092" y="6267483"/>
            <a:ext cx="40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</a:lstStyle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Prostokąt 2"/>
          <p:cNvSpPr/>
          <p:nvPr userDrawn="1"/>
        </p:nvSpPr>
        <p:spPr>
          <a:xfrm>
            <a:off x="451735" y="760130"/>
            <a:ext cx="70146" cy="33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3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56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20092" y="6267483"/>
            <a:ext cx="40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</a:lstStyle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Prostokąt 2"/>
          <p:cNvSpPr/>
          <p:nvPr userDrawn="1"/>
        </p:nvSpPr>
        <p:spPr>
          <a:xfrm>
            <a:off x="451735" y="760130"/>
            <a:ext cx="70146" cy="33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4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20092" y="6267483"/>
            <a:ext cx="40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54545"/>
                </a:solidFill>
                <a:latin typeface="Century Gothic" panose="020B0502020202020204" pitchFamily="34" charset="0"/>
              </a:defRPr>
            </a:lvl1pPr>
          </a:lstStyle>
          <a:p>
            <a:fld id="{0336927F-AA78-484F-8404-6CE2EE103AF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Prostokąt 2"/>
          <p:cNvSpPr/>
          <p:nvPr userDrawn="1"/>
        </p:nvSpPr>
        <p:spPr>
          <a:xfrm>
            <a:off x="451735" y="760130"/>
            <a:ext cx="70146" cy="33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0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8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chart" Target="../charts/chart5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ankmillennium.pl/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7" Type="http://schemas.openxmlformats.org/officeDocument/2006/relationships/chart" Target="../charts/chart5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7.xml"/><Relationship Id="rId6" Type="http://schemas.openxmlformats.org/officeDocument/2006/relationships/chart" Target="../charts/chart53.xml"/><Relationship Id="rId5" Type="http://schemas.openxmlformats.org/officeDocument/2006/relationships/chart" Target="../charts/chart5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bankmillennium_" TargetMode="External"/><Relationship Id="rId2" Type="http://schemas.openxmlformats.org/officeDocument/2006/relationships/hyperlink" Target="http://www.bankmillennium.pl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hyperlink" Target="http://www.youtube.com/bankmillenniu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5" Type="http://schemas.openxmlformats.org/officeDocument/2006/relationships/chart" Target="../charts/chart3.xml"/><Relationship Id="rId10" Type="http://schemas.openxmlformats.org/officeDocument/2006/relationships/chart" Target="../charts/chart8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chart" Target="../charts/chart17.xml"/><Relationship Id="rId7" Type="http://schemas.openxmlformats.org/officeDocument/2006/relationships/chart" Target="../charts/chart21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Relationship Id="rId9" Type="http://schemas.openxmlformats.org/officeDocument/2006/relationships/chart" Target="../charts/char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7" Type="http://schemas.openxmlformats.org/officeDocument/2006/relationships/chart" Target="../charts/chart29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00.xml"/><Relationship Id="rId5" Type="http://schemas.openxmlformats.org/officeDocument/2006/relationships/chart" Target="../charts/chart33.xml"/><Relationship Id="rId4" Type="http://schemas.openxmlformats.org/officeDocument/2006/relationships/chart" Target="../charts/char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2"/>
          <p:cNvSpPr txBox="1">
            <a:spLocks/>
          </p:cNvSpPr>
          <p:nvPr/>
        </p:nvSpPr>
        <p:spPr>
          <a:xfrm>
            <a:off x="354955" y="4681514"/>
            <a:ext cx="8708642" cy="3944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rgbClr val="454545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/>
              <a:t>Pre</a:t>
            </a:r>
            <a:r>
              <a:rPr lang="pl-PL" dirty="0" err="1"/>
              <a:t>zentacja</a:t>
            </a:r>
            <a:r>
              <a:rPr lang="pl-PL" dirty="0"/>
              <a:t> </a:t>
            </a:r>
            <a:r>
              <a:rPr lang="pl-PL" dirty="0" smtClean="0"/>
              <a:t>wstępnych wyników </a:t>
            </a:r>
            <a:r>
              <a:rPr lang="pl-PL" dirty="0"/>
              <a:t>za rok</a:t>
            </a:r>
            <a:r>
              <a:rPr lang="en-GB" dirty="0"/>
              <a:t> 2017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334503" y="4251854"/>
            <a:ext cx="8543925" cy="388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>
              <a:defRPr/>
            </a:pPr>
            <a:r>
              <a:rPr lang="pl-PL" dirty="0" smtClean="0"/>
              <a:t>GRUPA BANKU MILLENNIUM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0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88FBDF-BF87-1143-A53A-71E05A096A6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10</a:t>
            </a:fld>
            <a:endParaRPr lang="en-GB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ADEKWATNOŚĆ KAPITAŁOWA</a:t>
            </a:r>
            <a:endParaRPr lang="en-GB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58915" y="682683"/>
            <a:ext cx="9065897" cy="46666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400" dirty="0" smtClean="0"/>
              <a:t>Bardzo wysokie współczynniki kapitałowe po emisji obligacji podporządkowanych i decyzji ws. IRB.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400" dirty="0" smtClean="0"/>
              <a:t>Dalszy wzrost przewidywany w 1 kw. 2018 r. po zatrzymaniu zysku 2017 roku w funduszach własnych</a:t>
            </a:r>
            <a:endParaRPr lang="pl-PL" sz="1400" dirty="0"/>
          </a:p>
        </p:txBody>
      </p:sp>
      <p:sp>
        <p:nvSpPr>
          <p:cNvPr id="58" name="PoleTekstowe 81"/>
          <p:cNvSpPr txBox="1"/>
          <p:nvPr/>
        </p:nvSpPr>
        <p:spPr>
          <a:xfrm>
            <a:off x="314341" y="1638177"/>
            <a:ext cx="38867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Współczynniki kapitałowe Grupy</a:t>
            </a:r>
            <a:r>
              <a:rPr lang="en-GB" sz="1100" kern="0" dirty="0" smtClean="0">
                <a:solidFill>
                  <a:srgbClr val="C51E5B"/>
                </a:solidFill>
                <a:cs typeface="Lato Light"/>
              </a:rPr>
              <a:t> </a:t>
            </a: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*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59" name="Łącznik prosty 82"/>
          <p:cNvCxnSpPr/>
          <p:nvPr/>
        </p:nvCxnSpPr>
        <p:spPr>
          <a:xfrm>
            <a:off x="406017" y="1877173"/>
            <a:ext cx="3795045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Symbol zastępczy numeru slajdu 7"/>
          <p:cNvSpPr txBox="1">
            <a:spLocks/>
          </p:cNvSpPr>
          <p:nvPr/>
        </p:nvSpPr>
        <p:spPr>
          <a:xfrm>
            <a:off x="9420092" y="6267483"/>
            <a:ext cx="409442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2" name="Tytuł 1"/>
          <p:cNvSpPr txBox="1">
            <a:spLocks/>
          </p:cNvSpPr>
          <p:nvPr/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1" name="pole tekstowe 80"/>
          <p:cNvSpPr txBox="1"/>
          <p:nvPr/>
        </p:nvSpPr>
        <p:spPr>
          <a:xfrm>
            <a:off x="390647" y="6230719"/>
            <a:ext cx="914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l-PL" sz="900" i="1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(*) Współczynniki kapitałowe banku (nieskonsolidowane) są niższe o około </a:t>
            </a:r>
            <a:r>
              <a:rPr lang="en-GB" sz="900" i="1" dirty="0">
                <a:ea typeface="Lato Light" panose="020F0502020204030203" pitchFamily="34" charset="0"/>
                <a:cs typeface="Lato Light" panose="020F0502020204030203" pitchFamily="34" charset="0"/>
              </a:rPr>
              <a:t>ca </a:t>
            </a:r>
            <a:r>
              <a:rPr lang="pl-PL" sz="900" dirty="0">
                <a:ea typeface="Lato Light" panose="020F0502020204030203" pitchFamily="34" charset="0"/>
                <a:cs typeface="Lato Light" panose="020F0502020204030203" pitchFamily="34" charset="0"/>
              </a:rPr>
              <a:t>0.1</a:t>
            </a:r>
            <a:r>
              <a:rPr lang="en-GB" sz="900" dirty="0">
                <a:ea typeface="Lato Light" panose="020F0502020204030203" pitchFamily="34" charset="0"/>
                <a:cs typeface="Lato Light" panose="020F0502020204030203" pitchFamily="34" charset="0"/>
              </a:rPr>
              <a:t> p.p.</a:t>
            </a:r>
            <a:r>
              <a:rPr lang="pl-PL" sz="900" dirty="0">
                <a:ea typeface="Lato Light" panose="020F0502020204030203" pitchFamily="34" charset="0"/>
                <a:cs typeface="Lato Light" panose="020F0502020204030203" pitchFamily="34" charset="0"/>
              </a:rPr>
              <a:t> na grudzień 2017 r.  </a:t>
            </a:r>
            <a:endParaRPr lang="pl-PL" sz="900" dirty="0" smtClean="0"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457200"/>
            <a:r>
              <a:rPr lang="pl-PL" sz="900" i="1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(**) Nowe progi kapitałowe obowiązujące od stycznia 2018 r. oparte na </a:t>
            </a:r>
            <a:r>
              <a:rPr lang="pl-PL" sz="900" i="1" dirty="0" err="1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wsp</a:t>
            </a:r>
            <a:r>
              <a:rPr lang="pl-PL" sz="900" i="1" dirty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r>
              <a:rPr lang="pl-PL" sz="900" i="1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minimalnych wg </a:t>
            </a:r>
            <a:r>
              <a:rPr lang="pl-PL" sz="900" i="1" dirty="0" err="1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CRR</a:t>
            </a:r>
            <a:r>
              <a:rPr lang="pl-PL" sz="900" i="1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plus bufor połączony (systemowy, zabezpieczający oraz OSII) plus bufor Filara II dot. walutowych kredytów mieszk.;  Wymagane współczynniki minimalne dla Banku są nieco wyższe: TCR = 18.66% oraz T1 = 15.28%     </a:t>
            </a:r>
          </a:p>
          <a:p>
            <a:pPr defTabSz="457200"/>
            <a:r>
              <a:rPr lang="pl-PL" sz="900" i="1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(***) K1 opiera się na udziale kredytów hipotecznych w portfelu ogółem a K2 na udziale kredytów udzielonych w latach 2007-2008 w portfelu hipotecznym</a:t>
            </a:r>
          </a:p>
        </p:txBody>
      </p:sp>
      <p:graphicFrame>
        <p:nvGraphicFramePr>
          <p:cNvPr id="35" name="Chart 5"/>
          <p:cNvGraphicFramePr/>
          <p:nvPr>
            <p:extLst>
              <p:ext uri="{D42A27DB-BD31-4B8C-83A1-F6EECF244321}">
                <p14:modId xmlns:p14="http://schemas.microsoft.com/office/powerpoint/2010/main" val="3886263019"/>
              </p:ext>
            </p:extLst>
          </p:nvPr>
        </p:nvGraphicFramePr>
        <p:xfrm>
          <a:off x="110497" y="1956808"/>
          <a:ext cx="4807177" cy="245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Łącznik prostoliniowy 5"/>
          <p:cNvCxnSpPr/>
          <p:nvPr/>
        </p:nvCxnSpPr>
        <p:spPr>
          <a:xfrm flipV="1">
            <a:off x="2513090" y="3855600"/>
            <a:ext cx="1610561" cy="371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oliniowy 39"/>
          <p:cNvCxnSpPr/>
          <p:nvPr/>
        </p:nvCxnSpPr>
        <p:spPr>
          <a:xfrm>
            <a:off x="2513090" y="3432440"/>
            <a:ext cx="156472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/>
          <p:cNvSpPr/>
          <p:nvPr/>
        </p:nvSpPr>
        <p:spPr>
          <a:xfrm>
            <a:off x="2536037" y="3216996"/>
            <a:ext cx="11416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TCR </a:t>
            </a:r>
            <a:r>
              <a:rPr lang="pl-PL" sz="800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min</a:t>
            </a:r>
            <a:r>
              <a:rPr lang="en-GB" sz="800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r>
              <a:rPr lang="en-GB" sz="800" b="1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  <a:r>
              <a:rPr lang="pl-PL" sz="800" b="1" dirty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8</a:t>
            </a:r>
            <a:r>
              <a:rPr lang="en-GB" sz="800" b="1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r>
              <a:rPr lang="pl-PL" sz="800" b="1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54</a:t>
            </a:r>
            <a:r>
              <a:rPr lang="en-GB" sz="800" b="1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%</a:t>
            </a:r>
            <a:r>
              <a:rPr lang="pl-PL" sz="800" b="1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l-PL" sz="800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**)</a:t>
            </a:r>
            <a:endParaRPr lang="en-GB" sz="800" dirty="0">
              <a:solidFill>
                <a:srgbClr val="C51E5B"/>
              </a:solidFill>
            </a:endParaRPr>
          </a:p>
        </p:txBody>
      </p:sp>
      <p:sp>
        <p:nvSpPr>
          <p:cNvPr id="44" name="Prostokąt 43"/>
          <p:cNvSpPr/>
          <p:nvPr/>
        </p:nvSpPr>
        <p:spPr>
          <a:xfrm>
            <a:off x="2596951" y="3624364"/>
            <a:ext cx="105189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T1 </a:t>
            </a:r>
            <a:r>
              <a:rPr lang="pl-PL" sz="800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min</a:t>
            </a:r>
            <a:r>
              <a:rPr lang="en-GB" sz="800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r>
              <a:rPr lang="en-GB" sz="800" b="1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  <a:r>
              <a:rPr lang="pl-PL" sz="800" b="1" dirty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5</a:t>
            </a:r>
            <a:r>
              <a:rPr lang="en-GB" sz="800" b="1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r>
              <a:rPr lang="pl-PL" sz="800" b="1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19</a:t>
            </a:r>
            <a:r>
              <a:rPr lang="en-GB" sz="800" b="1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%</a:t>
            </a:r>
            <a:r>
              <a:rPr lang="pl-PL" sz="800" b="1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l-PL" sz="800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**)</a:t>
            </a:r>
            <a:endParaRPr lang="en-GB" sz="800" dirty="0">
              <a:solidFill>
                <a:srgbClr val="C51E5B"/>
              </a:solidFill>
            </a:endParaRPr>
          </a:p>
        </p:txBody>
      </p:sp>
      <p:sp>
        <p:nvSpPr>
          <p:cNvPr id="42" name="PoleTekstowe 81"/>
          <p:cNvSpPr txBox="1"/>
          <p:nvPr/>
        </p:nvSpPr>
        <p:spPr>
          <a:xfrm>
            <a:off x="4826002" y="1638679"/>
            <a:ext cx="3214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Kwestie kapitałowe</a:t>
            </a:r>
            <a:endParaRPr lang="en-US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43" name="Łącznik prosty 82"/>
          <p:cNvCxnSpPr/>
          <p:nvPr/>
        </p:nvCxnSpPr>
        <p:spPr>
          <a:xfrm>
            <a:off x="4917674" y="1889676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Prostokąt 45"/>
          <p:cNvSpPr/>
          <p:nvPr/>
        </p:nvSpPr>
        <p:spPr>
          <a:xfrm>
            <a:off x="304815" y="4373855"/>
            <a:ext cx="9491648" cy="183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Bef>
                <a:spcPts val="600"/>
              </a:spcBef>
              <a:buClr>
                <a:srgbClr val="CC0066"/>
              </a:buClr>
              <a:buFont typeface="Arial" panose="020B0604020202020204" pitchFamily="34" charset="0"/>
              <a:buChar char="•"/>
              <a:defRPr/>
            </a:pP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Zalecenie </a:t>
            </a:r>
            <a:r>
              <a:rPr lang="pl-PL" sz="1150" kern="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KNF 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 sprawie polityki </a:t>
            </a:r>
            <a:r>
              <a:rPr lang="pl-PL" sz="1150" kern="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dywidendowej 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banków (listopad </a:t>
            </a:r>
            <a:r>
              <a:rPr lang="pl-PL" sz="1150" kern="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2017 r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.) </a:t>
            </a:r>
            <a:r>
              <a:rPr lang="pl-PL" sz="1150" kern="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 którym wyznaczono następujące dodatkowe bufory ponad minimum wymagane dla </a:t>
            </a:r>
            <a:r>
              <a:rPr lang="pl-PL" sz="1150" kern="0" dirty="0" err="1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TCR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aby móc wypłacić dywidendę:  +1.5% </a:t>
            </a:r>
            <a:r>
              <a:rPr lang="pl-PL" sz="1150" b="1" u="sng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 celu wypłaty 50%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; dodatkowo 0.625% (pełny bufor zabezpieczający 2.5%) </a:t>
            </a:r>
            <a:r>
              <a:rPr lang="pl-PL" sz="1150" b="1" u="sng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 celu wypłaty 75%;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+ </a:t>
            </a:r>
            <a:r>
              <a:rPr lang="pl-PL" sz="1150" kern="0" dirty="0" err="1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dodatk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. wymóg ze stres-testu </a:t>
            </a:r>
            <a:r>
              <a:rPr lang="pl-PL" sz="1150" b="1" u="sng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 celu wypłaty 100%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; KNF utrzymał dodatkowe kryteria dla banków z portfelami walutowych kredytów hipotecznych (K1 oraz K2) ***</a:t>
            </a:r>
          </a:p>
          <a:p>
            <a:pPr marL="171450" indent="-171450" algn="just">
              <a:spcBef>
                <a:spcPts val="600"/>
              </a:spcBef>
              <a:buClr>
                <a:srgbClr val="CC0066"/>
              </a:buClr>
              <a:buFont typeface="Arial" panose="020B0604020202020204" pitchFamily="34" charset="0"/>
              <a:buChar char="•"/>
              <a:defRPr/>
            </a:pPr>
            <a:r>
              <a:rPr lang="pl-PL" sz="1150" kern="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Bank Millennium posiada politykę dotyczącą wypłaty dywidendy na poziomie pomiędzy 35% a 50% zysku netto, w zależności od zaleceń nadzorczych. Wysokie współczynniki kapitałowe Banku (na koniec 2017) umożliwiłyby wypłatę w wysokości 75%, gdyby nie dodatkowe kryteria </a:t>
            </a:r>
            <a:r>
              <a:rPr lang="pl-PL" sz="1150" kern="0" dirty="0" err="1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K1</a:t>
            </a:r>
            <a:r>
              <a:rPr lang="pl-PL" sz="1150" kern="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pl-PL" sz="1150" kern="0" dirty="0" err="1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K2</a:t>
            </a:r>
            <a:r>
              <a:rPr lang="pl-PL" sz="1150" kern="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.   </a:t>
            </a:r>
            <a:endParaRPr lang="pl-PL" sz="1150" kern="0" dirty="0" smtClean="0">
              <a:solidFill>
                <a:srgbClr val="45454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 algn="just">
              <a:spcBef>
                <a:spcPts val="600"/>
              </a:spcBef>
              <a:buClr>
                <a:srgbClr val="CC0066"/>
              </a:buClr>
              <a:buFont typeface="Arial" panose="020B0604020202020204" pitchFamily="34" charset="0"/>
              <a:buChar char="•"/>
              <a:defRPr/>
            </a:pP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Stąd też </a:t>
            </a:r>
            <a:r>
              <a:rPr lang="pl-PL" sz="1150" b="1" ker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Zarząd</a:t>
            </a:r>
            <a:r>
              <a:rPr lang="pl-PL" sz="1150" kern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150" b="1" kern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Banku </a:t>
            </a:r>
            <a:r>
              <a:rPr lang="pl-PL" sz="1150" b="1" kern="0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zarekomenduje zatrzymanie całości zysku netto za rok 2017</a:t>
            </a:r>
            <a:r>
              <a:rPr lang="pl-PL" sz="1150" kern="0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 funduszach własnych. Jeśli propozycję tę zaakceptuje Walne Zgromadzenie, dodatni wpływ na współczynnik T1 wyniesie około 2</a:t>
            </a:r>
            <a:r>
              <a:rPr lang="pl-PL" sz="1150" kern="0" dirty="0" smtClean="0">
                <a:solidFill>
                  <a:srgbClr val="FF000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150" kern="0" dirty="0" err="1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p.p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pl-PL" sz="1150" kern="0" dirty="0">
              <a:solidFill>
                <a:srgbClr val="45454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Objaśnienie prostokątne zaokrąglone 19"/>
          <p:cNvSpPr/>
          <p:nvPr/>
        </p:nvSpPr>
        <p:spPr>
          <a:xfrm>
            <a:off x="3708282" y="2001308"/>
            <a:ext cx="654167" cy="560917"/>
          </a:xfrm>
          <a:prstGeom prst="wedgeRoundRectCallout">
            <a:avLst>
              <a:gd name="adj1" fmla="val -118201"/>
              <a:gd name="adj2" fmla="val 3564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pl-PL" sz="1000" b="1" dirty="0" smtClean="0">
                <a:solidFill>
                  <a:srgbClr val="454545"/>
                </a:solidFill>
              </a:rPr>
              <a:t>3.5 pp powyżej minimum</a:t>
            </a:r>
            <a:endParaRPr lang="en-GB" sz="1000" b="1" dirty="0">
              <a:solidFill>
                <a:srgbClr val="454545"/>
              </a:solidFill>
            </a:endParaRPr>
          </a:p>
        </p:txBody>
      </p:sp>
      <p:sp>
        <p:nvSpPr>
          <p:cNvPr id="21" name="Objaśnienie prostokątne zaokrąglone 20"/>
          <p:cNvSpPr/>
          <p:nvPr/>
        </p:nvSpPr>
        <p:spPr>
          <a:xfrm>
            <a:off x="3708283" y="2840605"/>
            <a:ext cx="654166" cy="446013"/>
          </a:xfrm>
          <a:prstGeom prst="wedgeRoundRectCallout">
            <a:avLst>
              <a:gd name="adj1" fmla="val -124025"/>
              <a:gd name="adj2" fmla="val -136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pl-PL" sz="1000" b="1" dirty="0" smtClean="0">
                <a:solidFill>
                  <a:srgbClr val="454545"/>
                </a:solidFill>
              </a:rPr>
              <a:t>4.8 </a:t>
            </a:r>
            <a:r>
              <a:rPr lang="pl-PL" sz="1000" b="1" dirty="0">
                <a:solidFill>
                  <a:srgbClr val="454545"/>
                </a:solidFill>
              </a:rPr>
              <a:t>pp powyżej minimum</a:t>
            </a:r>
            <a:endParaRPr lang="en-GB" sz="1000" b="1" dirty="0">
              <a:solidFill>
                <a:srgbClr val="454545"/>
              </a:solidFill>
            </a:endParaRPr>
          </a:p>
        </p:txBody>
      </p:sp>
      <p:sp>
        <p:nvSpPr>
          <p:cNvPr id="45" name="Prostokąt 44"/>
          <p:cNvSpPr/>
          <p:nvPr/>
        </p:nvSpPr>
        <p:spPr>
          <a:xfrm>
            <a:off x="4429126" y="1899787"/>
            <a:ext cx="5400408" cy="244682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pl-PL" sz="1150" b="1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Bank wyemitował w grudniu 10-letnie obligacje podporządkowane </a:t>
            </a:r>
            <a:r>
              <a:rPr lang="en-GB" sz="1150" b="1" kern="0" dirty="0" err="1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NC5</a:t>
            </a:r>
            <a:r>
              <a:rPr lang="pl-PL" sz="1150" b="1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o wart. 700 mln PLN, kwalifikujące się do kapitału </a:t>
            </a:r>
            <a:r>
              <a:rPr lang="pl-PL" sz="1150" b="1" kern="0" dirty="0" err="1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Tier</a:t>
            </a:r>
            <a:r>
              <a:rPr lang="pl-PL" sz="1150" b="1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2</a:t>
            </a:r>
            <a:endParaRPr lang="pl-PL" sz="1150" kern="0" dirty="0">
              <a:solidFill>
                <a:srgbClr val="45454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buClr>
                <a:srgbClr val="CC0066"/>
              </a:buClr>
            </a:pP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Ostatnie ważne regulacyjne zalecenia i interpretacje dotyczące wymaganych progów kapitałowych: </a:t>
            </a:r>
          </a:p>
          <a:p>
            <a:pPr marL="171450" indent="-171450" algn="just">
              <a:spcBef>
                <a:spcPts val="300"/>
              </a:spcBef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pl-PL" sz="1150" b="1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Bufor Filara II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: KNF ustanowił bufor na poziomie 5.41% dla TCR Grupy (wzrost w porównaniu z 2016 r. z uwagi na decyzje związane z IRB oraz regularną aktualizacją BION ) </a:t>
            </a:r>
          </a:p>
          <a:p>
            <a:pPr marL="171450" indent="-171450" algn="just">
              <a:spcBef>
                <a:spcPts val="300"/>
              </a:spcBef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pl-PL" sz="1150" b="1" dirty="0" smtClean="0"/>
              <a:t>Bufor innej instytucji o znaczeniu systemowym - OSII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(0.25%): </a:t>
            </a:r>
            <a:r>
              <a:rPr lang="pl-PL" sz="1150" kern="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pozostawiony bez zmian 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dla Banku/Grupy</a:t>
            </a:r>
          </a:p>
          <a:p>
            <a:pPr marL="171450" indent="-171450" algn="just">
              <a:spcBef>
                <a:spcPts val="300"/>
              </a:spcBef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pl-PL" sz="1150" b="1" dirty="0" smtClean="0"/>
              <a:t>Bufor ryzyka systemowego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(3%): dla wszystkich banków od 2018 r.; </a:t>
            </a:r>
          </a:p>
          <a:p>
            <a:pPr marL="171450" indent="-171450" algn="just">
              <a:spcBef>
                <a:spcPts val="300"/>
              </a:spcBef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pl-PL" sz="1150" b="1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Bufor zabezpieczający </a:t>
            </a:r>
            <a:r>
              <a:rPr lang="pl-PL" sz="115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(1.875%): wzrost o 0.675 pp dla wszystkich banków począwszy od 2018 r</a:t>
            </a:r>
            <a:endParaRPr lang="pl-PL" sz="1150" kern="0" dirty="0">
              <a:solidFill>
                <a:srgbClr val="45454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71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28630" y="4349285"/>
            <a:ext cx="9907589" cy="568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600" dirty="0"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PREZENTACJA </a:t>
            </a:r>
            <a:r>
              <a:rPr lang="pl-PL" sz="2600" dirty="0" smtClean="0"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WYNIKÓW ZA ROK 2017</a:t>
            </a:r>
            <a:endParaRPr lang="en-GB" sz="2600" spc="-150" dirty="0">
              <a:solidFill>
                <a:srgbClr val="C51E5B"/>
              </a:solidFill>
              <a:latin typeface="Century Gothic" panose="020B0502020202020204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41495" y="4869238"/>
            <a:ext cx="490140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C51E5B"/>
              </a:buClr>
              <a:buSzPct val="120000"/>
            </a:pPr>
            <a:r>
              <a:rPr lang="pl-PL" sz="1400" b="1" dirty="0" smtClean="0">
                <a:solidFill>
                  <a:srgbClr val="C51E5B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&gt;</a:t>
            </a:r>
            <a:r>
              <a:rPr lang="pl-PL" sz="1400" dirty="0" smtClean="0">
                <a:solidFill>
                  <a:srgbClr val="45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smtClean="0">
                <a:solidFill>
                  <a:srgbClr val="454545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Wyniki finansowe</a:t>
            </a:r>
            <a:endParaRPr lang="en-GB" sz="1400" dirty="0">
              <a:solidFill>
                <a:srgbClr val="454545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300"/>
              </a:spcBef>
              <a:buClr>
                <a:srgbClr val="C51E5B"/>
              </a:buClr>
              <a:buSzPct val="120000"/>
            </a:pPr>
            <a:r>
              <a:rPr lang="pl-PL" sz="1400" b="1" dirty="0" smtClean="0">
                <a:solidFill>
                  <a:srgbClr val="C51E5B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&gt;</a:t>
            </a:r>
            <a:r>
              <a:rPr lang="pl-PL" sz="1400" dirty="0" smtClean="0">
                <a:solidFill>
                  <a:srgbClr val="454545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b="1" dirty="0" smtClean="0">
                <a:solidFill>
                  <a:srgbClr val="C51E5B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Rozwój biznesu</a:t>
            </a:r>
            <a:endParaRPr lang="en-GB" sz="1400" b="1" dirty="0">
              <a:solidFill>
                <a:srgbClr val="C51E5B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300"/>
              </a:spcBef>
              <a:buClr>
                <a:srgbClr val="C51E5B"/>
              </a:buClr>
              <a:buSzPct val="120000"/>
            </a:pPr>
            <a:r>
              <a:rPr lang="pl-PL" sz="1400" b="1" dirty="0" smtClean="0">
                <a:solidFill>
                  <a:srgbClr val="C51E5B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&gt;</a:t>
            </a:r>
            <a:r>
              <a:rPr lang="pl-PL" sz="1400" dirty="0" smtClean="0">
                <a:solidFill>
                  <a:srgbClr val="454545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smtClean="0">
                <a:solidFill>
                  <a:srgbClr val="454545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Załączniki</a:t>
            </a:r>
            <a:endParaRPr lang="pl-PL" sz="1400" dirty="0">
              <a:solidFill>
                <a:srgbClr val="454545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SzPct val="120000"/>
            </a:pPr>
            <a:endParaRPr lang="pl-PL" sz="1600" dirty="0">
              <a:solidFill>
                <a:prstClr val="black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1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/>
          <p:cNvCxnSpPr/>
          <p:nvPr/>
        </p:nvCxnSpPr>
        <p:spPr>
          <a:xfrm>
            <a:off x="304742" y="1735385"/>
            <a:ext cx="1868319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Tekstowe 53"/>
          <p:cNvSpPr txBox="1"/>
          <p:nvPr/>
        </p:nvSpPr>
        <p:spPr>
          <a:xfrm>
            <a:off x="154596" y="1786511"/>
            <a:ext cx="2196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pl-PL" sz="1400" b="1" kern="0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Główne </a:t>
            </a:r>
            <a:r>
              <a:rPr lang="pl-PL" sz="1400" b="1" kern="0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biznesowe </a:t>
            </a:r>
            <a:r>
              <a:rPr lang="pl-PL" sz="1400" b="1" kern="0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cele strategiczne są konsekwentnie realizowane</a:t>
            </a:r>
            <a:endParaRPr lang="en-GB" sz="1400" b="1" kern="0" dirty="0">
              <a:solidFill>
                <a:srgbClr val="C51E5B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2335762" y="1725851"/>
            <a:ext cx="7574438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  <a:buClr>
                <a:srgbClr val="CC3300"/>
              </a:buClr>
            </a:pPr>
            <a:r>
              <a:rPr lang="pl-PL" sz="13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Wzrost liczby aktywnych klientów netto w trakcie 3 lat osiągnął </a:t>
            </a:r>
            <a:r>
              <a:rPr lang="pl-PL" sz="1300" b="1" kern="0" dirty="0" smtClean="0">
                <a:solidFill>
                  <a:srgbClr val="CC0066"/>
                </a:solidFill>
                <a:ea typeface="Lato" panose="020F0502020204030203" pitchFamily="34" charset="0"/>
                <a:cs typeface="Lato" panose="020F0502020204030203" pitchFamily="34" charset="0"/>
              </a:rPr>
              <a:t>351 tys. </a:t>
            </a:r>
            <a:r>
              <a:rPr lang="pl-PL" sz="13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(cel: 300 tys.)</a:t>
            </a:r>
          </a:p>
          <a:p>
            <a:pPr defTabSz="457200">
              <a:lnSpc>
                <a:spcPct val="130000"/>
              </a:lnSpc>
              <a:buClr>
                <a:srgbClr val="CC3300"/>
              </a:buClr>
            </a:pP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Udział rynkowy w zakresie depozytów klientów detalicznych osiągnął 5,7% (cel 6%) </a:t>
            </a:r>
          </a:p>
          <a:p>
            <a:pPr defTabSz="457200">
              <a:lnSpc>
                <a:spcPct val="130000"/>
              </a:lnSpc>
              <a:buClr>
                <a:srgbClr val="CC3300"/>
              </a:buClr>
            </a:pPr>
            <a:r>
              <a:rPr lang="pl-PL" sz="1300" dirty="0" smtClean="0">
                <a:ea typeface="Lato" panose="020F0502020204030203" pitchFamily="34" charset="0"/>
                <a:cs typeface="Lato" panose="020F0502020204030203" pitchFamily="34" charset="0"/>
              </a:rPr>
              <a:t>Konsekwentnie czołowa pozycja w jakości obsługi oraz rankingach Net Promoter Scores </a:t>
            </a:r>
          </a:p>
          <a:p>
            <a:pPr defTabSz="457200">
              <a:lnSpc>
                <a:spcPct val="130000"/>
              </a:lnSpc>
              <a:buClr>
                <a:srgbClr val="CC3300"/>
              </a:buClr>
            </a:pP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Regularny wzrost wykorzystania kanałów cyfrowych: </a:t>
            </a:r>
            <a:r>
              <a:rPr lang="pl-PL" sz="1300" b="1" kern="0" dirty="0" smtClean="0">
                <a:solidFill>
                  <a:srgbClr val="CC0066"/>
                </a:solidFill>
                <a:ea typeface="Lato" panose="020F0502020204030203" pitchFamily="34" charset="0"/>
                <a:cs typeface="Lato" panose="020F0502020204030203" pitchFamily="34" charset="0"/>
              </a:rPr>
              <a:t>1,1 mln </a:t>
            </a: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aktywnych użytkowników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304742" y="5119700"/>
            <a:ext cx="1868319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Tekstowe 53"/>
          <p:cNvSpPr txBox="1"/>
          <p:nvPr/>
        </p:nvSpPr>
        <p:spPr>
          <a:xfrm>
            <a:off x="162893" y="5179355"/>
            <a:ext cx="2210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400" b="1" kern="0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… </a:t>
            </a:r>
            <a:r>
              <a:rPr lang="pl-PL" sz="1400" b="1" kern="0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w oparciu o doskonałą jakość i innowacje</a:t>
            </a:r>
            <a:endParaRPr lang="en-GB" sz="1400" b="1" kern="0" dirty="0">
              <a:solidFill>
                <a:srgbClr val="C51E5B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2296886" y="5098396"/>
            <a:ext cx="7539042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  <a:buClr>
                <a:srgbClr val="CC3300"/>
              </a:buClr>
            </a:pP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Ponownie najwyższa pozycja w rankingu jakości </a:t>
            </a:r>
            <a:r>
              <a:rPr lang="en-GB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„Newsweek </a:t>
            </a: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Przyjazny Bank</a:t>
            </a:r>
            <a:r>
              <a:rPr lang="en-GB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2017”</a:t>
            </a:r>
          </a:p>
          <a:p>
            <a:pPr defTabSz="457200">
              <a:lnSpc>
                <a:spcPct val="130000"/>
              </a:lnSpc>
              <a:buClr>
                <a:srgbClr val="CC3300"/>
              </a:buClr>
            </a:pP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Pierwsze miejsce w badaniu satysfakcji klienta przeprowadzonym przez </a:t>
            </a:r>
            <a:r>
              <a:rPr lang="en-GB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ARC Rynek i Opinia</a:t>
            </a: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z="1300" dirty="0" smtClean="0">
              <a:solidFill>
                <a:srgbClr val="45454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457200">
              <a:lnSpc>
                <a:spcPct val="130000"/>
              </a:lnSpc>
              <a:buClr>
                <a:srgbClr val="CC3300"/>
              </a:buClr>
            </a:pP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Nagroda </a:t>
            </a:r>
            <a:r>
              <a:rPr lang="en-GB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“</a:t>
            </a: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pl-PL" sz="1300" dirty="0" smtClean="0"/>
              <a:t>rzełomowa współpraca </a:t>
            </a:r>
            <a:r>
              <a:rPr lang="pl-PL" sz="1300" dirty="0"/>
              <a:t>w zakresie u</a:t>
            </a:r>
            <a:r>
              <a:rPr lang="pl-PL" sz="1300" dirty="0" smtClean="0"/>
              <a:t>sług </a:t>
            </a:r>
            <a:r>
              <a:rPr lang="pl-PL" sz="1300" dirty="0"/>
              <a:t>f</a:t>
            </a:r>
            <a:r>
              <a:rPr lang="pl-PL" sz="1300" dirty="0" smtClean="0"/>
              <a:t>inansowych” przyznana przez </a:t>
            </a:r>
            <a:r>
              <a:rPr lang="en-GB" sz="130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BAI Global Innovation</a:t>
            </a:r>
            <a:r>
              <a:rPr lang="pl-PL" sz="1300" dirty="0" smtClean="0"/>
              <a:t> za rozwiązania umożliwiające dostęp do e-administracji</a:t>
            </a:r>
            <a:endParaRPr lang="en-GB" sz="1300" dirty="0" smtClean="0">
              <a:solidFill>
                <a:srgbClr val="45454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457200">
              <a:lnSpc>
                <a:spcPct val="130000"/>
              </a:lnSpc>
              <a:buClr>
                <a:srgbClr val="CC3300"/>
              </a:buClr>
            </a:pP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Nagroda </a:t>
            </a:r>
            <a:r>
              <a:rPr lang="pl-PL" sz="130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Euromoney dla najlepszego banku w </a:t>
            </a: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CSR w </a:t>
            </a:r>
            <a:r>
              <a:rPr lang="pl-PL" sz="130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Europie Środkowo-Wschodniej</a:t>
            </a:r>
            <a:endParaRPr lang="en-GB" sz="1300" dirty="0">
              <a:solidFill>
                <a:srgbClr val="454545"/>
              </a:solidFill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304742" y="3373877"/>
            <a:ext cx="1868319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Tekstowe 53"/>
          <p:cNvSpPr txBox="1"/>
          <p:nvPr/>
        </p:nvSpPr>
        <p:spPr>
          <a:xfrm>
            <a:off x="152400" y="3441298"/>
            <a:ext cx="2220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pl-PL" sz="1400" b="1" kern="0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Inne obszary również osiągają swoje cele i mają istotne znaczenie dla nowej strategii</a:t>
            </a:r>
            <a:r>
              <a:rPr lang="en-US" sz="1400" b="1" kern="0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400" b="1" kern="0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…</a:t>
            </a:r>
            <a:endParaRPr lang="en-GB" sz="1400" b="1" kern="0" dirty="0">
              <a:solidFill>
                <a:srgbClr val="C51E5B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2298037" y="3371290"/>
            <a:ext cx="7612163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  <a:buClr>
                <a:srgbClr val="CC3300"/>
              </a:buClr>
            </a:pP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Produkty inwestycyjne wzrosły o </a:t>
            </a:r>
            <a:r>
              <a:rPr lang="pl-PL" sz="1300" b="1" kern="0" dirty="0" smtClean="0">
                <a:solidFill>
                  <a:srgbClr val="CC0066"/>
                </a:solidFill>
                <a:ea typeface="Lato" panose="020F0502020204030203" pitchFamily="34" charset="0"/>
                <a:cs typeface="Lato" panose="020F0502020204030203" pitchFamily="34" charset="0"/>
              </a:rPr>
              <a:t>26%</a:t>
            </a: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r/r dzięki świetnym wynikom rynków kapitałowych</a:t>
            </a:r>
          </a:p>
          <a:p>
            <a:pPr defTabSz="457200">
              <a:lnSpc>
                <a:spcPct val="130000"/>
              </a:lnSpc>
              <a:buClr>
                <a:srgbClr val="CC3300"/>
              </a:buClr>
            </a:pP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Sprzedaż pożyczek gotówkowych na poziomie </a:t>
            </a:r>
            <a:r>
              <a:rPr lang="pl-PL" sz="1300" b="1" kern="0" dirty="0" smtClean="0">
                <a:solidFill>
                  <a:srgbClr val="CC0066"/>
                </a:solidFill>
                <a:ea typeface="Lato" panose="020F0502020204030203" pitchFamily="34" charset="0"/>
                <a:cs typeface="Lato" panose="020F0502020204030203" pitchFamily="34" charset="0"/>
              </a:rPr>
              <a:t>575 mln </a:t>
            </a: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PLN w 4 kwartale</a:t>
            </a:r>
          </a:p>
          <a:p>
            <a:pPr defTabSz="457200">
              <a:lnSpc>
                <a:spcPct val="130000"/>
              </a:lnSpc>
              <a:buClr>
                <a:srgbClr val="CC3300"/>
              </a:buClr>
            </a:pP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Przyśpieszenie sprzedaży kredytów hipotecznych w PLN do </a:t>
            </a:r>
            <a:r>
              <a:rPr lang="pl-PL" sz="1300" b="1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756 mln </a:t>
            </a:r>
            <a:r>
              <a:rPr lang="pl-PL" sz="13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PLN w 4 kw. 2017 r.</a:t>
            </a:r>
          </a:p>
          <a:p>
            <a:pPr defTabSz="457200">
              <a:lnSpc>
                <a:spcPct val="130000"/>
              </a:lnSpc>
              <a:buClr>
                <a:srgbClr val="CC3300"/>
              </a:buClr>
            </a:pPr>
            <a:r>
              <a:rPr lang="pl-PL" sz="130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Kredyty dla przedsiębiorstw wzrosły o </a:t>
            </a:r>
            <a:r>
              <a:rPr lang="pl-PL" sz="130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12%</a:t>
            </a: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rocznie</a:t>
            </a:r>
          </a:p>
          <a:p>
            <a:pPr defTabSz="457200">
              <a:lnSpc>
                <a:spcPct val="130000"/>
              </a:lnSpc>
              <a:buClr>
                <a:srgbClr val="CC3300"/>
              </a:buClr>
            </a:pPr>
            <a:r>
              <a:rPr lang="pl-PL" sz="130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Roczna sprzedaż faktoringu i leasingu wzrosła o </a:t>
            </a:r>
            <a:r>
              <a:rPr lang="pl-PL" sz="130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15%</a:t>
            </a:r>
            <a:r>
              <a:rPr lang="pl-PL" sz="1300" dirty="0">
                <a:ea typeface="Lato" panose="020F0502020204030203" pitchFamily="34" charset="0"/>
                <a:cs typeface="Lato" panose="020F0502020204030203" pitchFamily="34" charset="0"/>
              </a:rPr>
              <a:t> (w obu przypadkach)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GŁÓWNE OSIĄGNIĘCIA BIZNESOWE W ROKU</a:t>
            </a:r>
            <a:r>
              <a:rPr lang="en-GB" dirty="0" smtClean="0"/>
              <a:t> 201</a:t>
            </a:r>
            <a:r>
              <a:rPr lang="pl-PL" dirty="0" smtClean="0"/>
              <a:t>7</a:t>
            </a:r>
            <a:endParaRPr lang="en-GB" dirty="0"/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558915" y="701733"/>
            <a:ext cx="8975610" cy="479367"/>
          </a:xfrm>
        </p:spPr>
        <p:txBody>
          <a:bodyPr/>
          <a:lstStyle/>
          <a:p>
            <a:r>
              <a:rPr lang="pl-PL" sz="1400" dirty="0" smtClean="0"/>
              <a:t>Bardzo dobre wyniki biznesowe w roku</a:t>
            </a:r>
            <a:r>
              <a:rPr lang="en-GB" sz="1400" dirty="0" smtClean="0"/>
              <a:t> 2017</a:t>
            </a:r>
            <a:r>
              <a:rPr lang="pl-PL" sz="1400" dirty="0" smtClean="0"/>
              <a:t> stworzyły solidne fundamenty pod wyzwania określone w nowej strategii na lata</a:t>
            </a:r>
            <a:r>
              <a:rPr lang="en-GB" sz="1400" dirty="0" smtClean="0"/>
              <a:t> 2018-2020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en-GB" smtClean="0">
                <a:solidFill>
                  <a:srgbClr val="FFFFFF">
                    <a:lumMod val="50000"/>
                  </a:srgbClr>
                </a:solidFill>
              </a:rPr>
              <a:pPr/>
              <a:t>12</a:t>
            </a:fld>
            <a:endParaRPr lang="en-GB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7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866248"/>
              </p:ext>
            </p:extLst>
          </p:nvPr>
        </p:nvGraphicFramePr>
        <p:xfrm>
          <a:off x="433934" y="1925116"/>
          <a:ext cx="4087923" cy="2105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PoleTekstowe 41"/>
          <p:cNvSpPr txBox="1"/>
          <p:nvPr/>
        </p:nvSpPr>
        <p:spPr>
          <a:xfrm>
            <a:off x="336924" y="1629715"/>
            <a:ext cx="29803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kern="0" dirty="0">
                <a:solidFill>
                  <a:srgbClr val="C51E5B"/>
                </a:solidFill>
                <a:cs typeface="Lato Light"/>
              </a:rPr>
              <a:t>Portfel kredytowy Grupy (netto)</a:t>
            </a:r>
          </a:p>
        </p:txBody>
      </p:sp>
      <p:cxnSp>
        <p:nvCxnSpPr>
          <p:cNvPr id="43" name="Łącznik prosty 42"/>
          <p:cNvCxnSpPr/>
          <p:nvPr/>
        </p:nvCxnSpPr>
        <p:spPr>
          <a:xfrm>
            <a:off x="428612" y="1873909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Łącznik prosty 65"/>
          <p:cNvCxnSpPr/>
          <p:nvPr/>
        </p:nvCxnSpPr>
        <p:spPr>
          <a:xfrm>
            <a:off x="4995583" y="1873909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PoleTekstowe 66"/>
          <p:cNvSpPr txBox="1"/>
          <p:nvPr/>
        </p:nvSpPr>
        <p:spPr>
          <a:xfrm>
            <a:off x="336951" y="4125055"/>
            <a:ext cx="37752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C51E5B"/>
                </a:solidFill>
                <a:cs typeface="Lato Light"/>
              </a:rPr>
              <a:t>Struktura portfela kredytów (brutto)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68" name="Łącznik prosty 67"/>
          <p:cNvCxnSpPr/>
          <p:nvPr/>
        </p:nvCxnSpPr>
        <p:spPr>
          <a:xfrm>
            <a:off x="447662" y="4378763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PoleTekstowe 68"/>
          <p:cNvSpPr txBox="1"/>
          <p:nvPr/>
        </p:nvSpPr>
        <p:spPr>
          <a:xfrm>
            <a:off x="4903905" y="4125055"/>
            <a:ext cx="4342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dirty="0" smtClean="0">
                <a:solidFill>
                  <a:srgbClr val="C51E5B"/>
                </a:solidFill>
                <a:cs typeface="Lato Light"/>
              </a:rPr>
              <a:t>Niedepozytowe produkty inwestycyjne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graphicFrame>
        <p:nvGraphicFramePr>
          <p:cNvPr id="88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248703"/>
              </p:ext>
            </p:extLst>
          </p:nvPr>
        </p:nvGraphicFramePr>
        <p:xfrm>
          <a:off x="24499" y="4446129"/>
          <a:ext cx="4400192" cy="20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1" name="Prostokąt 23"/>
          <p:cNvSpPr>
            <a:spLocks noChangeArrowheads="1"/>
          </p:cNvSpPr>
          <p:nvPr/>
        </p:nvSpPr>
        <p:spPr bwMode="auto">
          <a:xfrm>
            <a:off x="3351792" y="4170563"/>
            <a:ext cx="15678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na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3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12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.2017)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aphicFrame>
        <p:nvGraphicFramePr>
          <p:cNvPr id="9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48975"/>
              </p:ext>
            </p:extLst>
          </p:nvPr>
        </p:nvGraphicFramePr>
        <p:xfrm>
          <a:off x="4959401" y="4452451"/>
          <a:ext cx="4194124" cy="201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41647" y="195248"/>
            <a:ext cx="8543925" cy="6131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KREDYTY I DEPOZYTY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87490" y="701733"/>
            <a:ext cx="9318509" cy="631767"/>
          </a:xfrm>
        </p:spPr>
        <p:txBody>
          <a:bodyPr/>
          <a:lstStyle/>
          <a:p>
            <a:r>
              <a:rPr lang="pl-PL" sz="1400" dirty="0" smtClean="0"/>
              <a:t>S</a:t>
            </a:r>
            <a:r>
              <a:rPr lang="en-GB" sz="1400" dirty="0" smtClean="0"/>
              <a:t>olid</a:t>
            </a:r>
            <a:r>
              <a:rPr lang="pl-PL" sz="1400" dirty="0" smtClean="0"/>
              <a:t>ny wzrost kredytów (poza walutowymi kredytami hipotecznymi, które spadły do 30% portfela ogółem.</a:t>
            </a:r>
            <a:r>
              <a:rPr lang="en-GB" sz="1400" dirty="0" smtClean="0"/>
              <a:t> </a:t>
            </a:r>
            <a:r>
              <a:rPr lang="pl-PL" sz="1400" dirty="0" smtClean="0"/>
              <a:t>Tempo wzrostu depozytów detalicznych spadło ale dynamicznie wzrosły oszczędności </a:t>
            </a:r>
            <a:r>
              <a:rPr lang="pl-PL" sz="1400" dirty="0" err="1" smtClean="0"/>
              <a:t>niedepozytowe</a:t>
            </a:r>
            <a:r>
              <a:rPr lang="pl-PL" sz="1400" dirty="0" smtClean="0"/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grpSp>
        <p:nvGrpSpPr>
          <p:cNvPr id="81" name="Grupa 80"/>
          <p:cNvGrpSpPr/>
          <p:nvPr/>
        </p:nvGrpSpPr>
        <p:grpSpPr>
          <a:xfrm>
            <a:off x="5121717" y="4534533"/>
            <a:ext cx="1929853" cy="69343"/>
            <a:chOff x="3342341" y="2523217"/>
            <a:chExt cx="1523660" cy="69343"/>
          </a:xfrm>
        </p:grpSpPr>
        <p:cxnSp>
          <p:nvCxnSpPr>
            <p:cNvPr id="84" name="Łącznik prosty 83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Łącznik prosty 84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Łącznik prosty 85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upa 92"/>
          <p:cNvGrpSpPr/>
          <p:nvPr/>
        </p:nvGrpSpPr>
        <p:grpSpPr>
          <a:xfrm>
            <a:off x="5956649" y="4693197"/>
            <a:ext cx="1085858" cy="69343"/>
            <a:chOff x="3342341" y="2523217"/>
            <a:chExt cx="1523660" cy="69343"/>
          </a:xfrm>
        </p:grpSpPr>
        <p:cxnSp>
          <p:nvCxnSpPr>
            <p:cNvPr id="96" name="Łącznik prosty 95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Łącznik prosty 96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Łącznik prosty 97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upa 99"/>
          <p:cNvGrpSpPr/>
          <p:nvPr/>
        </p:nvGrpSpPr>
        <p:grpSpPr>
          <a:xfrm>
            <a:off x="574674" y="2021839"/>
            <a:ext cx="1901825" cy="49931"/>
            <a:chOff x="3342341" y="2523217"/>
            <a:chExt cx="1523660" cy="69343"/>
          </a:xfrm>
        </p:grpSpPr>
        <p:cxnSp>
          <p:nvCxnSpPr>
            <p:cNvPr id="108" name="Łącznik prosty 107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Łącznik prosty 108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Łącznik prosty 109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791267"/>
              </p:ext>
            </p:extLst>
          </p:nvPr>
        </p:nvGraphicFramePr>
        <p:xfrm>
          <a:off x="4701951" y="2020364"/>
          <a:ext cx="4590086" cy="2034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5" name="PoleTekstowe 64"/>
          <p:cNvSpPr txBox="1"/>
          <p:nvPr/>
        </p:nvSpPr>
        <p:spPr>
          <a:xfrm>
            <a:off x="4919498" y="1623339"/>
            <a:ext cx="2188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Depozyty klientów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grpSp>
        <p:nvGrpSpPr>
          <p:cNvPr id="44" name="Grupa 43"/>
          <p:cNvGrpSpPr/>
          <p:nvPr/>
        </p:nvGrpSpPr>
        <p:grpSpPr>
          <a:xfrm>
            <a:off x="5121706" y="2006193"/>
            <a:ext cx="1936779" cy="45719"/>
            <a:chOff x="3342341" y="2523217"/>
            <a:chExt cx="1523660" cy="69343"/>
          </a:xfrm>
        </p:grpSpPr>
        <p:cxnSp>
          <p:nvCxnSpPr>
            <p:cNvPr id="55" name="Łącznik prosty 54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Łącznik prosty 55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Łącznik prosty 60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a 62"/>
          <p:cNvGrpSpPr/>
          <p:nvPr/>
        </p:nvGrpSpPr>
        <p:grpSpPr>
          <a:xfrm>
            <a:off x="5922610" y="2492016"/>
            <a:ext cx="1135774" cy="52784"/>
            <a:chOff x="3342341" y="2523217"/>
            <a:chExt cx="1523660" cy="69343"/>
          </a:xfrm>
        </p:grpSpPr>
        <p:cxnSp>
          <p:nvCxnSpPr>
            <p:cNvPr id="75" name="Łącznik prosty 74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Łącznik prosty 75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Łącznik prosty 76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Łącznik prosty 69"/>
          <p:cNvCxnSpPr/>
          <p:nvPr/>
        </p:nvCxnSpPr>
        <p:spPr>
          <a:xfrm>
            <a:off x="4995583" y="4369238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Prostokąt 23"/>
          <p:cNvSpPr>
            <a:spLocks noChangeArrowheads="1"/>
          </p:cNvSpPr>
          <p:nvPr/>
        </p:nvSpPr>
        <p:spPr bwMode="auto">
          <a:xfrm>
            <a:off x="8517184" y="4150701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7" name="Prostokąt 23"/>
          <p:cNvSpPr>
            <a:spLocks noChangeArrowheads="1"/>
          </p:cNvSpPr>
          <p:nvPr/>
        </p:nvSpPr>
        <p:spPr bwMode="auto">
          <a:xfrm>
            <a:off x="8460942" y="1663529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8" name="Prostokąt 23"/>
          <p:cNvSpPr>
            <a:spLocks noChangeArrowheads="1"/>
          </p:cNvSpPr>
          <p:nvPr/>
        </p:nvSpPr>
        <p:spPr bwMode="auto">
          <a:xfrm>
            <a:off x="3450792" y="1663529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>
          <a:xfrm>
            <a:off x="9420092" y="6381783"/>
            <a:ext cx="409442" cy="365125"/>
          </a:xfrm>
        </p:spPr>
        <p:txBody>
          <a:bodyPr/>
          <a:lstStyle/>
          <a:p>
            <a:fld id="{0336927F-AA78-484F-8404-6CE2EE103AF2}" type="slidenum">
              <a:rPr lang="en-GB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13</a:t>
            </a:fld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4" name="Elipsa 103"/>
          <p:cNvSpPr/>
          <p:nvPr/>
        </p:nvSpPr>
        <p:spPr>
          <a:xfrm>
            <a:off x="5660582" y="4429195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106" name="pole tekstowe 105"/>
          <p:cNvSpPr txBox="1"/>
          <p:nvPr/>
        </p:nvSpPr>
        <p:spPr>
          <a:xfrm>
            <a:off x="5675749" y="4410115"/>
            <a:ext cx="668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 +2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6,3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1" name="Elipsa 110"/>
          <p:cNvSpPr/>
          <p:nvPr/>
        </p:nvSpPr>
        <p:spPr>
          <a:xfrm>
            <a:off x="6171858" y="4611760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112" name="pole tekstowe 111"/>
          <p:cNvSpPr txBox="1"/>
          <p:nvPr/>
        </p:nvSpPr>
        <p:spPr>
          <a:xfrm>
            <a:off x="6141305" y="4583155"/>
            <a:ext cx="668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 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4,1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3" name="Freeform 23"/>
          <p:cNvSpPr/>
          <p:nvPr/>
        </p:nvSpPr>
        <p:spPr>
          <a:xfrm flipV="1">
            <a:off x="772275" y="5354828"/>
            <a:ext cx="762271" cy="252350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552619 w 552619"/>
              <a:gd name="connsiteY0" fmla="*/ 255373 h 255373"/>
              <a:gd name="connsiteX1" fmla="*/ 345440 w 552619"/>
              <a:gd name="connsiteY1" fmla="*/ 0 h 255373"/>
              <a:gd name="connsiteX2" fmla="*/ 0 w 552619"/>
              <a:gd name="connsiteY2" fmla="*/ 0 h 25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619" h="255373">
                <a:moveTo>
                  <a:pt x="552619" y="255373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003366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14" name="Freeform 39"/>
          <p:cNvSpPr/>
          <p:nvPr/>
        </p:nvSpPr>
        <p:spPr>
          <a:xfrm>
            <a:off x="1363081" y="4839521"/>
            <a:ext cx="477380" cy="171496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481054 w 481054"/>
              <a:gd name="connsiteY0" fmla="*/ 290855 h 290855"/>
              <a:gd name="connsiteX1" fmla="*/ 345440 w 481054"/>
              <a:gd name="connsiteY1" fmla="*/ 0 h 290855"/>
              <a:gd name="connsiteX2" fmla="*/ 0 w 481054"/>
              <a:gd name="connsiteY2" fmla="*/ 0 h 290855"/>
              <a:gd name="connsiteX0" fmla="*/ 435573 w 435573"/>
              <a:gd name="connsiteY0" fmla="*/ 192310 h 192310"/>
              <a:gd name="connsiteX1" fmla="*/ 345440 w 435573"/>
              <a:gd name="connsiteY1" fmla="*/ 0 h 192310"/>
              <a:gd name="connsiteX2" fmla="*/ 0 w 435573"/>
              <a:gd name="connsiteY2" fmla="*/ 0 h 192310"/>
              <a:gd name="connsiteX0" fmla="*/ 438683 w 438683"/>
              <a:gd name="connsiteY0" fmla="*/ 199747 h 199747"/>
              <a:gd name="connsiteX1" fmla="*/ 345440 w 438683"/>
              <a:gd name="connsiteY1" fmla="*/ 0 h 199747"/>
              <a:gd name="connsiteX2" fmla="*/ 0 w 438683"/>
              <a:gd name="connsiteY2" fmla="*/ 0 h 199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683" h="199747">
                <a:moveTo>
                  <a:pt x="438683" y="199747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accent2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15" name="Freeform 35"/>
          <p:cNvSpPr/>
          <p:nvPr/>
        </p:nvSpPr>
        <p:spPr>
          <a:xfrm flipH="1">
            <a:off x="2818982" y="5102922"/>
            <a:ext cx="547882" cy="171503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626054 w 626054"/>
              <a:gd name="connsiteY0" fmla="*/ 265258 h 265258"/>
              <a:gd name="connsiteX1" fmla="*/ 345440 w 626054"/>
              <a:gd name="connsiteY1" fmla="*/ 0 h 265258"/>
              <a:gd name="connsiteX2" fmla="*/ 0 w 626054"/>
              <a:gd name="connsiteY2" fmla="*/ 0 h 265258"/>
              <a:gd name="connsiteX0" fmla="*/ 626054 w 626054"/>
              <a:gd name="connsiteY0" fmla="*/ 278439 h 278439"/>
              <a:gd name="connsiteX1" fmla="*/ 345440 w 626054"/>
              <a:gd name="connsiteY1" fmla="*/ 0 h 278439"/>
              <a:gd name="connsiteX2" fmla="*/ 0 w 626054"/>
              <a:gd name="connsiteY2" fmla="*/ 0 h 278439"/>
              <a:gd name="connsiteX0" fmla="*/ 548910 w 548910"/>
              <a:gd name="connsiteY0" fmla="*/ 304800 h 304800"/>
              <a:gd name="connsiteX1" fmla="*/ 345440 w 548910"/>
              <a:gd name="connsiteY1" fmla="*/ 0 h 304800"/>
              <a:gd name="connsiteX2" fmla="*/ 0 w 548910"/>
              <a:gd name="connsiteY2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910" h="304800">
                <a:moveTo>
                  <a:pt x="548910" y="304800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accent1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16" name="Freeform 23"/>
          <p:cNvSpPr/>
          <p:nvPr/>
        </p:nvSpPr>
        <p:spPr>
          <a:xfrm flipH="1" flipV="1">
            <a:off x="2936049" y="5470865"/>
            <a:ext cx="541273" cy="189263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552619 w 552619"/>
              <a:gd name="connsiteY0" fmla="*/ 255373 h 255373"/>
              <a:gd name="connsiteX1" fmla="*/ 345440 w 552619"/>
              <a:gd name="connsiteY1" fmla="*/ 0 h 255373"/>
              <a:gd name="connsiteX2" fmla="*/ 0 w 552619"/>
              <a:gd name="connsiteY2" fmla="*/ 0 h 25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619" h="255373">
                <a:moveTo>
                  <a:pt x="552619" y="255373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AAB3B9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18" name="Freeform 23"/>
          <p:cNvSpPr/>
          <p:nvPr/>
        </p:nvSpPr>
        <p:spPr>
          <a:xfrm flipV="1">
            <a:off x="988711" y="6065581"/>
            <a:ext cx="761657" cy="278735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552619 w 552619"/>
              <a:gd name="connsiteY0" fmla="*/ 255373 h 255373"/>
              <a:gd name="connsiteX1" fmla="*/ 345440 w 552619"/>
              <a:gd name="connsiteY1" fmla="*/ 0 h 255373"/>
              <a:gd name="connsiteX2" fmla="*/ 0 w 552619"/>
              <a:gd name="connsiteY2" fmla="*/ 0 h 25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619" h="255373">
                <a:moveTo>
                  <a:pt x="552619" y="255373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657C8D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2" name="Grupa 61"/>
          <p:cNvGrpSpPr/>
          <p:nvPr/>
        </p:nvGrpSpPr>
        <p:grpSpPr>
          <a:xfrm>
            <a:off x="574673" y="2219536"/>
            <a:ext cx="1901825" cy="49931"/>
            <a:chOff x="3342341" y="2523217"/>
            <a:chExt cx="1523660" cy="69343"/>
          </a:xfrm>
        </p:grpSpPr>
        <p:cxnSp>
          <p:nvCxnSpPr>
            <p:cNvPr id="64" name="Łącznik prosty 107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Łącznik prosty 108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Łącznik prosty 109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upa 73"/>
          <p:cNvGrpSpPr/>
          <p:nvPr/>
        </p:nvGrpSpPr>
        <p:grpSpPr>
          <a:xfrm>
            <a:off x="574672" y="2416761"/>
            <a:ext cx="1901825" cy="49931"/>
            <a:chOff x="3342341" y="2523217"/>
            <a:chExt cx="1523660" cy="69343"/>
          </a:xfrm>
        </p:grpSpPr>
        <p:cxnSp>
          <p:nvCxnSpPr>
            <p:cNvPr id="80" name="Łącznik prosty 107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Łącznik prosty 108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Łącznik prosty 109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Elipsa 72"/>
          <p:cNvSpPr>
            <a:spLocks noChangeAspect="1"/>
          </p:cNvSpPr>
          <p:nvPr/>
        </p:nvSpPr>
        <p:spPr>
          <a:xfrm>
            <a:off x="1212205" y="1909601"/>
            <a:ext cx="605823" cy="183088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13</a:t>
            </a:r>
            <a:r>
              <a:rPr lang="pl-PL" sz="900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7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9" name="Elipsa 58"/>
          <p:cNvSpPr>
            <a:spLocks noChangeAspect="1"/>
          </p:cNvSpPr>
          <p:nvPr/>
        </p:nvSpPr>
        <p:spPr>
          <a:xfrm>
            <a:off x="1221638" y="2117049"/>
            <a:ext cx="605823" cy="183088"/>
          </a:xfrm>
          <a:prstGeom prst="ellipse">
            <a:avLst/>
          </a:prstGeom>
          <a:solidFill>
            <a:srgbClr val="2D5876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GB" sz="900" dirty="0" smtClean="0">
                <a:solidFill>
                  <a:schemeClr val="bg1"/>
                </a:solidFill>
              </a:rPr>
              <a:t>+</a:t>
            </a:r>
            <a:r>
              <a:rPr lang="pl-PL" sz="900" dirty="0" smtClean="0">
                <a:solidFill>
                  <a:schemeClr val="bg1"/>
                </a:solidFill>
              </a:rPr>
              <a:t>11</a:t>
            </a:r>
            <a:r>
              <a:rPr lang="pl-PL" sz="900" dirty="0">
                <a:solidFill>
                  <a:schemeClr val="bg1"/>
                </a:solidFill>
              </a:rPr>
              <a:t>,</a:t>
            </a:r>
            <a:r>
              <a:rPr lang="pl-PL" sz="900" dirty="0" smtClean="0">
                <a:solidFill>
                  <a:schemeClr val="bg1"/>
                </a:solidFill>
              </a:rPr>
              <a:t>8%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60" name="Elipsa 59"/>
          <p:cNvSpPr>
            <a:spLocks noChangeAspect="1"/>
          </p:cNvSpPr>
          <p:nvPr/>
        </p:nvSpPr>
        <p:spPr>
          <a:xfrm>
            <a:off x="1221638" y="2310061"/>
            <a:ext cx="605823" cy="183088"/>
          </a:xfrm>
          <a:prstGeom prst="ellipse">
            <a:avLst/>
          </a:prstGeom>
          <a:solidFill>
            <a:srgbClr val="AAB3B9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GB" sz="900" b="1" dirty="0" smtClean="0">
                <a:solidFill>
                  <a:srgbClr val="57565A"/>
                </a:solidFill>
              </a:rPr>
              <a:t>+</a:t>
            </a:r>
            <a:r>
              <a:rPr lang="pl-PL" sz="900" b="1" dirty="0" smtClean="0">
                <a:solidFill>
                  <a:srgbClr val="57565A"/>
                </a:solidFill>
              </a:rPr>
              <a:t>8</a:t>
            </a:r>
            <a:r>
              <a:rPr lang="pl-PL" sz="900" b="1" dirty="0">
                <a:solidFill>
                  <a:srgbClr val="57565A"/>
                </a:solidFill>
              </a:rPr>
              <a:t>,</a:t>
            </a:r>
            <a:r>
              <a:rPr lang="pl-PL" sz="900" b="1" dirty="0" smtClean="0">
                <a:solidFill>
                  <a:srgbClr val="57565A"/>
                </a:solidFill>
              </a:rPr>
              <a:t>9</a:t>
            </a:r>
            <a:r>
              <a:rPr lang="en-GB" sz="900" b="1" dirty="0" smtClean="0">
                <a:solidFill>
                  <a:srgbClr val="57565A"/>
                </a:solidFill>
              </a:rPr>
              <a:t>%</a:t>
            </a:r>
            <a:endParaRPr lang="en-GB" sz="900" b="1" dirty="0">
              <a:solidFill>
                <a:srgbClr val="57565A"/>
              </a:solidFill>
            </a:endParaRPr>
          </a:p>
        </p:txBody>
      </p:sp>
      <p:sp>
        <p:nvSpPr>
          <p:cNvPr id="87" name="Elipsa 86"/>
          <p:cNvSpPr>
            <a:spLocks noChangeAspect="1"/>
          </p:cNvSpPr>
          <p:nvPr/>
        </p:nvSpPr>
        <p:spPr>
          <a:xfrm>
            <a:off x="5766449" y="1925117"/>
            <a:ext cx="487376" cy="147292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pl-PL" sz="900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5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4" name="Elipsa 93"/>
          <p:cNvSpPr>
            <a:spLocks noChangeAspect="1"/>
          </p:cNvSpPr>
          <p:nvPr/>
        </p:nvSpPr>
        <p:spPr>
          <a:xfrm>
            <a:off x="6232781" y="2406356"/>
            <a:ext cx="487376" cy="147292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+1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95" name="Grupa 94"/>
          <p:cNvGrpSpPr/>
          <p:nvPr/>
        </p:nvGrpSpPr>
        <p:grpSpPr>
          <a:xfrm>
            <a:off x="5121705" y="2374183"/>
            <a:ext cx="1936779" cy="45719"/>
            <a:chOff x="3342341" y="2523217"/>
            <a:chExt cx="1523660" cy="69343"/>
          </a:xfrm>
        </p:grpSpPr>
        <p:cxnSp>
          <p:nvCxnSpPr>
            <p:cNvPr id="99" name="Łącznik prosty 54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Łącznik prosty 55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Łącznik prosty 60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Elipsa 116"/>
          <p:cNvSpPr>
            <a:spLocks noChangeAspect="1"/>
          </p:cNvSpPr>
          <p:nvPr/>
        </p:nvSpPr>
        <p:spPr>
          <a:xfrm>
            <a:off x="5766448" y="2293108"/>
            <a:ext cx="487376" cy="147292"/>
          </a:xfrm>
          <a:prstGeom prst="ellipse">
            <a:avLst/>
          </a:prstGeom>
          <a:solidFill>
            <a:srgbClr val="C51E5B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+</a:t>
            </a:r>
            <a:r>
              <a:rPr lang="pl-PL" sz="900" dirty="0" smtClean="0">
                <a:solidFill>
                  <a:schemeClr val="bg1"/>
                </a:solidFill>
              </a:rPr>
              <a:t>1,7</a:t>
            </a:r>
            <a:r>
              <a:rPr lang="en-GB" sz="900" dirty="0" smtClean="0">
                <a:solidFill>
                  <a:schemeClr val="bg1"/>
                </a:solidFill>
              </a:rPr>
              <a:t>%</a:t>
            </a:r>
            <a:endParaRPr lang="en-GB" sz="900" dirty="0">
              <a:solidFill>
                <a:schemeClr val="bg1"/>
              </a:solidFill>
            </a:endParaRPr>
          </a:p>
        </p:txBody>
      </p:sp>
      <p:grpSp>
        <p:nvGrpSpPr>
          <p:cNvPr id="78" name="Grupa 77"/>
          <p:cNvGrpSpPr/>
          <p:nvPr/>
        </p:nvGrpSpPr>
        <p:grpSpPr>
          <a:xfrm>
            <a:off x="5121705" y="2171602"/>
            <a:ext cx="1929865" cy="47189"/>
            <a:chOff x="3342341" y="2523217"/>
            <a:chExt cx="1523660" cy="69343"/>
          </a:xfrm>
        </p:grpSpPr>
        <p:cxnSp>
          <p:nvCxnSpPr>
            <p:cNvPr id="89" name="Łącznik prosty 107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Łącznik prosty 108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Łącznik prosty 109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Elipsa 102"/>
          <p:cNvSpPr>
            <a:spLocks noChangeAspect="1"/>
          </p:cNvSpPr>
          <p:nvPr/>
        </p:nvSpPr>
        <p:spPr>
          <a:xfrm>
            <a:off x="5768673" y="2113819"/>
            <a:ext cx="487376" cy="147292"/>
          </a:xfrm>
          <a:prstGeom prst="ellipse">
            <a:avLst/>
          </a:prstGeom>
          <a:solidFill>
            <a:srgbClr val="AAB3B9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GB" sz="900" dirty="0" smtClean="0">
                <a:solidFill>
                  <a:srgbClr val="57565A"/>
                </a:solidFill>
              </a:rPr>
              <a:t>+</a:t>
            </a:r>
            <a:r>
              <a:rPr lang="pl-PL" sz="900" b="1" dirty="0" smtClean="0">
                <a:solidFill>
                  <a:srgbClr val="57565A"/>
                </a:solidFill>
              </a:rPr>
              <a:t>4</a:t>
            </a:r>
            <a:r>
              <a:rPr lang="pl-PL" sz="900" b="1" dirty="0">
                <a:solidFill>
                  <a:srgbClr val="57565A"/>
                </a:solidFill>
              </a:rPr>
              <a:t>,</a:t>
            </a:r>
            <a:r>
              <a:rPr lang="pl-PL" sz="900" b="1" dirty="0" smtClean="0">
                <a:solidFill>
                  <a:srgbClr val="57565A"/>
                </a:solidFill>
              </a:rPr>
              <a:t>5</a:t>
            </a:r>
            <a:r>
              <a:rPr lang="en-GB" sz="900" dirty="0" smtClean="0">
                <a:solidFill>
                  <a:srgbClr val="57565A"/>
                </a:solidFill>
              </a:rPr>
              <a:t>%</a:t>
            </a:r>
            <a:endParaRPr lang="en-GB" sz="900" dirty="0">
              <a:solidFill>
                <a:srgbClr val="57565A"/>
              </a:solidFill>
            </a:endParaRPr>
          </a:p>
        </p:txBody>
      </p:sp>
      <p:sp>
        <p:nvSpPr>
          <p:cNvPr id="119" name="pole tekstowe 118"/>
          <p:cNvSpPr txBox="1"/>
          <p:nvPr/>
        </p:nvSpPr>
        <p:spPr>
          <a:xfrm>
            <a:off x="2433534" y="1871301"/>
            <a:ext cx="152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Bez walutowych kredytów hipotecznych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0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oleTekstowe 79"/>
          <p:cNvSpPr txBox="1"/>
          <p:nvPr/>
        </p:nvSpPr>
        <p:spPr>
          <a:xfrm>
            <a:off x="4908053" y="1646649"/>
            <a:ext cx="2188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l-PL" sz="1100" dirty="0" smtClean="0">
                <a:solidFill>
                  <a:srgbClr val="C51E5B"/>
                </a:solidFill>
                <a:cs typeface="Lato Light"/>
              </a:rPr>
              <a:t>Aktywni klienci detaliczni</a:t>
            </a:r>
            <a:endParaRPr lang="pl-PL" sz="110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81" name="Łącznik prosty 80"/>
          <p:cNvCxnSpPr/>
          <p:nvPr/>
        </p:nvCxnSpPr>
        <p:spPr>
          <a:xfrm>
            <a:off x="4999746" y="1900362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PoleTekstowe 81"/>
          <p:cNvSpPr txBox="1"/>
          <p:nvPr/>
        </p:nvSpPr>
        <p:spPr>
          <a:xfrm>
            <a:off x="336940" y="4143877"/>
            <a:ext cx="3214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Liczba kont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83" name="Łącznik prosty 82"/>
          <p:cNvCxnSpPr/>
          <p:nvPr/>
        </p:nvCxnSpPr>
        <p:spPr>
          <a:xfrm>
            <a:off x="428612" y="4394874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Łącznik prosty 84"/>
          <p:cNvCxnSpPr/>
          <p:nvPr/>
        </p:nvCxnSpPr>
        <p:spPr>
          <a:xfrm>
            <a:off x="5114046" y="4396677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Prostokąt 23"/>
          <p:cNvSpPr>
            <a:spLocks noChangeArrowheads="1"/>
          </p:cNvSpPr>
          <p:nvPr/>
        </p:nvSpPr>
        <p:spPr bwMode="auto">
          <a:xfrm>
            <a:off x="8444048" y="4179730"/>
            <a:ext cx="57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 tys.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BANKOWOŚĆ DETALICZNA – DEPOZYTY I RACHUNKI</a:t>
            </a:r>
            <a:endParaRPr lang="en-GB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458200"/>
          </a:xfrm>
        </p:spPr>
        <p:txBody>
          <a:bodyPr/>
          <a:lstStyle/>
          <a:p>
            <a:r>
              <a:rPr lang="pl-PL" sz="1400" dirty="0" smtClean="0"/>
              <a:t>Ponad</a:t>
            </a:r>
            <a:r>
              <a:rPr lang="en-GB" sz="1400" dirty="0" smtClean="0"/>
              <a:t> </a:t>
            </a:r>
            <a:r>
              <a:rPr lang="en-GB" sz="1400" dirty="0"/>
              <a:t>1.6 </a:t>
            </a:r>
            <a:r>
              <a:rPr lang="en-GB" sz="1400" dirty="0" smtClean="0"/>
              <a:t>mln a</a:t>
            </a:r>
            <a:r>
              <a:rPr lang="pl-PL" sz="1400" dirty="0" smtClean="0"/>
              <a:t>ktywnych klientów</a:t>
            </a:r>
            <a:r>
              <a:rPr lang="en-GB" sz="1400" dirty="0" smtClean="0"/>
              <a:t> –</a:t>
            </a:r>
            <a:r>
              <a:rPr lang="pl-PL" sz="1400" dirty="0" smtClean="0"/>
              <a:t> wzrost netto o </a:t>
            </a:r>
            <a:r>
              <a:rPr lang="en-GB" sz="1400" dirty="0" smtClean="0"/>
              <a:t>3</a:t>
            </a:r>
            <a:r>
              <a:rPr lang="pl-PL" sz="1400" dirty="0" smtClean="0"/>
              <a:t>51</a:t>
            </a:r>
            <a:r>
              <a:rPr lang="pl-PL" sz="1400" dirty="0"/>
              <a:t> </a:t>
            </a:r>
            <a:r>
              <a:rPr lang="pl-PL" sz="1400" dirty="0" smtClean="0"/>
              <a:t>tys.</a:t>
            </a:r>
            <a:r>
              <a:rPr lang="en-GB" sz="1400" dirty="0" smtClean="0"/>
              <a:t>  </a:t>
            </a:r>
            <a:r>
              <a:rPr lang="pl-PL" sz="1400" dirty="0" smtClean="0"/>
              <a:t>w ciągu ostatnich trzech lat</a:t>
            </a:r>
            <a:r>
              <a:rPr lang="en-GB" sz="1400" dirty="0" smtClean="0"/>
              <a:t> </a:t>
            </a:r>
            <a:r>
              <a:rPr lang="pl-PL" sz="1400" dirty="0" smtClean="0"/>
              <a:t>(osiągnięty cel strategiczny)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246" name="Prostokąt 23"/>
          <p:cNvSpPr>
            <a:spLocks noChangeArrowheads="1"/>
          </p:cNvSpPr>
          <p:nvPr/>
        </p:nvSpPr>
        <p:spPr bwMode="auto">
          <a:xfrm>
            <a:off x="8330882" y="1675942"/>
            <a:ext cx="5998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(i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 tys.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aphicFrame>
        <p:nvGraphicFramePr>
          <p:cNvPr id="99" name="Objec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325088"/>
              </p:ext>
            </p:extLst>
          </p:nvPr>
        </p:nvGraphicFramePr>
        <p:xfrm>
          <a:off x="4908053" y="2160428"/>
          <a:ext cx="4827843" cy="1935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0" name="Grupa 89"/>
          <p:cNvGrpSpPr/>
          <p:nvPr/>
        </p:nvGrpSpPr>
        <p:grpSpPr>
          <a:xfrm>
            <a:off x="7073496" y="2319197"/>
            <a:ext cx="632830" cy="69343"/>
            <a:chOff x="3342341" y="2523217"/>
            <a:chExt cx="1523660" cy="69343"/>
          </a:xfrm>
        </p:grpSpPr>
        <p:cxnSp>
          <p:nvCxnSpPr>
            <p:cNvPr id="93" name="Łącznik prosty 92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Łącznik prosty 95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Łącznik prosty 96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Grupa 194"/>
          <p:cNvGrpSpPr/>
          <p:nvPr/>
        </p:nvGrpSpPr>
        <p:grpSpPr>
          <a:xfrm>
            <a:off x="5090523" y="2123048"/>
            <a:ext cx="2817344" cy="74761"/>
            <a:chOff x="3342341" y="2523217"/>
            <a:chExt cx="1523660" cy="69343"/>
          </a:xfrm>
        </p:grpSpPr>
        <p:cxnSp>
          <p:nvCxnSpPr>
            <p:cNvPr id="198" name="Łącznik prosty 197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Łącznik prosty 198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Łącznik prosty 200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" name="Grupa 224"/>
          <p:cNvGrpSpPr/>
          <p:nvPr/>
        </p:nvGrpSpPr>
        <p:grpSpPr>
          <a:xfrm>
            <a:off x="5170166" y="2866752"/>
            <a:ext cx="632830" cy="69343"/>
            <a:chOff x="3342341" y="2523217"/>
            <a:chExt cx="1523660" cy="69343"/>
          </a:xfrm>
        </p:grpSpPr>
        <p:cxnSp>
          <p:nvCxnSpPr>
            <p:cNvPr id="228" name="Łącznik prosty 227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Łącznik prosty 228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Łącznik prosty 229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2" name="Grupa 231"/>
          <p:cNvGrpSpPr/>
          <p:nvPr/>
        </p:nvGrpSpPr>
        <p:grpSpPr>
          <a:xfrm>
            <a:off x="5814654" y="2681828"/>
            <a:ext cx="632830" cy="69343"/>
            <a:chOff x="3342341" y="2523217"/>
            <a:chExt cx="1523660" cy="69343"/>
          </a:xfrm>
        </p:grpSpPr>
        <p:cxnSp>
          <p:nvCxnSpPr>
            <p:cNvPr id="235" name="Łącznik prosty 234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Łącznik prosty 235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Łącznik prosty 236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9" name="Grupa 238"/>
          <p:cNvGrpSpPr/>
          <p:nvPr/>
        </p:nvGrpSpPr>
        <p:grpSpPr>
          <a:xfrm>
            <a:off x="6433327" y="2509961"/>
            <a:ext cx="632830" cy="69343"/>
            <a:chOff x="3342341" y="2523217"/>
            <a:chExt cx="1523660" cy="69343"/>
          </a:xfrm>
        </p:grpSpPr>
        <p:cxnSp>
          <p:nvCxnSpPr>
            <p:cNvPr id="242" name="Łącznik prosty 24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Łącznik prosty 24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Łącznik prosty 24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1" name="Objec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2984662"/>
              </p:ext>
            </p:extLst>
          </p:nvPr>
        </p:nvGraphicFramePr>
        <p:xfrm>
          <a:off x="5045231" y="4521200"/>
          <a:ext cx="4975069" cy="1588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4" name="PoleTekstowe 83"/>
          <p:cNvSpPr txBox="1"/>
          <p:nvPr/>
        </p:nvSpPr>
        <p:spPr>
          <a:xfrm>
            <a:off x="5022353" y="4142962"/>
            <a:ext cx="29998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82059"/>
                </a:solidFill>
                <a:cs typeface="Lato Light"/>
              </a:rPr>
              <a:t>Liczba kart debetowych  i kredytowych</a:t>
            </a:r>
            <a:endParaRPr lang="en-GB" sz="1100" kern="0" dirty="0">
              <a:solidFill>
                <a:srgbClr val="C82059"/>
              </a:solidFill>
              <a:cs typeface="Lato Light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en-GB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14</a:t>
            </a:fld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0" name="Elipsa 99"/>
          <p:cNvSpPr/>
          <p:nvPr/>
        </p:nvSpPr>
        <p:spPr>
          <a:xfrm>
            <a:off x="5253200" y="2806732"/>
            <a:ext cx="454982" cy="160564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102" name="pole tekstowe 101"/>
          <p:cNvSpPr txBox="1"/>
          <p:nvPr/>
        </p:nvSpPr>
        <p:spPr>
          <a:xfrm>
            <a:off x="5243980" y="2785039"/>
            <a:ext cx="4994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 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31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4" name="Elipsa 113"/>
          <p:cNvSpPr/>
          <p:nvPr/>
        </p:nvSpPr>
        <p:spPr>
          <a:xfrm>
            <a:off x="5913506" y="2590975"/>
            <a:ext cx="454982" cy="160564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116" name="pole tekstowe 115"/>
          <p:cNvSpPr txBox="1"/>
          <p:nvPr/>
        </p:nvSpPr>
        <p:spPr>
          <a:xfrm>
            <a:off x="5904285" y="2563635"/>
            <a:ext cx="4642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 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34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9" name="Elipsa 118"/>
          <p:cNvSpPr/>
          <p:nvPr/>
        </p:nvSpPr>
        <p:spPr>
          <a:xfrm>
            <a:off x="6522251" y="2415503"/>
            <a:ext cx="454982" cy="160564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120" name="pole tekstowe 119"/>
          <p:cNvSpPr txBox="1"/>
          <p:nvPr/>
        </p:nvSpPr>
        <p:spPr>
          <a:xfrm>
            <a:off x="6513030" y="2393810"/>
            <a:ext cx="4994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 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39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1" name="Elipsa 120"/>
          <p:cNvSpPr/>
          <p:nvPr/>
        </p:nvSpPr>
        <p:spPr>
          <a:xfrm>
            <a:off x="7149402" y="2221015"/>
            <a:ext cx="454982" cy="160564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122" name="pole tekstowe 121"/>
          <p:cNvSpPr txBox="1"/>
          <p:nvPr/>
        </p:nvSpPr>
        <p:spPr>
          <a:xfrm>
            <a:off x="7140181" y="2180272"/>
            <a:ext cx="499459" cy="2308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 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40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3" name="Elipsa 122"/>
          <p:cNvSpPr/>
          <p:nvPr/>
        </p:nvSpPr>
        <p:spPr>
          <a:xfrm>
            <a:off x="6075784" y="2027580"/>
            <a:ext cx="766029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124" name="pole tekstowe 123"/>
          <p:cNvSpPr txBox="1"/>
          <p:nvPr/>
        </p:nvSpPr>
        <p:spPr>
          <a:xfrm>
            <a:off x="6200193" y="2008500"/>
            <a:ext cx="578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144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65" name="Objec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088031"/>
              </p:ext>
            </p:extLst>
          </p:nvPr>
        </p:nvGraphicFramePr>
        <p:xfrm>
          <a:off x="336924" y="2397300"/>
          <a:ext cx="3721540" cy="1729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6" name="Łącznik prosty 78"/>
          <p:cNvCxnSpPr/>
          <p:nvPr/>
        </p:nvCxnSpPr>
        <p:spPr>
          <a:xfrm>
            <a:off x="428612" y="1900362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PoleTekstowe 67"/>
          <p:cNvSpPr txBox="1"/>
          <p:nvPr/>
        </p:nvSpPr>
        <p:spPr>
          <a:xfrm>
            <a:off x="336924" y="1646649"/>
            <a:ext cx="28043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82059"/>
                </a:solidFill>
                <a:cs typeface="Lato Light"/>
              </a:rPr>
              <a:t>Środki klientów detalicznych</a:t>
            </a:r>
            <a:endParaRPr lang="en-GB" sz="1100" kern="0" dirty="0">
              <a:solidFill>
                <a:srgbClr val="C82059"/>
              </a:solidFill>
              <a:cs typeface="Lato Light"/>
            </a:endParaRPr>
          </a:p>
        </p:txBody>
      </p:sp>
      <p:grpSp>
        <p:nvGrpSpPr>
          <p:cNvPr id="70" name="Grupa 69"/>
          <p:cNvGrpSpPr/>
          <p:nvPr/>
        </p:nvGrpSpPr>
        <p:grpSpPr>
          <a:xfrm>
            <a:off x="553735" y="2011710"/>
            <a:ext cx="1538605" cy="45719"/>
            <a:chOff x="3342341" y="2523217"/>
            <a:chExt cx="1523660" cy="69343"/>
          </a:xfrm>
        </p:grpSpPr>
        <p:cxnSp>
          <p:nvCxnSpPr>
            <p:cNvPr id="71" name="Łącznik prosty 18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Łącznik prosty 18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Łącznik prosty 18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upa 73"/>
          <p:cNvGrpSpPr/>
          <p:nvPr/>
        </p:nvGrpSpPr>
        <p:grpSpPr>
          <a:xfrm>
            <a:off x="553729" y="2414900"/>
            <a:ext cx="1538611" cy="45719"/>
            <a:chOff x="3342341" y="2523217"/>
            <a:chExt cx="1523660" cy="69343"/>
          </a:xfrm>
        </p:grpSpPr>
        <p:cxnSp>
          <p:nvCxnSpPr>
            <p:cNvPr id="75" name="Łącznik prosty 18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Łącznik prosty 18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Łącznik prosty 18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Elipsa 77"/>
          <p:cNvSpPr/>
          <p:nvPr/>
        </p:nvSpPr>
        <p:spPr>
          <a:xfrm>
            <a:off x="1039191" y="1935178"/>
            <a:ext cx="504000" cy="162000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dirty="0" smtClean="0">
                <a:solidFill>
                  <a:srgbClr val="454545"/>
                </a:solidFill>
              </a:rPr>
              <a:t>5.5%</a:t>
            </a:r>
            <a:endParaRPr lang="en-GB" sz="900" dirty="0">
              <a:solidFill>
                <a:srgbClr val="454545"/>
              </a:solidFill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1039191" y="2294009"/>
            <a:ext cx="504000" cy="162000"/>
          </a:xfrm>
          <a:prstGeom prst="ellipse">
            <a:avLst/>
          </a:prstGeom>
          <a:solidFill>
            <a:schemeClr val="accent1"/>
          </a:solidFill>
          <a:ln w="317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dirty="0" smtClean="0">
                <a:solidFill>
                  <a:schemeClr val="bg1"/>
                </a:solidFill>
              </a:rPr>
              <a:t>9.1%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87" name="Prostokąt 23"/>
          <p:cNvSpPr>
            <a:spLocks noChangeArrowheads="1"/>
          </p:cNvSpPr>
          <p:nvPr/>
        </p:nvSpPr>
        <p:spPr bwMode="auto">
          <a:xfrm>
            <a:off x="3641292" y="1663529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88" name="Grupa 87"/>
          <p:cNvGrpSpPr/>
          <p:nvPr/>
        </p:nvGrpSpPr>
        <p:grpSpPr>
          <a:xfrm>
            <a:off x="553729" y="2207496"/>
            <a:ext cx="1538611" cy="49931"/>
            <a:chOff x="3342341" y="2523217"/>
            <a:chExt cx="1523660" cy="69343"/>
          </a:xfrm>
        </p:grpSpPr>
        <p:cxnSp>
          <p:nvCxnSpPr>
            <p:cNvPr id="89" name="Łącznik prosty 107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Łącznik prosty 108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Łącznik prosty 109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Elipsa 67"/>
          <p:cNvSpPr/>
          <p:nvPr/>
        </p:nvSpPr>
        <p:spPr>
          <a:xfrm>
            <a:off x="1039191" y="2116446"/>
            <a:ext cx="504000" cy="162000"/>
          </a:xfrm>
          <a:prstGeom prst="ellipse">
            <a:avLst/>
          </a:prstGeom>
          <a:solidFill>
            <a:srgbClr val="2D5876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dirty="0" smtClean="0">
                <a:solidFill>
                  <a:schemeClr val="bg1"/>
                </a:solidFill>
              </a:rPr>
              <a:t>26.3%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69" name="Elipsa 68"/>
          <p:cNvSpPr/>
          <p:nvPr/>
        </p:nvSpPr>
        <p:spPr>
          <a:xfrm>
            <a:off x="8058150" y="1935179"/>
            <a:ext cx="1352550" cy="458631"/>
          </a:xfrm>
          <a:prstGeom prst="ellipse">
            <a:avLst/>
          </a:prstGeom>
          <a:solidFill>
            <a:srgbClr val="FFCC00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pl-PL" sz="1100" b="1" kern="0" dirty="0" smtClean="0">
                <a:solidFill>
                  <a:srgbClr val="000000"/>
                </a:solidFill>
                <a:cs typeface="Lato Light"/>
              </a:rPr>
              <a:t>+</a:t>
            </a:r>
            <a:r>
              <a:rPr lang="en-GB" sz="1100" b="1" kern="0" dirty="0" smtClean="0">
                <a:solidFill>
                  <a:srgbClr val="000000"/>
                </a:solidFill>
                <a:cs typeface="Lato Light"/>
              </a:rPr>
              <a:t>3</a:t>
            </a:r>
            <a:r>
              <a:rPr lang="pl-PL" sz="1100" b="1" kern="0" dirty="0" smtClean="0">
                <a:solidFill>
                  <a:srgbClr val="000000"/>
                </a:solidFill>
                <a:cs typeface="Lato Light"/>
              </a:rPr>
              <a:t>51 tys. </a:t>
            </a:r>
            <a:r>
              <a:rPr lang="pl-PL" sz="1100" b="1" kern="0" dirty="0">
                <a:solidFill>
                  <a:srgbClr val="000000"/>
                </a:solidFill>
                <a:cs typeface="Lato Light"/>
              </a:rPr>
              <a:t>w</a:t>
            </a:r>
            <a:r>
              <a:rPr lang="pl-PL" sz="1100" b="1" kern="0" dirty="0" smtClean="0">
                <a:solidFill>
                  <a:srgbClr val="000000"/>
                </a:solidFill>
                <a:cs typeface="Lato Light"/>
              </a:rPr>
              <a:t> ciągu 3 lat</a:t>
            </a:r>
            <a:endParaRPr lang="en-GB" sz="1100" kern="0" dirty="0">
              <a:solidFill>
                <a:srgbClr val="000000"/>
              </a:solidFill>
              <a:cs typeface="Lato Light"/>
            </a:endParaRPr>
          </a:p>
        </p:txBody>
      </p:sp>
      <p:grpSp>
        <p:nvGrpSpPr>
          <p:cNvPr id="79" name="Grupa 78"/>
          <p:cNvGrpSpPr/>
          <p:nvPr/>
        </p:nvGrpSpPr>
        <p:grpSpPr>
          <a:xfrm>
            <a:off x="5153112" y="4656698"/>
            <a:ext cx="2817344" cy="74761"/>
            <a:chOff x="3342341" y="2523217"/>
            <a:chExt cx="1523660" cy="69343"/>
          </a:xfrm>
        </p:grpSpPr>
        <p:cxnSp>
          <p:nvCxnSpPr>
            <p:cNvPr id="94" name="Łącznik prosty 197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Łącznik prosty 198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Łącznik prosty 200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Elipsa 102"/>
          <p:cNvSpPr/>
          <p:nvPr/>
        </p:nvSpPr>
        <p:spPr>
          <a:xfrm>
            <a:off x="6164612" y="4562181"/>
            <a:ext cx="766029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104" name="pole tekstowe 103"/>
          <p:cNvSpPr txBox="1"/>
          <p:nvPr/>
        </p:nvSpPr>
        <p:spPr>
          <a:xfrm>
            <a:off x="6297370" y="4541282"/>
            <a:ext cx="578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277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5" name="Prostokąt 104"/>
          <p:cNvSpPr/>
          <p:nvPr/>
        </p:nvSpPr>
        <p:spPr>
          <a:xfrm>
            <a:off x="8253558" y="4534108"/>
            <a:ext cx="1404792" cy="861774"/>
          </a:xfrm>
          <a:prstGeom prst="rect">
            <a:avLst/>
          </a:prstGeom>
          <a:solidFill>
            <a:srgbClr val="EEEEEE"/>
          </a:solidFill>
          <a:ln w="9525">
            <a:solidFill>
              <a:srgbClr val="C51E5B"/>
            </a:solidFill>
          </a:ln>
        </p:spPr>
        <p:txBody>
          <a:bodyPr wrap="square" anchor="ctr">
            <a:spAutoFit/>
          </a:bodyPr>
          <a:lstStyle/>
          <a:p>
            <a:pPr algn="ctr" defTabSz="457200"/>
            <a:r>
              <a:rPr lang="pl-PL" sz="1000" b="1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Udział w rynku:</a:t>
            </a:r>
          </a:p>
          <a:p>
            <a:pPr algn="ctr" defTabSz="457200"/>
            <a:r>
              <a:rPr lang="pl-PL" sz="10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6% w kartach płatniczych</a:t>
            </a:r>
          </a:p>
          <a:p>
            <a:pPr algn="ctr" defTabSz="457200"/>
            <a:r>
              <a:rPr lang="pl-PL" sz="10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8% w transakcjach kart kredytowych</a:t>
            </a:r>
            <a:endParaRPr lang="en-GB" sz="100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6" name="Prostokąt 23"/>
          <p:cNvSpPr>
            <a:spLocks noChangeArrowheads="1"/>
          </p:cNvSpPr>
          <p:nvPr/>
        </p:nvSpPr>
        <p:spPr bwMode="auto">
          <a:xfrm>
            <a:off x="4046486" y="4142962"/>
            <a:ext cx="57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 tys.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aphicFrame>
        <p:nvGraphicFramePr>
          <p:cNvPr id="107" name="Objec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610930"/>
              </p:ext>
            </p:extLst>
          </p:nvPr>
        </p:nvGraphicFramePr>
        <p:xfrm>
          <a:off x="444656" y="4789345"/>
          <a:ext cx="4463397" cy="1414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08" name="Grupa 107"/>
          <p:cNvGrpSpPr/>
          <p:nvPr/>
        </p:nvGrpSpPr>
        <p:grpSpPr>
          <a:xfrm>
            <a:off x="553744" y="4550932"/>
            <a:ext cx="2675231" cy="68417"/>
            <a:chOff x="3342341" y="2523217"/>
            <a:chExt cx="1523660" cy="69343"/>
          </a:xfrm>
        </p:grpSpPr>
        <p:cxnSp>
          <p:nvCxnSpPr>
            <p:cNvPr id="109" name="Łącznik prosty 197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Łącznik prosty 198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Łącznik prosty 200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Elipsa 111"/>
          <p:cNvSpPr/>
          <p:nvPr/>
        </p:nvSpPr>
        <p:spPr>
          <a:xfrm>
            <a:off x="1553515" y="4456415"/>
            <a:ext cx="766029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113" name="pole tekstowe 112"/>
          <p:cNvSpPr txBox="1"/>
          <p:nvPr/>
        </p:nvSpPr>
        <p:spPr>
          <a:xfrm>
            <a:off x="1686280" y="4435498"/>
            <a:ext cx="578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192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2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FBDF-BF87-1143-A53A-71E05A096A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26714" y="1701114"/>
            <a:ext cx="4540873" cy="1041633"/>
          </a:xfrm>
          <a:prstGeom prst="rect">
            <a:avLst/>
          </a:prstGeom>
          <a:solidFill>
            <a:schemeClr val="bg1"/>
          </a:solidFill>
          <a:ln w="635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50210" y="1731583"/>
            <a:ext cx="4293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l-PL" sz="3600" dirty="0" smtClean="0">
                <a:solidFill>
                  <a:srgbClr val="C51E5B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1144k</a:t>
            </a:r>
            <a:r>
              <a:rPr lang="en-GB" sz="3600" dirty="0" smtClean="0">
                <a:solidFill>
                  <a:srgbClr val="454545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GB" sz="36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(+</a:t>
            </a:r>
            <a:r>
              <a:rPr lang="pl-PL" sz="36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17</a:t>
            </a:r>
            <a:r>
              <a:rPr lang="en-GB" sz="36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% </a:t>
            </a:r>
            <a:r>
              <a:rPr lang="pl-PL" sz="36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r/r</a:t>
            </a:r>
            <a:r>
              <a:rPr lang="en-GB" sz="36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 </a:t>
            </a:r>
          </a:p>
        </p:txBody>
      </p:sp>
      <p:sp>
        <p:nvSpPr>
          <p:cNvPr id="5" name="Prostokąt 4"/>
          <p:cNvSpPr/>
          <p:nvPr/>
        </p:nvSpPr>
        <p:spPr>
          <a:xfrm>
            <a:off x="4960436" y="1701114"/>
            <a:ext cx="4540873" cy="1041633"/>
          </a:xfrm>
          <a:prstGeom prst="rect">
            <a:avLst/>
          </a:prstGeom>
          <a:solidFill>
            <a:srgbClr val="C51E5B"/>
          </a:solidFill>
          <a:ln w="12700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083963" y="1731583"/>
            <a:ext cx="396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l-PL" sz="3600" dirty="0" smtClean="0">
                <a:solidFill>
                  <a:prstClr val="white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711</a:t>
            </a:r>
            <a:r>
              <a:rPr lang="en-GB" sz="3600" dirty="0" smtClean="0">
                <a:solidFill>
                  <a:prstClr val="white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k </a:t>
            </a:r>
            <a:r>
              <a:rPr lang="en-GB" sz="3600" dirty="0" smtClean="0">
                <a:solidFill>
                  <a:prstClr val="white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(+</a:t>
            </a:r>
            <a:r>
              <a:rPr lang="pl-PL" sz="3600" dirty="0" smtClean="0">
                <a:solidFill>
                  <a:prstClr val="white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39</a:t>
            </a:r>
            <a:r>
              <a:rPr lang="en-GB" sz="3600" dirty="0" smtClean="0">
                <a:solidFill>
                  <a:prstClr val="white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% </a:t>
            </a:r>
            <a:r>
              <a:rPr lang="pl-PL" sz="3600" dirty="0" smtClean="0">
                <a:solidFill>
                  <a:prstClr val="white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r/r</a:t>
            </a:r>
            <a:r>
              <a:rPr lang="en-GB" sz="3600" dirty="0" smtClean="0">
                <a:solidFill>
                  <a:prstClr val="white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 </a:t>
            </a:r>
            <a:endParaRPr lang="en-GB" sz="3600" dirty="0">
              <a:solidFill>
                <a:prstClr val="white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7" name="Group 259"/>
          <p:cNvGrpSpPr/>
          <p:nvPr/>
        </p:nvGrpSpPr>
        <p:grpSpPr>
          <a:xfrm>
            <a:off x="5367168" y="3019915"/>
            <a:ext cx="1489031" cy="1292239"/>
            <a:chOff x="6086246" y="3440065"/>
            <a:chExt cx="1013644" cy="1013644"/>
          </a:xfrm>
        </p:grpSpPr>
        <p:sp>
          <p:nvSpPr>
            <p:cNvPr id="8" name="Oval 260"/>
            <p:cNvSpPr/>
            <p:nvPr/>
          </p:nvSpPr>
          <p:spPr>
            <a:xfrm flipH="1">
              <a:off x="6086246" y="3440065"/>
              <a:ext cx="1013644" cy="1013644"/>
            </a:xfrm>
            <a:prstGeom prst="ellipse">
              <a:avLst/>
            </a:pr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GB" sz="900" dirty="0">
                <a:solidFill>
                  <a:srgbClr val="FFFFFF"/>
                </a:solidFill>
              </a:endParaRPr>
            </a:p>
          </p:txBody>
        </p:sp>
        <p:sp>
          <p:nvSpPr>
            <p:cNvPr id="9" name="Pie 261"/>
            <p:cNvSpPr/>
            <p:nvPr/>
          </p:nvSpPr>
          <p:spPr>
            <a:xfrm flipH="1">
              <a:off x="6086246" y="3440065"/>
              <a:ext cx="1013644" cy="1013644"/>
            </a:xfrm>
            <a:prstGeom prst="pie">
              <a:avLst>
                <a:gd name="adj1" fmla="val 16584644"/>
                <a:gd name="adj2" fmla="val 16200000"/>
              </a:avLst>
            </a:prstGeom>
            <a:solidFill>
              <a:srgbClr val="C51E5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GB" sz="900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262"/>
            <p:cNvSpPr/>
            <p:nvPr/>
          </p:nvSpPr>
          <p:spPr>
            <a:xfrm>
              <a:off x="6167114" y="3520933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pl-PL" sz="2800" dirty="0" smtClean="0">
                  <a:solidFill>
                    <a:prstClr val="black"/>
                  </a:solidFill>
                </a:rPr>
                <a:t>99</a:t>
              </a:r>
              <a:r>
                <a:rPr lang="en-GB" sz="2800" dirty="0" smtClean="0">
                  <a:solidFill>
                    <a:prstClr val="black"/>
                  </a:solidFill>
                </a:rPr>
                <a:t>%</a:t>
              </a:r>
              <a:endParaRPr lang="en-GB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259"/>
          <p:cNvGrpSpPr/>
          <p:nvPr/>
        </p:nvGrpSpPr>
        <p:grpSpPr>
          <a:xfrm>
            <a:off x="2953941" y="3038423"/>
            <a:ext cx="1489031" cy="1292239"/>
            <a:chOff x="6086246" y="3440065"/>
            <a:chExt cx="1013644" cy="1013644"/>
          </a:xfrm>
        </p:grpSpPr>
        <p:sp>
          <p:nvSpPr>
            <p:cNvPr id="12" name="Oval 260"/>
            <p:cNvSpPr/>
            <p:nvPr/>
          </p:nvSpPr>
          <p:spPr>
            <a:xfrm flipH="1">
              <a:off x="6086246" y="3440065"/>
              <a:ext cx="1013644" cy="1013644"/>
            </a:xfrm>
            <a:prstGeom prst="ellipse">
              <a:avLst/>
            </a:pr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GB" sz="900" dirty="0">
                <a:solidFill>
                  <a:srgbClr val="FFFFFF"/>
                </a:solidFill>
              </a:endParaRPr>
            </a:p>
          </p:txBody>
        </p:sp>
        <p:sp>
          <p:nvSpPr>
            <p:cNvPr id="13" name="Pie 261"/>
            <p:cNvSpPr/>
            <p:nvPr/>
          </p:nvSpPr>
          <p:spPr>
            <a:xfrm flipH="1">
              <a:off x="6086246" y="3440065"/>
              <a:ext cx="1013644" cy="1013644"/>
            </a:xfrm>
            <a:prstGeom prst="pie">
              <a:avLst>
                <a:gd name="adj1" fmla="val 7185954"/>
                <a:gd name="adj2" fmla="val 16200000"/>
              </a:avLst>
            </a:prstGeom>
            <a:solidFill>
              <a:srgbClr val="C51E5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GB" sz="900" dirty="0">
                <a:solidFill>
                  <a:srgbClr val="FFFFFF"/>
                </a:solidFill>
              </a:endParaRPr>
            </a:p>
          </p:txBody>
        </p:sp>
        <p:sp>
          <p:nvSpPr>
            <p:cNvPr id="14" name="Oval 262"/>
            <p:cNvSpPr/>
            <p:nvPr/>
          </p:nvSpPr>
          <p:spPr>
            <a:xfrm>
              <a:off x="6167114" y="3520933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pl-PL" sz="2800" dirty="0" smtClean="0">
                  <a:solidFill>
                    <a:prstClr val="black"/>
                  </a:solidFill>
                </a:rPr>
                <a:t>40</a:t>
              </a:r>
              <a:r>
                <a:rPr lang="en-GB" sz="2800" dirty="0" smtClean="0">
                  <a:solidFill>
                    <a:prstClr val="black"/>
                  </a:solidFill>
                </a:rPr>
                <a:t>%</a:t>
              </a:r>
              <a:endParaRPr lang="en-GB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259"/>
          <p:cNvGrpSpPr/>
          <p:nvPr/>
        </p:nvGrpSpPr>
        <p:grpSpPr>
          <a:xfrm>
            <a:off x="626928" y="3041159"/>
            <a:ext cx="1489031" cy="1292239"/>
            <a:chOff x="6086246" y="3440065"/>
            <a:chExt cx="1013644" cy="1013644"/>
          </a:xfrm>
        </p:grpSpPr>
        <p:sp>
          <p:nvSpPr>
            <p:cNvPr id="16" name="Oval 260"/>
            <p:cNvSpPr/>
            <p:nvPr/>
          </p:nvSpPr>
          <p:spPr>
            <a:xfrm flipH="1">
              <a:off x="6086246" y="3440065"/>
              <a:ext cx="1013644" cy="1013644"/>
            </a:xfrm>
            <a:prstGeom prst="ellipse">
              <a:avLst/>
            </a:pr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GB" sz="900" dirty="0">
                <a:solidFill>
                  <a:srgbClr val="FFFFFF"/>
                </a:solidFill>
              </a:endParaRPr>
            </a:p>
          </p:txBody>
        </p:sp>
        <p:sp>
          <p:nvSpPr>
            <p:cNvPr id="17" name="Pie 261"/>
            <p:cNvSpPr/>
            <p:nvPr/>
          </p:nvSpPr>
          <p:spPr>
            <a:xfrm flipH="1">
              <a:off x="6086246" y="3440065"/>
              <a:ext cx="1013644" cy="1013644"/>
            </a:xfrm>
            <a:prstGeom prst="pie">
              <a:avLst>
                <a:gd name="adj1" fmla="val 9022679"/>
                <a:gd name="adj2" fmla="val 16200000"/>
              </a:avLst>
            </a:prstGeom>
            <a:solidFill>
              <a:srgbClr val="C51E5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GB" sz="900" dirty="0">
                <a:solidFill>
                  <a:srgbClr val="FFFFFF"/>
                </a:solidFill>
              </a:endParaRPr>
            </a:p>
          </p:txBody>
        </p:sp>
        <p:sp>
          <p:nvSpPr>
            <p:cNvPr id="18" name="Oval 262"/>
            <p:cNvSpPr/>
            <p:nvPr/>
          </p:nvSpPr>
          <p:spPr>
            <a:xfrm>
              <a:off x="6167114" y="3520933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pl-PL" sz="2800" dirty="0" smtClean="0">
                  <a:solidFill>
                    <a:prstClr val="black"/>
                  </a:solidFill>
                </a:rPr>
                <a:t>41</a:t>
              </a:r>
              <a:r>
                <a:rPr lang="en-GB" sz="2800" dirty="0" smtClean="0">
                  <a:solidFill>
                    <a:prstClr val="black"/>
                  </a:solidFill>
                </a:rPr>
                <a:t>%</a:t>
              </a:r>
              <a:endParaRPr lang="en-GB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259"/>
          <p:cNvGrpSpPr/>
          <p:nvPr/>
        </p:nvGrpSpPr>
        <p:grpSpPr>
          <a:xfrm>
            <a:off x="7819072" y="3027629"/>
            <a:ext cx="1489031" cy="1292239"/>
            <a:chOff x="6086246" y="3440065"/>
            <a:chExt cx="1013644" cy="1013644"/>
          </a:xfrm>
        </p:grpSpPr>
        <p:sp>
          <p:nvSpPr>
            <p:cNvPr id="20" name="Oval 260"/>
            <p:cNvSpPr/>
            <p:nvPr/>
          </p:nvSpPr>
          <p:spPr>
            <a:xfrm flipH="1">
              <a:off x="6086246" y="3440065"/>
              <a:ext cx="1013644" cy="1013644"/>
            </a:xfrm>
            <a:prstGeom prst="ellipse">
              <a:avLst/>
            </a:pr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GB" sz="900" dirty="0">
                <a:solidFill>
                  <a:srgbClr val="FFFFFF"/>
                </a:solidFill>
              </a:endParaRPr>
            </a:p>
          </p:txBody>
        </p:sp>
        <p:sp>
          <p:nvSpPr>
            <p:cNvPr id="21" name="Pie 261"/>
            <p:cNvSpPr/>
            <p:nvPr/>
          </p:nvSpPr>
          <p:spPr>
            <a:xfrm flipH="1">
              <a:off x="6086246" y="3440065"/>
              <a:ext cx="1013644" cy="1013644"/>
            </a:xfrm>
            <a:prstGeom prst="pie">
              <a:avLst>
                <a:gd name="adj1" fmla="val 18762189"/>
                <a:gd name="adj2" fmla="val 16200000"/>
              </a:avLst>
            </a:prstGeom>
            <a:solidFill>
              <a:srgbClr val="C51E5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GB" sz="900" dirty="0">
                <a:solidFill>
                  <a:srgbClr val="FFFFFF"/>
                </a:solidFill>
              </a:endParaRPr>
            </a:p>
          </p:txBody>
        </p:sp>
        <p:sp>
          <p:nvSpPr>
            <p:cNvPr id="22" name="Oval 262"/>
            <p:cNvSpPr/>
            <p:nvPr/>
          </p:nvSpPr>
          <p:spPr>
            <a:xfrm>
              <a:off x="6167114" y="3520933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pl-PL" sz="2800" dirty="0" smtClean="0">
                  <a:solidFill>
                    <a:prstClr val="black"/>
                  </a:solidFill>
                </a:rPr>
                <a:t>88</a:t>
              </a:r>
              <a:r>
                <a:rPr lang="en-GB" sz="2800" dirty="0" smtClean="0">
                  <a:solidFill>
                    <a:prstClr val="black"/>
                  </a:solidFill>
                </a:rPr>
                <a:t>%</a:t>
              </a:r>
              <a:endParaRPr lang="en-GB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Rectangle 2"/>
          <p:cNvSpPr/>
          <p:nvPr/>
        </p:nvSpPr>
        <p:spPr>
          <a:xfrm>
            <a:off x="447869" y="4404241"/>
            <a:ext cx="1926718" cy="1621303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pl-PL" sz="1400" dirty="0" smtClean="0">
                <a:solidFill>
                  <a:prstClr val="black"/>
                </a:solidFill>
              </a:rPr>
              <a:t>Wszystkich pożyczek gotówkowych zainicjowano w kanałach online lub poprzez aplikację mobilną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4" name="Rectangle 2"/>
          <p:cNvSpPr/>
          <p:nvPr/>
        </p:nvSpPr>
        <p:spPr>
          <a:xfrm>
            <a:off x="2762793" y="4412085"/>
            <a:ext cx="1926718" cy="1621303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pl-PL" sz="1400" dirty="0" smtClean="0">
                <a:solidFill>
                  <a:prstClr val="black"/>
                </a:solidFill>
              </a:rPr>
              <a:t>Wszystkich limitów w rachunkach bieżących zainicjowano o</a:t>
            </a:r>
            <a:r>
              <a:rPr lang="en-US" sz="1400" dirty="0" smtClean="0">
                <a:solidFill>
                  <a:prstClr val="black"/>
                </a:solidFill>
              </a:rPr>
              <a:t>nline </a:t>
            </a:r>
            <a:r>
              <a:rPr lang="pl-PL" sz="1400" dirty="0" smtClean="0">
                <a:solidFill>
                  <a:prstClr val="black"/>
                </a:solidFill>
              </a:rPr>
              <a:t>lub poprzez aplikację mobilną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5" name="Rectangle 2"/>
          <p:cNvSpPr/>
          <p:nvPr/>
        </p:nvSpPr>
        <p:spPr>
          <a:xfrm>
            <a:off x="5186331" y="4404240"/>
            <a:ext cx="1926718" cy="1621303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pl-PL" sz="1400" dirty="0" smtClean="0">
                <a:solidFill>
                  <a:srgbClr val="080808"/>
                </a:solidFill>
              </a:rPr>
              <a:t>Wszystkich przelewów zrealizowano w kanałach elektronicznych</a:t>
            </a:r>
            <a:endParaRPr lang="en-US" sz="1400" dirty="0">
              <a:solidFill>
                <a:srgbClr val="080808"/>
              </a:solidFill>
            </a:endParaRPr>
          </a:p>
        </p:txBody>
      </p:sp>
      <p:sp>
        <p:nvSpPr>
          <p:cNvPr id="26" name="Rectangle 2"/>
          <p:cNvSpPr/>
          <p:nvPr/>
        </p:nvSpPr>
        <p:spPr>
          <a:xfrm>
            <a:off x="7666400" y="4386181"/>
            <a:ext cx="1823499" cy="1621303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pl-PL" sz="1400" dirty="0" smtClean="0">
                <a:solidFill>
                  <a:srgbClr val="080808"/>
                </a:solidFill>
              </a:rPr>
              <a:t>Wszystkich nowych lokat terminowych otwarto w kanałach elektronicznych</a:t>
            </a:r>
            <a:endParaRPr lang="en-GB" sz="1400" dirty="0">
              <a:solidFill>
                <a:srgbClr val="080808"/>
              </a:solidFill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413524" y="2320683"/>
            <a:ext cx="419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pl-PL" sz="1200" dirty="0" smtClean="0">
                <a:solidFill>
                  <a:srgbClr val="C51E5B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Klientów detalicznych aktywnych w </a:t>
            </a:r>
            <a:r>
              <a:rPr lang="pl-PL" sz="1200" dirty="0">
                <a:solidFill>
                  <a:srgbClr val="C51E5B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bankowości online </a:t>
            </a:r>
            <a:r>
              <a:rPr lang="pl-PL" sz="1200" dirty="0" smtClean="0">
                <a:solidFill>
                  <a:srgbClr val="C51E5B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i mobilnej </a:t>
            </a:r>
            <a:endParaRPr lang="en-GB" sz="1200" dirty="0">
              <a:solidFill>
                <a:srgbClr val="C51E5B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4967571" y="2313980"/>
            <a:ext cx="4662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pl-PL" sz="1200" dirty="0" smtClean="0">
                <a:solidFill>
                  <a:prstClr val="white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Klientów detalicznych aktywnie korzystających z urządzeń mobilnych  </a:t>
            </a:r>
            <a:r>
              <a:rPr lang="en-GB" sz="1200" dirty="0" smtClean="0">
                <a:solidFill>
                  <a:prstClr val="white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endParaRPr lang="en-GB" sz="1200" dirty="0">
              <a:solidFill>
                <a:prstClr val="white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1" name="Tytuł 2"/>
          <p:cNvSpPr txBox="1">
            <a:spLocks/>
          </p:cNvSpPr>
          <p:nvPr/>
        </p:nvSpPr>
        <p:spPr>
          <a:xfrm>
            <a:off x="322597" y="109523"/>
            <a:ext cx="8543925" cy="613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endParaRPr lang="en-GB" dirty="0"/>
          </a:p>
          <a:p>
            <a:r>
              <a:rPr lang="en-GB" dirty="0"/>
              <a:t>WYKORZYSTANIE KANAŁÓW ELEKTRONICZNYCH 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2" name="Symbol zastępczy tekstu 10"/>
          <p:cNvSpPr txBox="1">
            <a:spLocks/>
          </p:cNvSpPr>
          <p:nvPr/>
        </p:nvSpPr>
        <p:spPr>
          <a:xfrm>
            <a:off x="499647" y="701733"/>
            <a:ext cx="8708642" cy="394473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187" lvl="1" defTabSz="915988">
              <a:spcBef>
                <a:spcPts val="400"/>
              </a:spcBef>
              <a:spcAft>
                <a:spcPts val="200"/>
              </a:spcAft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pl-PL" sz="1400" dirty="0">
                <a:solidFill>
                  <a:prstClr val="white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Wysoki udział kanałów elektronicznych w wolumenie sprzedaży produktów</a:t>
            </a:r>
            <a:endParaRPr lang="en-GB" sz="1400" dirty="0"/>
          </a:p>
        </p:txBody>
      </p:sp>
      <p:grpSp>
        <p:nvGrpSpPr>
          <p:cNvPr id="33" name="Group 259"/>
          <p:cNvGrpSpPr/>
          <p:nvPr/>
        </p:nvGrpSpPr>
        <p:grpSpPr>
          <a:xfrm>
            <a:off x="620831" y="3038423"/>
            <a:ext cx="1489031" cy="1292239"/>
            <a:chOff x="6086246" y="3440065"/>
            <a:chExt cx="1013644" cy="1013644"/>
          </a:xfrm>
        </p:grpSpPr>
        <p:sp>
          <p:nvSpPr>
            <p:cNvPr id="34" name="Oval 260"/>
            <p:cNvSpPr/>
            <p:nvPr/>
          </p:nvSpPr>
          <p:spPr>
            <a:xfrm flipH="1">
              <a:off x="6086246" y="3440065"/>
              <a:ext cx="1013644" cy="1013644"/>
            </a:xfrm>
            <a:prstGeom prst="ellipse">
              <a:avLst/>
            </a:prstGeom>
            <a:solidFill>
              <a:schemeClr val="bg1">
                <a:lumMod val="85000"/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GB" sz="900" dirty="0">
                <a:solidFill>
                  <a:srgbClr val="FFFFFF"/>
                </a:solidFill>
              </a:endParaRPr>
            </a:p>
          </p:txBody>
        </p:sp>
        <p:sp>
          <p:nvSpPr>
            <p:cNvPr id="35" name="Pie 261"/>
            <p:cNvSpPr/>
            <p:nvPr/>
          </p:nvSpPr>
          <p:spPr>
            <a:xfrm flipH="1">
              <a:off x="6086246" y="3440065"/>
              <a:ext cx="1013644" cy="1013644"/>
            </a:xfrm>
            <a:prstGeom prst="pie">
              <a:avLst>
                <a:gd name="adj1" fmla="val 7185954"/>
                <a:gd name="adj2" fmla="val 16200000"/>
              </a:avLst>
            </a:prstGeom>
            <a:solidFill>
              <a:srgbClr val="C51E5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GB" sz="900" dirty="0">
                <a:solidFill>
                  <a:srgbClr val="FFFFFF"/>
                </a:solidFill>
              </a:endParaRPr>
            </a:p>
          </p:txBody>
        </p:sp>
        <p:sp>
          <p:nvSpPr>
            <p:cNvPr id="36" name="Oval 262"/>
            <p:cNvSpPr/>
            <p:nvPr/>
          </p:nvSpPr>
          <p:spPr>
            <a:xfrm>
              <a:off x="6167114" y="3520933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pl-PL" sz="2800" dirty="0" smtClean="0">
                  <a:solidFill>
                    <a:prstClr val="black"/>
                  </a:solidFill>
                </a:rPr>
                <a:t>41</a:t>
              </a:r>
              <a:r>
                <a:rPr lang="en-GB" sz="2800" dirty="0" smtClean="0">
                  <a:solidFill>
                    <a:prstClr val="black"/>
                  </a:solidFill>
                </a:rPr>
                <a:t>%</a:t>
              </a:r>
              <a:endParaRPr lang="en-GB" sz="2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8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Łącznik prosty 78"/>
          <p:cNvCxnSpPr/>
          <p:nvPr/>
        </p:nvCxnSpPr>
        <p:spPr>
          <a:xfrm>
            <a:off x="428612" y="1871787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PoleTekstowe 79"/>
          <p:cNvSpPr txBox="1"/>
          <p:nvPr/>
        </p:nvSpPr>
        <p:spPr>
          <a:xfrm>
            <a:off x="4933087" y="1612536"/>
            <a:ext cx="3082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100" dirty="0">
                <a:solidFill>
                  <a:srgbClr val="C51E5B"/>
                </a:solidFill>
                <a:cs typeface="Lato Light"/>
              </a:rPr>
              <a:t>Nowa sprzedaż pożyczek gotówkowych </a:t>
            </a:r>
          </a:p>
        </p:txBody>
      </p:sp>
      <p:cxnSp>
        <p:nvCxnSpPr>
          <p:cNvPr id="81" name="Łącznik prosty 80"/>
          <p:cNvCxnSpPr/>
          <p:nvPr/>
        </p:nvCxnSpPr>
        <p:spPr>
          <a:xfrm>
            <a:off x="4999746" y="1871787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PoleTekstowe 81"/>
          <p:cNvSpPr txBox="1"/>
          <p:nvPr/>
        </p:nvSpPr>
        <p:spPr>
          <a:xfrm>
            <a:off x="370184" y="4164920"/>
            <a:ext cx="3214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Uwagi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83" name="Łącznik prosty 82"/>
          <p:cNvCxnSpPr/>
          <p:nvPr/>
        </p:nvCxnSpPr>
        <p:spPr>
          <a:xfrm>
            <a:off x="428612" y="4408943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BANKOWOŚĆ DETALICZNA - KREDYTY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558916" y="718667"/>
            <a:ext cx="8708642" cy="394473"/>
          </a:xfrm>
        </p:spPr>
        <p:txBody>
          <a:bodyPr/>
          <a:lstStyle/>
          <a:p>
            <a:r>
              <a:rPr lang="pl-PL" sz="1400" dirty="0" smtClean="0"/>
              <a:t>Dynamiczny wzrost złotowych kredytów hipotecznych rekompensuje szybszą</a:t>
            </a:r>
            <a:r>
              <a:rPr lang="en-GB" sz="1400" dirty="0" smtClean="0"/>
              <a:t> </a:t>
            </a:r>
            <a:r>
              <a:rPr lang="pl-PL" sz="1400" dirty="0" smtClean="0"/>
              <a:t>amortyzację </a:t>
            </a:r>
            <a:r>
              <a:rPr lang="pl-PL" sz="1400" dirty="0"/>
              <a:t>portfela walutowych kredytów hipotecznych</a:t>
            </a:r>
            <a:endParaRPr lang="en-GB" sz="1400" dirty="0"/>
          </a:p>
        </p:txBody>
      </p:sp>
      <p:sp>
        <p:nvSpPr>
          <p:cNvPr id="8" name="Prostokąt 7"/>
          <p:cNvSpPr/>
          <p:nvPr/>
        </p:nvSpPr>
        <p:spPr>
          <a:xfrm>
            <a:off x="356235" y="4489617"/>
            <a:ext cx="44881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lnSpc>
                <a:spcPct val="150000"/>
              </a:lnSpc>
              <a:buClr>
                <a:srgbClr val="CC0066"/>
              </a:buClr>
              <a:buFont typeface="Arial" panose="020B0604020202020204" pitchFamily="34" charset="0"/>
              <a:buChar char="•"/>
              <a:defRPr/>
            </a:pPr>
            <a:r>
              <a:rPr lang="pl-PL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Złotowe kredyty hipoteczne wzrosły o</a:t>
            </a:r>
            <a:r>
              <a:rPr lang="en-GB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19%</a:t>
            </a:r>
            <a:r>
              <a:rPr lang="pl-PL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, natomiast walutowe zmniejszyły się o</a:t>
            </a:r>
            <a:r>
              <a:rPr lang="en-GB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20% r/r (</a:t>
            </a:r>
            <a:r>
              <a:rPr lang="pl-PL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częściowo dzięki wyższym wcześniejszym spłatom</a:t>
            </a:r>
            <a:r>
              <a:rPr lang="en-GB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171450" lvl="0" indent="-171450" algn="just">
              <a:lnSpc>
                <a:spcPct val="150000"/>
              </a:lnSpc>
              <a:buClr>
                <a:srgbClr val="CC0066"/>
              </a:buClr>
              <a:buFont typeface="Arial" panose="020B0604020202020204" pitchFamily="34" charset="0"/>
              <a:buChar char="•"/>
              <a:defRPr/>
            </a:pPr>
            <a:r>
              <a:rPr lang="pl-PL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Sprzedaż nowych kredytów hipotecznych prawie się potroiła, a pożyczki gotówkowe były na tym samym poziomie co w roku</a:t>
            </a:r>
            <a:r>
              <a:rPr lang="en-GB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 2016</a:t>
            </a:r>
          </a:p>
          <a:p>
            <a:pPr marL="171450" lvl="0" indent="-171450" algn="just">
              <a:lnSpc>
                <a:spcPct val="150000"/>
              </a:lnSpc>
              <a:buClr>
                <a:srgbClr val="CC0066"/>
              </a:buClr>
              <a:buFont typeface="Arial" panose="020B0604020202020204" pitchFamily="34" charset="0"/>
              <a:buChar char="•"/>
              <a:defRPr/>
            </a:pPr>
            <a:r>
              <a:rPr lang="pl-PL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Około</a:t>
            </a:r>
            <a:r>
              <a:rPr lang="en-GB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kern="0" dirty="0">
                <a:ea typeface="Lato" panose="020F0502020204030203" pitchFamily="34" charset="0"/>
                <a:cs typeface="Lato" panose="020F0502020204030203" pitchFamily="34" charset="0"/>
              </a:rPr>
              <a:t>60% nowych kredytów hipotecznych </a:t>
            </a:r>
            <a:r>
              <a:rPr lang="pl-PL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sprzedano </a:t>
            </a:r>
            <a:r>
              <a:rPr lang="pl-PL" sz="1200" kern="0" dirty="0">
                <a:ea typeface="Lato" panose="020F0502020204030203" pitchFamily="34" charset="0"/>
                <a:cs typeface="Lato" panose="020F0502020204030203" pitchFamily="34" charset="0"/>
              </a:rPr>
              <a:t>nowym klientom Banku</a:t>
            </a:r>
            <a:endParaRPr lang="en-GB" sz="1200" kern="0" dirty="0" smtClean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algn="just">
              <a:lnSpc>
                <a:spcPct val="150000"/>
              </a:lnSpc>
              <a:buClr>
                <a:srgbClr val="CC0066"/>
              </a:buClr>
              <a:defRPr/>
            </a:pPr>
            <a:endParaRPr lang="en-GB" sz="1200" kern="0" dirty="0">
              <a:solidFill>
                <a:srgbClr val="45454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75" name="Objec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583505"/>
              </p:ext>
            </p:extLst>
          </p:nvPr>
        </p:nvGraphicFramePr>
        <p:xfrm>
          <a:off x="422988" y="2355139"/>
          <a:ext cx="3642404" cy="1729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216400"/>
              </p:ext>
            </p:extLst>
          </p:nvPr>
        </p:nvGraphicFramePr>
        <p:xfrm>
          <a:off x="4731825" y="2032452"/>
          <a:ext cx="4519071" cy="2166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17" name="Grupa 116"/>
          <p:cNvGrpSpPr/>
          <p:nvPr/>
        </p:nvGrpSpPr>
        <p:grpSpPr>
          <a:xfrm>
            <a:off x="5204461" y="2096265"/>
            <a:ext cx="3787140" cy="92245"/>
            <a:chOff x="3342341" y="2523217"/>
            <a:chExt cx="1286891" cy="69343"/>
          </a:xfrm>
        </p:grpSpPr>
        <p:cxnSp>
          <p:nvCxnSpPr>
            <p:cNvPr id="119" name="Łącznik prosty 54"/>
            <p:cNvCxnSpPr/>
            <p:nvPr/>
          </p:nvCxnSpPr>
          <p:spPr>
            <a:xfrm>
              <a:off x="3342341" y="2523217"/>
              <a:ext cx="1286891" cy="2992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Łącznik prosty 55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Łącznik prosty 60"/>
            <p:cNvCxnSpPr/>
            <p:nvPr/>
          </p:nvCxnSpPr>
          <p:spPr>
            <a:xfrm>
              <a:off x="4629232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PoleTekstowe 79"/>
          <p:cNvSpPr txBox="1"/>
          <p:nvPr/>
        </p:nvSpPr>
        <p:spPr>
          <a:xfrm>
            <a:off x="370195" y="1620250"/>
            <a:ext cx="3082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l-PL" sz="1100" dirty="0" smtClean="0">
                <a:solidFill>
                  <a:srgbClr val="C51E5B"/>
                </a:solidFill>
                <a:cs typeface="Lato Light"/>
              </a:rPr>
              <a:t>Kredyty detaliczne (brutto)</a:t>
            </a:r>
            <a:endParaRPr lang="en-GB" sz="1100" dirty="0">
              <a:solidFill>
                <a:srgbClr val="C51E5B"/>
              </a:solidFill>
              <a:cs typeface="Lato Light"/>
            </a:endParaRPr>
          </a:p>
        </p:txBody>
      </p:sp>
      <p:grpSp>
        <p:nvGrpSpPr>
          <p:cNvPr id="101" name="Grupa 100"/>
          <p:cNvGrpSpPr/>
          <p:nvPr/>
        </p:nvGrpSpPr>
        <p:grpSpPr>
          <a:xfrm>
            <a:off x="616730" y="2452238"/>
            <a:ext cx="1610360" cy="50415"/>
            <a:chOff x="3342341" y="2523217"/>
            <a:chExt cx="1523660" cy="69343"/>
          </a:xfrm>
        </p:grpSpPr>
        <p:cxnSp>
          <p:nvCxnSpPr>
            <p:cNvPr id="102" name="Łącznik prosty 18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Łącznik prosty 18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Łącznik prosty 18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upa 106"/>
          <p:cNvGrpSpPr/>
          <p:nvPr/>
        </p:nvGrpSpPr>
        <p:grpSpPr>
          <a:xfrm>
            <a:off x="616724" y="2088180"/>
            <a:ext cx="1610360" cy="67736"/>
            <a:chOff x="3342341" y="2523217"/>
            <a:chExt cx="1523660" cy="69343"/>
          </a:xfrm>
        </p:grpSpPr>
        <p:cxnSp>
          <p:nvCxnSpPr>
            <p:cNvPr id="108" name="Łącznik prosty 18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Łącznik prosty 18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Łącznik prosty 18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upa 130"/>
          <p:cNvGrpSpPr/>
          <p:nvPr/>
        </p:nvGrpSpPr>
        <p:grpSpPr>
          <a:xfrm>
            <a:off x="616730" y="2248273"/>
            <a:ext cx="1610360" cy="50415"/>
            <a:chOff x="3342341" y="2523217"/>
            <a:chExt cx="1523660" cy="69343"/>
          </a:xfrm>
        </p:grpSpPr>
        <p:cxnSp>
          <p:nvCxnSpPr>
            <p:cNvPr id="133" name="Łącznik prosty 18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Łącznik prosty 18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Łącznik prosty 18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PoleTekstowe 83"/>
          <p:cNvSpPr txBox="1"/>
          <p:nvPr/>
        </p:nvSpPr>
        <p:spPr>
          <a:xfrm>
            <a:off x="4933075" y="4173387"/>
            <a:ext cx="4058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kern="0" dirty="0">
                <a:solidFill>
                  <a:srgbClr val="C82059"/>
                </a:solidFill>
                <a:cs typeface="Lato Light"/>
              </a:rPr>
              <a:t>Nowa sprzedaż kredytów hipotecznych</a:t>
            </a:r>
          </a:p>
        </p:txBody>
      </p:sp>
      <p:cxnSp>
        <p:nvCxnSpPr>
          <p:cNvPr id="85" name="Łącznik prosty 84"/>
          <p:cNvCxnSpPr/>
          <p:nvPr/>
        </p:nvCxnSpPr>
        <p:spPr>
          <a:xfrm>
            <a:off x="4999746" y="4415276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>
          <a:xfrm>
            <a:off x="9420092" y="6360620"/>
            <a:ext cx="409442" cy="365125"/>
          </a:xfrm>
        </p:spPr>
        <p:txBody>
          <a:bodyPr/>
          <a:lstStyle/>
          <a:p>
            <a:fld id="{0336927F-AA78-484F-8404-6CE2EE103AF2}" type="slidenum">
              <a:rPr lang="en-GB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16</a:t>
            </a:fld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8" name="Elipsa 57"/>
          <p:cNvSpPr/>
          <p:nvPr/>
        </p:nvSpPr>
        <p:spPr>
          <a:xfrm>
            <a:off x="1183748" y="2367488"/>
            <a:ext cx="504000" cy="144000"/>
          </a:xfrm>
          <a:prstGeom prst="ellipse">
            <a:avLst/>
          </a:prstGeom>
          <a:solidFill>
            <a:srgbClr val="AAB3B9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b="1" dirty="0" smtClean="0">
                <a:solidFill>
                  <a:srgbClr val="454545"/>
                </a:solidFill>
              </a:rPr>
              <a:t>-20</a:t>
            </a:r>
            <a:r>
              <a:rPr lang="en-GB" sz="900" b="1" dirty="0" smtClean="0">
                <a:solidFill>
                  <a:srgbClr val="454545"/>
                </a:solidFill>
              </a:rPr>
              <a:t>%</a:t>
            </a:r>
            <a:endParaRPr lang="en-GB" sz="900" b="1" dirty="0">
              <a:solidFill>
                <a:srgbClr val="454545"/>
              </a:solidFill>
            </a:endParaRPr>
          </a:p>
        </p:txBody>
      </p:sp>
      <p:sp>
        <p:nvSpPr>
          <p:cNvPr id="60" name="Elipsa 59"/>
          <p:cNvSpPr/>
          <p:nvPr/>
        </p:nvSpPr>
        <p:spPr>
          <a:xfrm>
            <a:off x="1183748" y="2006809"/>
            <a:ext cx="504000" cy="144000"/>
          </a:xfrm>
          <a:prstGeom prst="ellipse">
            <a:avLst/>
          </a:prstGeom>
          <a:solidFill>
            <a:schemeClr val="accent2"/>
          </a:solidFill>
          <a:ln w="31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pl-PL" sz="900" dirty="0" smtClean="0">
                <a:solidFill>
                  <a:schemeClr val="bg1"/>
                </a:solidFill>
              </a:rPr>
              <a:t>9</a:t>
            </a:r>
            <a:r>
              <a:rPr lang="en-GB" sz="900" dirty="0" smtClean="0">
                <a:solidFill>
                  <a:schemeClr val="bg1"/>
                </a:solidFill>
              </a:rPr>
              <a:t>%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62" name="Elipsa 61"/>
          <p:cNvSpPr/>
          <p:nvPr/>
        </p:nvSpPr>
        <p:spPr>
          <a:xfrm>
            <a:off x="1183748" y="2188510"/>
            <a:ext cx="504000" cy="144000"/>
          </a:xfrm>
          <a:prstGeom prst="ellipse">
            <a:avLst/>
          </a:prstGeom>
          <a:solidFill>
            <a:schemeClr val="accent1"/>
          </a:solidFill>
          <a:ln w="317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dirty="0" smtClean="0">
                <a:solidFill>
                  <a:schemeClr val="bg1"/>
                </a:solidFill>
              </a:rPr>
              <a:t>19</a:t>
            </a:r>
            <a:r>
              <a:rPr lang="en-GB" sz="900" dirty="0" smtClean="0">
                <a:solidFill>
                  <a:schemeClr val="bg1"/>
                </a:solidFill>
              </a:rPr>
              <a:t>%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64" name="Prostokąt 23"/>
          <p:cNvSpPr>
            <a:spLocks noChangeArrowheads="1"/>
          </p:cNvSpPr>
          <p:nvPr/>
        </p:nvSpPr>
        <p:spPr bwMode="auto">
          <a:xfrm>
            <a:off x="3593667" y="1663529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5" name="Prostokąt 23"/>
          <p:cNvSpPr>
            <a:spLocks noChangeArrowheads="1"/>
          </p:cNvSpPr>
          <p:nvPr/>
        </p:nvSpPr>
        <p:spPr bwMode="auto">
          <a:xfrm>
            <a:off x="8340503" y="1637609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6" name="Prostokąt 23"/>
          <p:cNvSpPr>
            <a:spLocks noChangeArrowheads="1"/>
          </p:cNvSpPr>
          <p:nvPr/>
        </p:nvSpPr>
        <p:spPr bwMode="auto">
          <a:xfrm>
            <a:off x="8340503" y="4175445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7" name="Elipsa 66"/>
          <p:cNvSpPr/>
          <p:nvPr/>
        </p:nvSpPr>
        <p:spPr>
          <a:xfrm>
            <a:off x="6827187" y="2014750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+1.</a:t>
            </a:r>
            <a:r>
              <a:rPr lang="pl-PL" sz="900" dirty="0">
                <a:solidFill>
                  <a:schemeClr val="accent6">
                    <a:lumMod val="50000"/>
                  </a:schemeClr>
                </a:solidFill>
              </a:rPr>
              <a:t>7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4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32550"/>
              </p:ext>
            </p:extLst>
          </p:nvPr>
        </p:nvGraphicFramePr>
        <p:xfrm>
          <a:off x="4732515" y="4426530"/>
          <a:ext cx="4492904" cy="2166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55" name="Grupa 54"/>
          <p:cNvGrpSpPr/>
          <p:nvPr/>
        </p:nvGrpSpPr>
        <p:grpSpPr>
          <a:xfrm>
            <a:off x="5128888" y="4655672"/>
            <a:ext cx="3862713" cy="53978"/>
            <a:chOff x="3342341" y="2523217"/>
            <a:chExt cx="1286891" cy="69343"/>
          </a:xfrm>
        </p:grpSpPr>
        <p:cxnSp>
          <p:nvCxnSpPr>
            <p:cNvPr id="56" name="Łącznik prosty 54"/>
            <p:cNvCxnSpPr/>
            <p:nvPr/>
          </p:nvCxnSpPr>
          <p:spPr>
            <a:xfrm>
              <a:off x="3342341" y="2523217"/>
              <a:ext cx="1286891" cy="2992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Łącznik prosty 55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Łącznik prosty 60"/>
            <p:cNvCxnSpPr/>
            <p:nvPr/>
          </p:nvCxnSpPr>
          <p:spPr>
            <a:xfrm>
              <a:off x="4629232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Elipsa 70"/>
          <p:cNvSpPr/>
          <p:nvPr/>
        </p:nvSpPr>
        <p:spPr>
          <a:xfrm>
            <a:off x="6827187" y="4579513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+183%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72" name="Grupa 71"/>
          <p:cNvGrpSpPr/>
          <p:nvPr/>
        </p:nvGrpSpPr>
        <p:grpSpPr>
          <a:xfrm>
            <a:off x="7178405" y="5408336"/>
            <a:ext cx="1092200" cy="51462"/>
            <a:chOff x="3342341" y="2523217"/>
            <a:chExt cx="1286891" cy="69343"/>
          </a:xfrm>
        </p:grpSpPr>
        <p:cxnSp>
          <p:nvCxnSpPr>
            <p:cNvPr id="73" name="Łącznik prosty 54"/>
            <p:cNvCxnSpPr/>
            <p:nvPr/>
          </p:nvCxnSpPr>
          <p:spPr>
            <a:xfrm>
              <a:off x="3342341" y="2523217"/>
              <a:ext cx="1286891" cy="2992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Łącznik prosty 55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Łącznik prosty 60"/>
            <p:cNvCxnSpPr/>
            <p:nvPr/>
          </p:nvCxnSpPr>
          <p:spPr>
            <a:xfrm>
              <a:off x="4629232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Elipsa 76"/>
          <p:cNvSpPr/>
          <p:nvPr/>
        </p:nvSpPr>
        <p:spPr>
          <a:xfrm>
            <a:off x="7405926" y="5329178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+4%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Łącznik prosty 78"/>
          <p:cNvCxnSpPr/>
          <p:nvPr/>
        </p:nvCxnSpPr>
        <p:spPr>
          <a:xfrm>
            <a:off x="5008703" y="4568421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Łącznik prosty 80"/>
          <p:cNvCxnSpPr/>
          <p:nvPr/>
        </p:nvCxnSpPr>
        <p:spPr>
          <a:xfrm>
            <a:off x="4999746" y="1871787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PoleTekstowe 81"/>
          <p:cNvSpPr txBox="1"/>
          <p:nvPr/>
        </p:nvSpPr>
        <p:spPr>
          <a:xfrm>
            <a:off x="290370" y="4329261"/>
            <a:ext cx="3214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Uwagi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83" name="Łącznik prosty 82"/>
          <p:cNvCxnSpPr/>
          <p:nvPr/>
        </p:nvCxnSpPr>
        <p:spPr>
          <a:xfrm>
            <a:off x="376087" y="4567861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Łącznik prosty 84"/>
          <p:cNvCxnSpPr/>
          <p:nvPr/>
        </p:nvCxnSpPr>
        <p:spPr>
          <a:xfrm>
            <a:off x="428612" y="1879686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BANKOWOŚĆ PRZEDSIĘBIORSTW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DEPO</a:t>
            </a:r>
            <a:r>
              <a:rPr lang="pl-PL" dirty="0" smtClean="0"/>
              <a:t>ZYTY I KREDYTY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587491" y="718667"/>
            <a:ext cx="8966084" cy="394473"/>
          </a:xfrm>
        </p:spPr>
        <p:txBody>
          <a:bodyPr/>
          <a:lstStyle/>
          <a:p>
            <a:r>
              <a:rPr lang="pl-PL" sz="1400" dirty="0" smtClean="0"/>
              <a:t>Przyśpieszenie wzrostu kredytów dla przedsiębiorstw i sald na rachunkach bieżących</a:t>
            </a:r>
            <a:r>
              <a:rPr lang="en-GB" sz="1400" dirty="0" smtClean="0"/>
              <a:t>  </a:t>
            </a:r>
            <a:endParaRPr lang="en-GB" sz="1400" dirty="0"/>
          </a:p>
        </p:txBody>
      </p:sp>
      <p:sp>
        <p:nvSpPr>
          <p:cNvPr id="8" name="Prostokąt 7"/>
          <p:cNvSpPr/>
          <p:nvPr/>
        </p:nvSpPr>
        <p:spPr>
          <a:xfrm>
            <a:off x="384555" y="4704496"/>
            <a:ext cx="43036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lnSpc>
                <a:spcPct val="150000"/>
              </a:lnSpc>
              <a:buClr>
                <a:srgbClr val="CC0066"/>
              </a:buClr>
              <a:buFont typeface="Arial" panose="020B0604020202020204" pitchFamily="34" charset="0"/>
              <a:buChar char="•"/>
              <a:defRPr/>
            </a:pPr>
            <a:r>
              <a:rPr lang="pl-PL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Przyspieszenie wzrostu kredytów dla firm do 12% r/r </a:t>
            </a:r>
            <a:endParaRPr lang="en-GB" sz="1200" kern="0" dirty="0" smtClean="0">
              <a:solidFill>
                <a:srgbClr val="45454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lvl="0" indent="-171450" algn="just">
              <a:lnSpc>
                <a:spcPct val="150000"/>
              </a:lnSpc>
              <a:buClr>
                <a:srgbClr val="CC0066"/>
              </a:buClr>
              <a:buFont typeface="Arial" panose="020B0604020202020204" pitchFamily="34" charset="0"/>
              <a:buChar char="•"/>
              <a:defRPr/>
            </a:pPr>
            <a:r>
              <a:rPr lang="pl-PL" sz="1200" dirty="0"/>
              <a:t>Szybszy wzrost depozytów na rachunkach bieżących (+ 17% </a:t>
            </a:r>
            <a:r>
              <a:rPr lang="pl-PL" sz="1200" dirty="0" smtClean="0"/>
              <a:t>r/r</a:t>
            </a:r>
            <a:r>
              <a:rPr lang="pl-PL" sz="1200" dirty="0"/>
              <a:t>) przy wzroście transakcji: liczba przelewów zagranicznych </a:t>
            </a:r>
            <a:r>
              <a:rPr lang="pl-PL" sz="1200" dirty="0" smtClean="0"/>
              <a:t>+36</a:t>
            </a:r>
            <a:r>
              <a:rPr lang="pl-PL" sz="1200" dirty="0"/>
              <a:t>%, </a:t>
            </a:r>
            <a:r>
              <a:rPr lang="pl-PL" sz="1200" dirty="0" smtClean="0"/>
              <a:t>obsługa gotówki +6</a:t>
            </a:r>
            <a:r>
              <a:rPr lang="pl-PL" sz="1200" dirty="0"/>
              <a:t>%, transfery kart płatniczych + 8% </a:t>
            </a:r>
            <a:r>
              <a:rPr lang="pl-PL" sz="1200" dirty="0" smtClean="0"/>
              <a:t>rocznie</a:t>
            </a:r>
            <a:endParaRPr lang="pl-PL" sz="1200" kern="0" dirty="0" smtClean="0">
              <a:solidFill>
                <a:srgbClr val="45454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PoleTekstowe 41"/>
          <p:cNvSpPr txBox="1"/>
          <p:nvPr/>
        </p:nvSpPr>
        <p:spPr>
          <a:xfrm>
            <a:off x="4979846" y="4159984"/>
            <a:ext cx="38809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100" dirty="0"/>
          </a:p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Struktura branżowa kredytów na</a:t>
            </a:r>
            <a:r>
              <a:rPr lang="en-GB" sz="1100" kern="0" dirty="0" smtClean="0">
                <a:solidFill>
                  <a:srgbClr val="C51E5B"/>
                </a:solidFill>
                <a:cs typeface="Lato Light"/>
              </a:rPr>
              <a:t> 3</a:t>
            </a:r>
            <a:r>
              <a:rPr lang="pl-PL" sz="1100" kern="0" dirty="0">
                <a:solidFill>
                  <a:srgbClr val="C51E5B"/>
                </a:solidFill>
                <a:cs typeface="Lato Light"/>
              </a:rPr>
              <a:t>1</a:t>
            </a:r>
            <a:r>
              <a:rPr lang="en-GB" sz="1100" kern="0" dirty="0" smtClean="0">
                <a:solidFill>
                  <a:srgbClr val="C51E5B"/>
                </a:solidFill>
                <a:cs typeface="Lato Light"/>
              </a:rPr>
              <a:t> </a:t>
            </a: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grudnia </a:t>
            </a:r>
            <a:r>
              <a:rPr lang="en-GB" sz="1100" kern="0" dirty="0" smtClean="0">
                <a:solidFill>
                  <a:srgbClr val="C51E5B"/>
                </a:solidFill>
                <a:cs typeface="Lato Light"/>
              </a:rPr>
              <a:t>2017</a:t>
            </a: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 r.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sp>
        <p:nvSpPr>
          <p:cNvPr id="54" name="PoleTekstowe 64"/>
          <p:cNvSpPr txBox="1"/>
          <p:nvPr/>
        </p:nvSpPr>
        <p:spPr>
          <a:xfrm>
            <a:off x="4941537" y="1633118"/>
            <a:ext cx="30982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Kredyty dla przedsiębiorstw </a:t>
            </a:r>
            <a:r>
              <a:rPr lang="en-GB" sz="1100" kern="0" dirty="0" smtClean="0">
                <a:solidFill>
                  <a:srgbClr val="C51E5B"/>
                </a:solidFill>
                <a:cs typeface="Lato Light"/>
              </a:rPr>
              <a:t>(</a:t>
            </a: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brutto</a:t>
            </a:r>
            <a:r>
              <a:rPr lang="en-GB" sz="1100" kern="0" dirty="0" smtClean="0">
                <a:solidFill>
                  <a:srgbClr val="C51E5B"/>
                </a:solidFill>
                <a:cs typeface="Lato Light"/>
              </a:rPr>
              <a:t>)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sp>
        <p:nvSpPr>
          <p:cNvPr id="62" name="Prostokąt 23"/>
          <p:cNvSpPr>
            <a:spLocks noChangeArrowheads="1"/>
          </p:cNvSpPr>
          <p:nvPr/>
        </p:nvSpPr>
        <p:spPr bwMode="auto">
          <a:xfrm>
            <a:off x="8680333" y="4328264"/>
            <a:ext cx="3609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%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4" name="PoleTekstowe 83"/>
          <p:cNvSpPr txBox="1"/>
          <p:nvPr/>
        </p:nvSpPr>
        <p:spPr>
          <a:xfrm>
            <a:off x="351118" y="1625967"/>
            <a:ext cx="28288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82059"/>
                </a:solidFill>
                <a:cs typeface="Lato Light"/>
              </a:rPr>
              <a:t>Depozyty  przedsiębiorstw</a:t>
            </a:r>
            <a:endParaRPr lang="en-GB" sz="1100" kern="0" dirty="0">
              <a:solidFill>
                <a:srgbClr val="C82059"/>
              </a:solidFill>
              <a:cs typeface="Lato Light"/>
            </a:endParaRPr>
          </a:p>
        </p:txBody>
      </p:sp>
      <p:grpSp>
        <p:nvGrpSpPr>
          <p:cNvPr id="40" name="Grupa 39"/>
          <p:cNvGrpSpPr/>
          <p:nvPr/>
        </p:nvGrpSpPr>
        <p:grpSpPr>
          <a:xfrm>
            <a:off x="525290" y="2079082"/>
            <a:ext cx="1610360" cy="60331"/>
            <a:chOff x="3342341" y="2523217"/>
            <a:chExt cx="1523660" cy="69343"/>
          </a:xfrm>
        </p:grpSpPr>
        <p:cxnSp>
          <p:nvCxnSpPr>
            <p:cNvPr id="42" name="Łącznik prosty 18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Łącznik prosty 18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Łącznik prosty 18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>
          <a:xfrm>
            <a:off x="9420092" y="6296058"/>
            <a:ext cx="409442" cy="365125"/>
          </a:xfrm>
        </p:spPr>
        <p:txBody>
          <a:bodyPr/>
          <a:lstStyle/>
          <a:p>
            <a:fld id="{0336927F-AA78-484F-8404-6CE2EE103AF2}" type="slidenum">
              <a:rPr lang="en-GB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17</a:t>
            </a:fld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6" name="Prostokąt 23"/>
          <p:cNvSpPr>
            <a:spLocks noChangeArrowheads="1"/>
          </p:cNvSpPr>
          <p:nvPr/>
        </p:nvSpPr>
        <p:spPr bwMode="auto">
          <a:xfrm>
            <a:off x="3758690" y="1625572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7" name="Prostokąt 23"/>
          <p:cNvSpPr>
            <a:spLocks noChangeArrowheads="1"/>
          </p:cNvSpPr>
          <p:nvPr/>
        </p:nvSpPr>
        <p:spPr bwMode="auto">
          <a:xfrm>
            <a:off x="8405133" y="1620390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aphicFrame>
        <p:nvGraphicFramePr>
          <p:cNvPr id="4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833528"/>
              </p:ext>
            </p:extLst>
          </p:nvPr>
        </p:nvGraphicFramePr>
        <p:xfrm>
          <a:off x="4912988" y="2122179"/>
          <a:ext cx="4883853" cy="2230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7" name="Grupa 46"/>
          <p:cNvGrpSpPr/>
          <p:nvPr/>
        </p:nvGrpSpPr>
        <p:grpSpPr>
          <a:xfrm>
            <a:off x="5168019" y="1993578"/>
            <a:ext cx="1801665" cy="69343"/>
            <a:chOff x="3342341" y="2523217"/>
            <a:chExt cx="1523660" cy="69343"/>
          </a:xfrm>
        </p:grpSpPr>
        <p:cxnSp>
          <p:nvCxnSpPr>
            <p:cNvPr id="48" name="Łącznik prosty 107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Łącznik prosty 108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109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Elipsa 55"/>
          <p:cNvSpPr/>
          <p:nvPr/>
        </p:nvSpPr>
        <p:spPr>
          <a:xfrm>
            <a:off x="5758338" y="1903897"/>
            <a:ext cx="540000" cy="162000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12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7" name="Grupa 56"/>
          <p:cNvGrpSpPr/>
          <p:nvPr/>
        </p:nvGrpSpPr>
        <p:grpSpPr>
          <a:xfrm>
            <a:off x="5871463" y="2729137"/>
            <a:ext cx="1092318" cy="69342"/>
            <a:chOff x="3342341" y="2523217"/>
            <a:chExt cx="1523660" cy="69343"/>
          </a:xfrm>
        </p:grpSpPr>
        <p:cxnSp>
          <p:nvCxnSpPr>
            <p:cNvPr id="58" name="Łącznik prosty 107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Łącznik prosty 108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Łącznik prosty 109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lipsa 60"/>
          <p:cNvSpPr/>
          <p:nvPr/>
        </p:nvSpPr>
        <p:spPr>
          <a:xfrm>
            <a:off x="6124983" y="2631835"/>
            <a:ext cx="540000" cy="162000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2,1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3" name="Grupa 62"/>
          <p:cNvGrpSpPr/>
          <p:nvPr/>
        </p:nvGrpSpPr>
        <p:grpSpPr>
          <a:xfrm>
            <a:off x="5168019" y="2185983"/>
            <a:ext cx="1801665" cy="69343"/>
            <a:chOff x="3342341" y="2523217"/>
            <a:chExt cx="1523660" cy="69343"/>
          </a:xfrm>
        </p:grpSpPr>
        <p:cxnSp>
          <p:nvCxnSpPr>
            <p:cNvPr id="65" name="Łącznik prosty 107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Łącznik prosty 108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Łącznik prosty 109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Elipsa 71"/>
          <p:cNvSpPr/>
          <p:nvPr/>
        </p:nvSpPr>
        <p:spPr>
          <a:xfrm>
            <a:off x="5758338" y="2088682"/>
            <a:ext cx="540000" cy="162000"/>
          </a:xfrm>
          <a:prstGeom prst="ellipse">
            <a:avLst/>
          </a:prstGeom>
          <a:solidFill>
            <a:srgbClr val="2D5876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+</a:t>
            </a:r>
            <a:r>
              <a:rPr lang="pl-PL" sz="900" dirty="0" smtClean="0">
                <a:solidFill>
                  <a:schemeClr val="bg1"/>
                </a:solidFill>
              </a:rPr>
              <a:t>11</a:t>
            </a:r>
            <a:r>
              <a:rPr lang="en-GB" sz="900" dirty="0" smtClean="0">
                <a:solidFill>
                  <a:schemeClr val="bg1"/>
                </a:solidFill>
              </a:rPr>
              <a:t>%</a:t>
            </a:r>
            <a:endParaRPr lang="en-GB" sz="900" dirty="0">
              <a:solidFill>
                <a:schemeClr val="bg1"/>
              </a:solidFill>
            </a:endParaRPr>
          </a:p>
        </p:txBody>
      </p:sp>
      <p:grpSp>
        <p:nvGrpSpPr>
          <p:cNvPr id="74" name="Grupa 73"/>
          <p:cNvGrpSpPr/>
          <p:nvPr/>
        </p:nvGrpSpPr>
        <p:grpSpPr>
          <a:xfrm>
            <a:off x="5168019" y="2357778"/>
            <a:ext cx="1801665" cy="69343"/>
            <a:chOff x="3342341" y="2523217"/>
            <a:chExt cx="1523660" cy="69343"/>
          </a:xfrm>
        </p:grpSpPr>
        <p:cxnSp>
          <p:nvCxnSpPr>
            <p:cNvPr id="75" name="Łącznik prosty 107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Łącznik prosty 108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Łącznik prosty 109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Elipsa 90"/>
          <p:cNvSpPr/>
          <p:nvPr/>
        </p:nvSpPr>
        <p:spPr>
          <a:xfrm>
            <a:off x="5758338" y="2260477"/>
            <a:ext cx="540000" cy="162000"/>
          </a:xfrm>
          <a:prstGeom prst="ellipse">
            <a:avLst/>
          </a:prstGeom>
          <a:solidFill>
            <a:srgbClr val="AAB3B9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solidFill>
                  <a:srgbClr val="454545"/>
                </a:solidFill>
              </a:rPr>
              <a:t>+</a:t>
            </a:r>
            <a:r>
              <a:rPr lang="pl-PL" sz="900" b="1" dirty="0" smtClean="0">
                <a:solidFill>
                  <a:srgbClr val="454545"/>
                </a:solidFill>
              </a:rPr>
              <a:t>9</a:t>
            </a:r>
            <a:r>
              <a:rPr lang="en-GB" sz="900" b="1" dirty="0" smtClean="0">
                <a:solidFill>
                  <a:srgbClr val="454545"/>
                </a:solidFill>
              </a:rPr>
              <a:t>%</a:t>
            </a:r>
            <a:endParaRPr lang="en-GB" sz="900" b="1" dirty="0">
              <a:solidFill>
                <a:srgbClr val="454545"/>
              </a:solidFill>
            </a:endParaRPr>
          </a:p>
        </p:txBody>
      </p:sp>
      <p:graphicFrame>
        <p:nvGraphicFramePr>
          <p:cNvPr id="51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3985271"/>
              </p:ext>
            </p:extLst>
          </p:nvPr>
        </p:nvGraphicFramePr>
        <p:xfrm>
          <a:off x="4979848" y="4590871"/>
          <a:ext cx="4744597" cy="2202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5" name="Elipsa 54"/>
          <p:cNvSpPr/>
          <p:nvPr/>
        </p:nvSpPr>
        <p:spPr>
          <a:xfrm>
            <a:off x="1039191" y="1992114"/>
            <a:ext cx="566010" cy="160564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+4,5%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9" name="Grupa 68"/>
          <p:cNvGrpSpPr/>
          <p:nvPr/>
        </p:nvGrpSpPr>
        <p:grpSpPr>
          <a:xfrm>
            <a:off x="523878" y="2253579"/>
            <a:ext cx="1610360" cy="86985"/>
            <a:chOff x="3342341" y="2523217"/>
            <a:chExt cx="1523660" cy="69343"/>
          </a:xfrm>
        </p:grpSpPr>
        <p:cxnSp>
          <p:nvCxnSpPr>
            <p:cNvPr id="70" name="Łącznik prosty 107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Łącznik prosty 108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Łącznik prosty 109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Elipsa 93"/>
          <p:cNvSpPr/>
          <p:nvPr/>
        </p:nvSpPr>
        <p:spPr>
          <a:xfrm>
            <a:off x="1025838" y="2196563"/>
            <a:ext cx="606439" cy="162000"/>
          </a:xfrm>
          <a:prstGeom prst="ellipse">
            <a:avLst/>
          </a:prstGeom>
          <a:solidFill>
            <a:srgbClr val="AAB3B9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b="1" dirty="0" smtClean="0">
                <a:solidFill>
                  <a:srgbClr val="454545"/>
                </a:solidFill>
              </a:rPr>
              <a:t>-4,4</a:t>
            </a:r>
            <a:r>
              <a:rPr lang="en-GB" sz="900" b="1" dirty="0" smtClean="0">
                <a:solidFill>
                  <a:srgbClr val="454545"/>
                </a:solidFill>
              </a:rPr>
              <a:t>%</a:t>
            </a:r>
            <a:endParaRPr lang="en-GB" sz="900" b="1" dirty="0">
              <a:solidFill>
                <a:srgbClr val="454545"/>
              </a:solidFill>
            </a:endParaRPr>
          </a:p>
        </p:txBody>
      </p:sp>
      <p:grpSp>
        <p:nvGrpSpPr>
          <p:cNvPr id="95" name="Grupa 94"/>
          <p:cNvGrpSpPr/>
          <p:nvPr/>
        </p:nvGrpSpPr>
        <p:grpSpPr>
          <a:xfrm>
            <a:off x="5175639" y="2518561"/>
            <a:ext cx="1795762" cy="70909"/>
            <a:chOff x="3342341" y="2523217"/>
            <a:chExt cx="1523660" cy="69343"/>
          </a:xfrm>
        </p:grpSpPr>
        <p:cxnSp>
          <p:nvCxnSpPr>
            <p:cNvPr id="98" name="Łącznik prosty 18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Łącznik prosty 18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Łącznik prosty 18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Elipsa 100"/>
          <p:cNvSpPr/>
          <p:nvPr/>
        </p:nvSpPr>
        <p:spPr>
          <a:xfrm>
            <a:off x="5758338" y="2449297"/>
            <a:ext cx="540000" cy="155413"/>
          </a:xfrm>
          <a:prstGeom prst="ellipse">
            <a:avLst/>
          </a:prstGeom>
          <a:solidFill>
            <a:schemeClr val="accent1"/>
          </a:solidFill>
          <a:ln w="317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dirty="0" smtClean="0">
                <a:solidFill>
                  <a:schemeClr val="bg1"/>
                </a:solidFill>
              </a:rPr>
              <a:t>+13%</a:t>
            </a:r>
            <a:endParaRPr lang="en-GB" sz="900" dirty="0">
              <a:solidFill>
                <a:schemeClr val="bg1"/>
              </a:solidFill>
            </a:endParaRPr>
          </a:p>
        </p:txBody>
      </p:sp>
      <p:graphicFrame>
        <p:nvGraphicFramePr>
          <p:cNvPr id="73" name="Objec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2025234"/>
              </p:ext>
            </p:extLst>
          </p:nvPr>
        </p:nvGraphicFramePr>
        <p:xfrm>
          <a:off x="290370" y="2285977"/>
          <a:ext cx="3642404" cy="1729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0" name="Grupa 79"/>
          <p:cNvGrpSpPr/>
          <p:nvPr/>
        </p:nvGrpSpPr>
        <p:grpSpPr>
          <a:xfrm>
            <a:off x="525290" y="2475608"/>
            <a:ext cx="1610360" cy="78288"/>
            <a:chOff x="3342341" y="2523217"/>
            <a:chExt cx="1523660" cy="69343"/>
          </a:xfrm>
        </p:grpSpPr>
        <p:cxnSp>
          <p:nvCxnSpPr>
            <p:cNvPr id="88" name="Łącznik prosty 18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Łącznik prosty 18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Łącznik prosty 18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Elipsa 66"/>
          <p:cNvSpPr/>
          <p:nvPr/>
        </p:nvSpPr>
        <p:spPr>
          <a:xfrm>
            <a:off x="1039481" y="2396454"/>
            <a:ext cx="566010" cy="160564"/>
          </a:xfrm>
          <a:prstGeom prst="ellipse">
            <a:avLst/>
          </a:prstGeom>
          <a:solidFill>
            <a:schemeClr val="accent1"/>
          </a:solidFill>
          <a:ln w="317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dirty="0" smtClean="0">
                <a:solidFill>
                  <a:schemeClr val="bg1"/>
                </a:solidFill>
              </a:rPr>
              <a:t>+17,0%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3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Łącznik prosty 42"/>
          <p:cNvCxnSpPr/>
          <p:nvPr/>
        </p:nvCxnSpPr>
        <p:spPr>
          <a:xfrm>
            <a:off x="428612" y="1871787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oleTekstowe 64"/>
          <p:cNvSpPr txBox="1"/>
          <p:nvPr/>
        </p:nvSpPr>
        <p:spPr>
          <a:xfrm>
            <a:off x="351133" y="1617019"/>
            <a:ext cx="2188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kern="0" dirty="0">
                <a:solidFill>
                  <a:srgbClr val="C51E5B"/>
                </a:solidFill>
                <a:cs typeface="Lato Light"/>
              </a:rPr>
              <a:t>Leasing – nowa sprzedaż</a:t>
            </a:r>
          </a:p>
        </p:txBody>
      </p:sp>
      <p:cxnSp>
        <p:nvCxnSpPr>
          <p:cNvPr id="66" name="Łącznik prosty 65"/>
          <p:cNvCxnSpPr/>
          <p:nvPr/>
        </p:nvCxnSpPr>
        <p:spPr>
          <a:xfrm>
            <a:off x="4995567" y="1871787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924684"/>
              </p:ext>
            </p:extLst>
          </p:nvPr>
        </p:nvGraphicFramePr>
        <p:xfrm>
          <a:off x="110067" y="2028966"/>
          <a:ext cx="4561182" cy="2166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4" name="Grupa 43"/>
          <p:cNvGrpSpPr/>
          <p:nvPr/>
        </p:nvGrpSpPr>
        <p:grpSpPr>
          <a:xfrm>
            <a:off x="624840" y="2184170"/>
            <a:ext cx="3701627" cy="49441"/>
            <a:chOff x="3342341" y="2523217"/>
            <a:chExt cx="1523660" cy="69343"/>
          </a:xfrm>
        </p:grpSpPr>
        <p:cxnSp>
          <p:nvCxnSpPr>
            <p:cNvPr id="55" name="Łącznik prosty 54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Łącznik prosty 55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Łącznik prosty 60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2597" y="195248"/>
            <a:ext cx="9322335" cy="613137"/>
          </a:xfrm>
        </p:spPr>
        <p:txBody>
          <a:bodyPr>
            <a:normAutofit/>
          </a:bodyPr>
          <a:lstStyle/>
          <a:p>
            <a:r>
              <a:rPr lang="pl-PL" dirty="0"/>
              <a:t>BANKOWOŚĆ PRZEDSIĘBIORSTW – </a:t>
            </a:r>
            <a:r>
              <a:rPr lang="pl-PL" dirty="0" smtClean="0"/>
              <a:t>NOWE FINANSOWANIE </a:t>
            </a:r>
            <a:endParaRPr lang="en-GB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91956" y="701733"/>
            <a:ext cx="8708642" cy="394473"/>
          </a:xfrm>
        </p:spPr>
        <p:txBody>
          <a:bodyPr/>
          <a:lstStyle/>
          <a:p>
            <a:r>
              <a:rPr lang="pl-PL" sz="1400" dirty="0" smtClean="0"/>
              <a:t>Nowy rekord w sprzedaży faktoringu </a:t>
            </a:r>
            <a:r>
              <a:rPr lang="pl-PL" sz="1400" dirty="0"/>
              <a:t>i </a:t>
            </a:r>
            <a:r>
              <a:rPr lang="pl-PL" sz="1400" dirty="0" smtClean="0"/>
              <a:t>leasingu; szybki wzrost nowo udzielanych kredytów</a:t>
            </a:r>
            <a:endParaRPr lang="en-GB" sz="1400" dirty="0"/>
          </a:p>
        </p:txBody>
      </p:sp>
      <p:graphicFrame>
        <p:nvGraphicFramePr>
          <p:cNvPr id="5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736988"/>
              </p:ext>
            </p:extLst>
          </p:nvPr>
        </p:nvGraphicFramePr>
        <p:xfrm>
          <a:off x="4781204" y="2242582"/>
          <a:ext cx="4446464" cy="1922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9" name="PoleTekstowe 68"/>
          <p:cNvSpPr txBox="1"/>
          <p:nvPr/>
        </p:nvSpPr>
        <p:spPr>
          <a:xfrm>
            <a:off x="4909842" y="4128945"/>
            <a:ext cx="4342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Nowo udzielone kredyty *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70" name="Łącznik prosty 69"/>
          <p:cNvCxnSpPr/>
          <p:nvPr/>
        </p:nvCxnSpPr>
        <p:spPr>
          <a:xfrm>
            <a:off x="4995567" y="4381937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upa 88"/>
          <p:cNvGrpSpPr/>
          <p:nvPr/>
        </p:nvGrpSpPr>
        <p:grpSpPr>
          <a:xfrm>
            <a:off x="5196839" y="2174844"/>
            <a:ext cx="3747135" cy="58767"/>
            <a:chOff x="3342341" y="2523217"/>
            <a:chExt cx="1523660" cy="69343"/>
          </a:xfrm>
        </p:grpSpPr>
        <p:cxnSp>
          <p:nvCxnSpPr>
            <p:cNvPr id="101" name="Łącznik prosty 54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Łącznik prosty 55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Łącznik prosty 60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PoleTekstowe 81"/>
          <p:cNvSpPr txBox="1"/>
          <p:nvPr/>
        </p:nvSpPr>
        <p:spPr>
          <a:xfrm>
            <a:off x="332048" y="4120478"/>
            <a:ext cx="3214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kern="0" dirty="0">
                <a:solidFill>
                  <a:srgbClr val="C51E5B"/>
                </a:solidFill>
                <a:cs typeface="Lato Light"/>
              </a:rPr>
              <a:t>Uwagi</a:t>
            </a:r>
          </a:p>
        </p:txBody>
      </p:sp>
      <p:cxnSp>
        <p:nvCxnSpPr>
          <p:cNvPr id="46" name="Łącznik prosty 82"/>
          <p:cNvCxnSpPr/>
          <p:nvPr/>
        </p:nvCxnSpPr>
        <p:spPr>
          <a:xfrm>
            <a:off x="424586" y="4377361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Prostokąt 46"/>
          <p:cNvSpPr/>
          <p:nvPr/>
        </p:nvSpPr>
        <p:spPr>
          <a:xfrm>
            <a:off x="458021" y="4560322"/>
            <a:ext cx="3977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lnSpc>
                <a:spcPct val="150000"/>
              </a:lnSpc>
              <a:buClr>
                <a:srgbClr val="CC0066"/>
              </a:buClr>
              <a:buFont typeface="Arial" panose="020B0604020202020204" pitchFamily="34" charset="0"/>
              <a:buChar char="•"/>
              <a:defRPr/>
            </a:pPr>
            <a:r>
              <a:rPr lang="en-GB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Re</a:t>
            </a:r>
            <a:r>
              <a:rPr lang="pl-PL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kordowa sprzedaż</a:t>
            </a:r>
            <a:r>
              <a:rPr lang="en-GB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 leasing</a:t>
            </a:r>
            <a:r>
              <a:rPr lang="pl-PL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u</a:t>
            </a:r>
            <a:r>
              <a:rPr lang="en-GB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GB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 fa</a:t>
            </a:r>
            <a:r>
              <a:rPr lang="pl-PL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k</a:t>
            </a:r>
            <a:r>
              <a:rPr lang="en-GB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toring</a:t>
            </a:r>
            <a:r>
              <a:rPr lang="pl-PL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u w wysokości odpowiednio</a:t>
            </a:r>
            <a:r>
              <a:rPr lang="en-GB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 838 mln</a:t>
            </a:r>
            <a:r>
              <a:rPr lang="pl-PL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 PLN</a:t>
            </a:r>
            <a:r>
              <a:rPr lang="en-GB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oraz</a:t>
            </a:r>
            <a:r>
              <a:rPr lang="en-GB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 4</a:t>
            </a:r>
            <a:r>
              <a:rPr lang="pl-PL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,</a:t>
            </a:r>
            <a:r>
              <a:rPr lang="en-GB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5 </a:t>
            </a:r>
            <a:r>
              <a:rPr lang="pl-PL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mld w</a:t>
            </a:r>
            <a:r>
              <a:rPr lang="en-GB" sz="1200" kern="0" dirty="0" smtClean="0">
                <a:ea typeface="Lato" panose="020F0502020204030203" pitchFamily="34" charset="0"/>
                <a:cs typeface="Lato" panose="020F0502020204030203" pitchFamily="34" charset="0"/>
              </a:rPr>
              <a:t> 4 kw</a:t>
            </a:r>
            <a:r>
              <a:rPr lang="pl-PL" sz="1200" kern="0" dirty="0" err="1" smtClean="0">
                <a:ea typeface="Lato" panose="020F0502020204030203" pitchFamily="34" charset="0"/>
                <a:cs typeface="Lato" panose="020F0502020204030203" pitchFamily="34" charset="0"/>
              </a:rPr>
              <a:t>artale</a:t>
            </a:r>
            <a:endParaRPr lang="en-GB" sz="1200" kern="0" dirty="0" smtClean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lvl="0" indent="-171450" algn="just">
              <a:lnSpc>
                <a:spcPct val="150000"/>
              </a:lnSpc>
              <a:buClr>
                <a:srgbClr val="CC0066"/>
              </a:buClr>
              <a:buFont typeface="Arial" panose="020B0604020202020204" pitchFamily="34" charset="0"/>
              <a:buChar char="•"/>
              <a:defRPr/>
            </a:pPr>
            <a:r>
              <a:rPr lang="pl-PL" sz="1200" dirty="0" smtClean="0"/>
              <a:t>Liczba </a:t>
            </a:r>
            <a:r>
              <a:rPr lang="pl-PL" sz="1200" dirty="0"/>
              <a:t>gwarancji i akredytyw wzrosła o 9% </a:t>
            </a:r>
            <a:r>
              <a:rPr lang="pl-PL" sz="1200" dirty="0" smtClean="0"/>
              <a:t>rocznie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en-GB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18</a:t>
            </a:fld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7" name="Prostokąt 23"/>
          <p:cNvSpPr>
            <a:spLocks noChangeArrowheads="1"/>
          </p:cNvSpPr>
          <p:nvPr/>
        </p:nvSpPr>
        <p:spPr bwMode="auto">
          <a:xfrm>
            <a:off x="8358071" y="4118245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2" name="Elipsa 61"/>
          <p:cNvSpPr/>
          <p:nvPr/>
        </p:nvSpPr>
        <p:spPr>
          <a:xfrm>
            <a:off x="2121742" y="2098937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pl-PL" sz="900" dirty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15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34" name="Prostokąt 23"/>
          <p:cNvSpPr>
            <a:spLocks noChangeArrowheads="1"/>
          </p:cNvSpPr>
          <p:nvPr/>
        </p:nvSpPr>
        <p:spPr bwMode="auto">
          <a:xfrm>
            <a:off x="8372947" y="1615019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5" name="Prostokąt 23"/>
          <p:cNvSpPr>
            <a:spLocks noChangeArrowheads="1"/>
          </p:cNvSpPr>
          <p:nvPr/>
        </p:nvSpPr>
        <p:spPr bwMode="auto">
          <a:xfrm>
            <a:off x="3816528" y="1621519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PoleTekstowe 68"/>
          <p:cNvSpPr txBox="1"/>
          <p:nvPr/>
        </p:nvSpPr>
        <p:spPr>
          <a:xfrm>
            <a:off x="4909840" y="1615019"/>
            <a:ext cx="4342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rgbClr val="C51E5B"/>
                </a:solidFill>
                <a:cs typeface="Lato Light"/>
              </a:rPr>
              <a:t>Faktoring – obroty</a:t>
            </a:r>
          </a:p>
        </p:txBody>
      </p:sp>
      <p:sp>
        <p:nvSpPr>
          <p:cNvPr id="40" name="Elipsa 39"/>
          <p:cNvSpPr/>
          <p:nvPr/>
        </p:nvSpPr>
        <p:spPr>
          <a:xfrm>
            <a:off x="6740079" y="2082786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pl-PL" sz="900" dirty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15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5106989"/>
            <a:ext cx="519112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5106989"/>
            <a:ext cx="519112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5503863" y="5157791"/>
            <a:ext cx="466725" cy="12621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0"/>
          <p:cNvSpPr>
            <a:spLocks noChangeShapeType="1"/>
          </p:cNvSpPr>
          <p:nvPr/>
        </p:nvSpPr>
        <p:spPr bwMode="auto">
          <a:xfrm>
            <a:off x="5468938" y="6416148"/>
            <a:ext cx="3350964" cy="0"/>
          </a:xfrm>
          <a:prstGeom prst="line">
            <a:avLst/>
          </a:prstGeom>
          <a:noFill/>
          <a:ln w="6350" cap="flat">
            <a:solidFill>
              <a:srgbClr val="45454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Rectangle 11"/>
          <p:cNvSpPr>
            <a:spLocks noChangeArrowheads="1"/>
          </p:cNvSpPr>
          <p:nvPr/>
        </p:nvSpPr>
        <p:spPr bwMode="auto">
          <a:xfrm>
            <a:off x="6437313" y="5157791"/>
            <a:ext cx="465137" cy="386081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Rectangle 12"/>
          <p:cNvSpPr>
            <a:spLocks noChangeArrowheads="1"/>
          </p:cNvSpPr>
          <p:nvPr/>
        </p:nvSpPr>
        <p:spPr bwMode="auto">
          <a:xfrm>
            <a:off x="7369175" y="4978403"/>
            <a:ext cx="466725" cy="564391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8308975" y="5153028"/>
            <a:ext cx="466725" cy="12667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Rectangle 14"/>
          <p:cNvSpPr>
            <a:spLocks noChangeArrowheads="1"/>
          </p:cNvSpPr>
          <p:nvPr/>
        </p:nvSpPr>
        <p:spPr bwMode="auto">
          <a:xfrm>
            <a:off x="5551488" y="4960941"/>
            <a:ext cx="38792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i="0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11 969</a:t>
            </a:r>
            <a:endParaRPr kumimoji="0" lang="pl-PL" altLang="pl-PL" sz="1000" i="0" u="none" strike="noStrike" cap="none" normalizeH="0" baseline="0" dirty="0" smtClean="0">
              <a:ln>
                <a:noFill/>
              </a:ln>
              <a:solidFill>
                <a:srgbClr val="454545"/>
              </a:solidFill>
              <a:effectLst/>
              <a:cs typeface="Arial" pitchFamily="34" charset="0"/>
            </a:endParaRPr>
          </a:p>
        </p:txBody>
      </p:sp>
      <p:sp>
        <p:nvSpPr>
          <p:cNvPr id="58" name="Rectangle 15"/>
          <p:cNvSpPr>
            <a:spLocks noChangeArrowheads="1"/>
          </p:cNvSpPr>
          <p:nvPr/>
        </p:nvSpPr>
        <p:spPr bwMode="auto">
          <a:xfrm>
            <a:off x="6488113" y="5200653"/>
            <a:ext cx="8255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entury Gothic" pitchFamily="34" charset="0"/>
                <a:cs typeface="Arial" pitchFamily="34" charset="0"/>
              </a:rPr>
              <a:t>-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6535737" y="5200653"/>
            <a:ext cx="28854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entury Gothic" pitchFamily="34" charset="0"/>
                <a:cs typeface="Arial" pitchFamily="34" charset="0"/>
              </a:rPr>
              <a:t>2 </a:t>
            </a:r>
            <a:r>
              <a:rPr lang="pl-PL" altLang="pl-PL" sz="900" b="1" dirty="0" smtClean="0">
                <a:solidFill>
                  <a:srgbClr val="FFFFFF"/>
                </a:solidFill>
                <a:latin typeface="Century Gothic" pitchFamily="34" charset="0"/>
              </a:rPr>
              <a:t>680</a:t>
            </a:r>
            <a:endParaRPr kumimoji="0" lang="pl-PL" altLang="pl-PL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3" name="Rectangle 17"/>
          <p:cNvSpPr>
            <a:spLocks noChangeArrowheads="1"/>
          </p:cNvSpPr>
          <p:nvPr/>
        </p:nvSpPr>
        <p:spPr bwMode="auto">
          <a:xfrm>
            <a:off x="7369175" y="4579414"/>
            <a:ext cx="466725" cy="398990"/>
          </a:xfrm>
          <a:prstGeom prst="rect">
            <a:avLst/>
          </a:prstGeom>
          <a:solidFill>
            <a:srgbClr val="D2DF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Rectangle 18"/>
          <p:cNvSpPr>
            <a:spLocks noChangeArrowheads="1"/>
          </p:cNvSpPr>
          <p:nvPr/>
        </p:nvSpPr>
        <p:spPr bwMode="auto">
          <a:xfrm>
            <a:off x="7419974" y="5043491"/>
            <a:ext cx="3574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entury Gothic" pitchFamily="34" charset="0"/>
                <a:cs typeface="Arial" pitchFamily="34" charset="0"/>
              </a:rPr>
              <a:t>+3 940</a:t>
            </a:r>
            <a:endParaRPr kumimoji="0" lang="pl-PL" altLang="pl-PL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7" name="Rectangle 19"/>
          <p:cNvSpPr>
            <a:spLocks noChangeArrowheads="1"/>
          </p:cNvSpPr>
          <p:nvPr/>
        </p:nvSpPr>
        <p:spPr bwMode="auto">
          <a:xfrm>
            <a:off x="8362950" y="4792666"/>
            <a:ext cx="38792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i="0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13 229</a:t>
            </a:r>
            <a:endParaRPr kumimoji="0" lang="pl-PL" altLang="pl-PL" sz="1000" i="0" u="none" strike="noStrike" cap="none" normalizeH="0" baseline="0" dirty="0" smtClean="0">
              <a:ln>
                <a:noFill/>
              </a:ln>
              <a:solidFill>
                <a:srgbClr val="454545"/>
              </a:solidFill>
              <a:effectLst/>
              <a:cs typeface="Arial" pitchFamily="34" charset="0"/>
            </a:endParaRPr>
          </a:p>
        </p:txBody>
      </p:sp>
      <p:sp>
        <p:nvSpPr>
          <p:cNvPr id="68" name="Rectangle 20"/>
          <p:cNvSpPr>
            <a:spLocks noChangeArrowheads="1"/>
          </p:cNvSpPr>
          <p:nvPr/>
        </p:nvSpPr>
        <p:spPr bwMode="auto">
          <a:xfrm>
            <a:off x="8305800" y="4981578"/>
            <a:ext cx="469900" cy="168275"/>
          </a:xfrm>
          <a:prstGeom prst="rect">
            <a:avLst/>
          </a:prstGeom>
          <a:solidFill>
            <a:srgbClr val="CD00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Rectangle 21"/>
          <p:cNvSpPr>
            <a:spLocks noChangeArrowheads="1"/>
          </p:cNvSpPr>
          <p:nvPr/>
        </p:nvSpPr>
        <p:spPr bwMode="auto">
          <a:xfrm>
            <a:off x="8386763" y="4999041"/>
            <a:ext cx="32060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entury Gothic" pitchFamily="34" charset="0"/>
                <a:cs typeface="Arial" pitchFamily="34" charset="0"/>
              </a:rPr>
              <a:t>+1 260</a:t>
            </a:r>
            <a:endParaRPr kumimoji="0" lang="pl-PL" altLang="pl-PL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2" name="Rectangle 25"/>
          <p:cNvSpPr>
            <a:spLocks noChangeArrowheads="1"/>
          </p:cNvSpPr>
          <p:nvPr/>
        </p:nvSpPr>
        <p:spPr bwMode="auto">
          <a:xfrm>
            <a:off x="5536670" y="6424614"/>
            <a:ext cx="40716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0" i="0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Wartość</a:t>
            </a:r>
            <a:endParaRPr kumimoji="0" lang="pl-PL" alt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3" name="Rectangle 26"/>
          <p:cNvSpPr>
            <a:spLocks noChangeArrowheads="1"/>
          </p:cNvSpPr>
          <p:nvPr/>
        </p:nvSpPr>
        <p:spPr bwMode="auto">
          <a:xfrm>
            <a:off x="5525557" y="6530976"/>
            <a:ext cx="16190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0" i="0" u="none" strike="noStrike" cap="none" normalizeH="0" baseline="0" dirty="0" err="1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gru</a:t>
            </a:r>
            <a:endParaRPr kumimoji="0" lang="pl-PL" alt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4" name="Rectangle 27"/>
          <p:cNvSpPr>
            <a:spLocks noChangeArrowheads="1"/>
          </p:cNvSpPr>
          <p:nvPr/>
        </p:nvSpPr>
        <p:spPr bwMode="auto">
          <a:xfrm>
            <a:off x="5692245" y="6530976"/>
            <a:ext cx="25968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0" i="0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’2016</a:t>
            </a:r>
            <a:endParaRPr kumimoji="0" lang="pl-PL" alt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5" name="Rectangle 28"/>
          <p:cNvSpPr>
            <a:spLocks noChangeArrowheads="1"/>
          </p:cNvSpPr>
          <p:nvPr/>
        </p:nvSpPr>
        <p:spPr bwMode="auto">
          <a:xfrm>
            <a:off x="6397625" y="6424614"/>
            <a:ext cx="48571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0" i="0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Spłacone</a:t>
            </a:r>
            <a:endParaRPr kumimoji="0" lang="pl-PL" alt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6" name="Rectangle 29"/>
          <p:cNvSpPr>
            <a:spLocks noChangeArrowheads="1"/>
          </p:cNvSpPr>
          <p:nvPr/>
        </p:nvSpPr>
        <p:spPr bwMode="auto">
          <a:xfrm>
            <a:off x="6565900" y="6530976"/>
            <a:ext cx="19075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0" i="0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raty</a:t>
            </a:r>
            <a:endParaRPr kumimoji="0" lang="pl-PL" alt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7" name="Rectangle 30"/>
          <p:cNvSpPr>
            <a:spLocks noChangeArrowheads="1"/>
          </p:cNvSpPr>
          <p:nvPr/>
        </p:nvSpPr>
        <p:spPr bwMode="auto">
          <a:xfrm>
            <a:off x="7228937" y="6424614"/>
            <a:ext cx="85760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0" i="0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Nowo</a:t>
            </a:r>
            <a:r>
              <a:rPr kumimoji="0" lang="pl-PL" altLang="pl-PL" sz="800" b="0" i="0" u="none" strike="noStrike" cap="none" normalizeH="0" dirty="0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 przyznane</a:t>
            </a:r>
            <a:r>
              <a:rPr kumimoji="0" lang="pl-PL" altLang="pl-PL" sz="800" b="0" i="0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 </a:t>
            </a:r>
            <a:endParaRPr kumimoji="0" lang="pl-PL" alt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8" name="Rectangle 31"/>
          <p:cNvSpPr>
            <a:spLocks noChangeArrowheads="1"/>
          </p:cNvSpPr>
          <p:nvPr/>
        </p:nvSpPr>
        <p:spPr bwMode="auto">
          <a:xfrm>
            <a:off x="7328425" y="6530976"/>
            <a:ext cx="66204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0" i="0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finansowanie</a:t>
            </a:r>
            <a:endParaRPr kumimoji="0" lang="pl-PL" alt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0" name="Rectangle 32"/>
          <p:cNvSpPr>
            <a:spLocks noChangeArrowheads="1"/>
          </p:cNvSpPr>
          <p:nvPr/>
        </p:nvSpPr>
        <p:spPr bwMode="auto">
          <a:xfrm>
            <a:off x="8350249" y="6433081"/>
            <a:ext cx="40716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0" i="0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Wartość</a:t>
            </a:r>
            <a:endParaRPr kumimoji="0" lang="pl-PL" alt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1" name="Rectangle 33"/>
          <p:cNvSpPr>
            <a:spLocks noChangeArrowheads="1"/>
          </p:cNvSpPr>
          <p:nvPr/>
        </p:nvSpPr>
        <p:spPr bwMode="auto">
          <a:xfrm>
            <a:off x="8337549" y="6539443"/>
            <a:ext cx="16190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0" i="0" u="none" strike="noStrike" cap="none" normalizeH="0" baseline="0" dirty="0" err="1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gru</a:t>
            </a:r>
            <a:endParaRPr kumimoji="0" lang="pl-PL" alt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2" name="Rectangle 34"/>
          <p:cNvSpPr>
            <a:spLocks noChangeArrowheads="1"/>
          </p:cNvSpPr>
          <p:nvPr/>
        </p:nvSpPr>
        <p:spPr bwMode="auto">
          <a:xfrm>
            <a:off x="8505824" y="6539443"/>
            <a:ext cx="25968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0" i="0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’2017</a:t>
            </a:r>
            <a:endParaRPr kumimoji="0" lang="pl-PL" alt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6" name="Rectangle 39"/>
          <p:cNvSpPr>
            <a:spLocks noChangeArrowheads="1"/>
          </p:cNvSpPr>
          <p:nvPr/>
        </p:nvSpPr>
        <p:spPr bwMode="auto">
          <a:xfrm>
            <a:off x="7432350" y="4440915"/>
            <a:ext cx="3574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900" b="1" i="0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+6 5</a:t>
            </a:r>
            <a:r>
              <a:rPr lang="pl-PL" altLang="pl-PL" sz="900" b="1" dirty="0" smtClean="0">
                <a:solidFill>
                  <a:srgbClr val="454545"/>
                </a:solidFill>
                <a:latin typeface="Century Gothic" pitchFamily="34" charset="0"/>
              </a:rPr>
              <a:t>6</a:t>
            </a:r>
            <a:r>
              <a:rPr kumimoji="0" lang="pl-PL" altLang="pl-PL" sz="900" b="1" i="0" u="none" strike="noStrike" cap="none" normalizeH="0" baseline="0" dirty="0" smtClean="0">
                <a:ln>
                  <a:noFill/>
                </a:ln>
                <a:solidFill>
                  <a:srgbClr val="454545"/>
                </a:solidFill>
                <a:effectLst/>
                <a:latin typeface="Century Gothic" pitchFamily="34" charset="0"/>
                <a:cs typeface="Arial" pitchFamily="34" charset="0"/>
              </a:rPr>
              <a:t>7</a:t>
            </a:r>
            <a:endParaRPr kumimoji="0" lang="pl-PL" altLang="pl-PL" sz="900" b="1" i="0" u="none" strike="noStrike" cap="none" normalizeH="0" baseline="0" dirty="0" smtClean="0">
              <a:ln>
                <a:noFill/>
              </a:ln>
              <a:solidFill>
                <a:srgbClr val="454545"/>
              </a:solidFill>
              <a:effectLst/>
              <a:cs typeface="Arial" pitchFamily="34" charset="0"/>
            </a:endParaRPr>
          </a:p>
        </p:txBody>
      </p:sp>
      <p:cxnSp>
        <p:nvCxnSpPr>
          <p:cNvPr id="87" name="Łącznik prostoliniowy 86"/>
          <p:cNvCxnSpPr/>
          <p:nvPr/>
        </p:nvCxnSpPr>
        <p:spPr>
          <a:xfrm>
            <a:off x="7843528" y="5535882"/>
            <a:ext cx="455922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Łącznik prostoliniowy 87"/>
          <p:cNvCxnSpPr/>
          <p:nvPr/>
        </p:nvCxnSpPr>
        <p:spPr>
          <a:xfrm flipV="1">
            <a:off x="6885471" y="5535405"/>
            <a:ext cx="483704" cy="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Łącznik prostoliniowy 89"/>
          <p:cNvCxnSpPr/>
          <p:nvPr/>
        </p:nvCxnSpPr>
        <p:spPr>
          <a:xfrm flipV="1">
            <a:off x="5997575" y="5157791"/>
            <a:ext cx="439738" cy="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Łącznik prostoliniowy 90"/>
          <p:cNvCxnSpPr/>
          <p:nvPr/>
        </p:nvCxnSpPr>
        <p:spPr>
          <a:xfrm>
            <a:off x="7862578" y="4986607"/>
            <a:ext cx="455922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pole tekstowe 91"/>
          <p:cNvSpPr txBox="1"/>
          <p:nvPr/>
        </p:nvSpPr>
        <p:spPr>
          <a:xfrm>
            <a:off x="523875" y="6628686"/>
            <a:ext cx="2975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i="1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(*) </a:t>
            </a:r>
            <a:r>
              <a:rPr lang="pl-PL" sz="800" i="1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bez mikro-przedsiębiorstw</a:t>
            </a:r>
            <a:endParaRPr lang="en-GB" sz="800" i="1" dirty="0" smtClean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3" name="Objaśnienie prostokątne zaokrąglone 92"/>
          <p:cNvSpPr/>
          <p:nvPr/>
        </p:nvSpPr>
        <p:spPr>
          <a:xfrm>
            <a:off x="6661279" y="5764867"/>
            <a:ext cx="771071" cy="306467"/>
          </a:xfrm>
          <a:prstGeom prst="wedgeRoundRectCallout">
            <a:avLst>
              <a:gd name="adj1" fmla="val 52618"/>
              <a:gd name="adj2" fmla="val -168927"/>
              <a:gd name="adj3" fmla="val 16667"/>
            </a:avLst>
          </a:prstGeom>
          <a:solidFill>
            <a:srgbClr val="EEEEEE"/>
          </a:solidFill>
          <a:ln w="9525">
            <a:solidFill>
              <a:srgbClr val="C51E5B"/>
            </a:solidFill>
          </a:ln>
        </p:spPr>
        <p:txBody>
          <a:bodyPr wrap="square" lIns="36000" tIns="0" rIns="36000" bIns="0" anchor="ctr">
            <a:spAutoFit/>
          </a:bodyPr>
          <a:lstStyle/>
          <a:p>
            <a:pPr algn="ctr" defTabSz="457200"/>
            <a:r>
              <a:rPr lang="pl-PL" sz="900" b="1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z tego wypłacone</a:t>
            </a:r>
            <a:endParaRPr lang="en-GB" sz="900" b="1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67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</a:t>
            </a:r>
            <a:r>
              <a:rPr lang="pl-PL" dirty="0" smtClean="0"/>
              <a:t>OWE ROZWIĄZANIA W</a:t>
            </a:r>
            <a:r>
              <a:rPr lang="en-GB" dirty="0" smtClean="0"/>
              <a:t> MILLENE</a:t>
            </a:r>
            <a:r>
              <a:rPr lang="pl-PL" dirty="0" smtClean="0"/>
              <a:t>CIE</a:t>
            </a:r>
            <a:r>
              <a:rPr lang="en-GB" dirty="0" smtClean="0"/>
              <a:t> </a:t>
            </a:r>
            <a:r>
              <a:rPr lang="pl-PL" dirty="0" smtClean="0"/>
              <a:t>I APLIKACJI MOBILNEJ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r>
              <a:rPr lang="pl-PL" sz="1400" dirty="0" smtClean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Rozwiązania cyfrowe realizują najistotniejsze modernizacje w zakresie funkcjonalności produktów</a:t>
            </a:r>
            <a:r>
              <a:rPr lang="en-GB" sz="1400" dirty="0" smtClean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; </a:t>
            </a:r>
            <a:r>
              <a:rPr lang="pl-PL" sz="1400" dirty="0" smtClean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kładą podwaliny pod przyśpieszony wzrost zgodnie ze Strategią</a:t>
            </a:r>
            <a:r>
              <a:rPr lang="en-GB" sz="1400" dirty="0" smtClean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2020</a:t>
            </a:r>
          </a:p>
          <a:p>
            <a:pPr marL="0" lvl="1" indent="0">
              <a:spcBef>
                <a:spcPts val="1000"/>
              </a:spcBef>
              <a:buNone/>
            </a:pPr>
            <a:endParaRPr lang="en-GB" sz="1400" dirty="0" smtClean="0">
              <a:latin typeface="+mn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en-GB" sz="1400" dirty="0" smtClean="0">
              <a:latin typeface="+mn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en-GB" dirty="0">
              <a:latin typeface="+mn-lt"/>
            </a:endParaRPr>
          </a:p>
        </p:txBody>
      </p:sp>
      <p:sp>
        <p:nvSpPr>
          <p:cNvPr id="85" name="Symbol zastępczy numeru slajdu 1"/>
          <p:cNvSpPr>
            <a:spLocks noGrp="1"/>
          </p:cNvSpPr>
          <p:nvPr>
            <p:ph type="sldNum" sz="quarter" idx="11"/>
          </p:nvPr>
        </p:nvSpPr>
        <p:spPr>
          <a:xfrm>
            <a:off x="9420082" y="6267463"/>
            <a:ext cx="409442" cy="365125"/>
          </a:xfrm>
        </p:spPr>
        <p:txBody>
          <a:bodyPr/>
          <a:lstStyle/>
          <a:p>
            <a:fld id="{0336927F-AA78-484F-8404-6CE2EE103AF2}" type="slidenum">
              <a:rPr lang="pl-PL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6" name="Łącznik prostoliniowy 85"/>
          <p:cNvCxnSpPr/>
          <p:nvPr/>
        </p:nvCxnSpPr>
        <p:spPr>
          <a:xfrm>
            <a:off x="503741" y="2673296"/>
            <a:ext cx="1907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Łącznik prostoliniowy 87"/>
          <p:cNvCxnSpPr/>
          <p:nvPr/>
        </p:nvCxnSpPr>
        <p:spPr>
          <a:xfrm>
            <a:off x="2933694" y="2673296"/>
            <a:ext cx="1907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Łącznik prostoliniowy 89"/>
          <p:cNvCxnSpPr/>
          <p:nvPr/>
        </p:nvCxnSpPr>
        <p:spPr>
          <a:xfrm>
            <a:off x="5309068" y="2673296"/>
            <a:ext cx="1907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Łącznik prostoliniowy 97"/>
          <p:cNvCxnSpPr/>
          <p:nvPr/>
        </p:nvCxnSpPr>
        <p:spPr>
          <a:xfrm>
            <a:off x="7560285" y="2673296"/>
            <a:ext cx="1907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/>
          <p:cNvSpPr txBox="1"/>
          <p:nvPr/>
        </p:nvSpPr>
        <p:spPr>
          <a:xfrm>
            <a:off x="379916" y="2764366"/>
            <a:ext cx="20444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dirty="0" smtClean="0"/>
              <a:t>Oszczędności  i inwestycje w nowej platformie aplikacji mobilnej i Millenecie</a:t>
            </a:r>
            <a:r>
              <a:rPr lang="en-US" sz="1300" dirty="0" smtClean="0"/>
              <a:t> </a:t>
            </a:r>
            <a:endParaRPr lang="en-US" sz="1300" dirty="0">
              <a:solidFill>
                <a:srgbClr val="080808"/>
              </a:solidFill>
            </a:endParaRPr>
          </a:p>
        </p:txBody>
      </p:sp>
      <p:sp>
        <p:nvSpPr>
          <p:cNvPr id="47" name="pole tekstowe 46"/>
          <p:cNvSpPr txBox="1"/>
          <p:nvPr/>
        </p:nvSpPr>
        <p:spPr>
          <a:xfrm>
            <a:off x="7459898" y="2771374"/>
            <a:ext cx="211857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dirty="0"/>
              <a:t>Rozwój usług </a:t>
            </a:r>
          </a:p>
          <a:p>
            <a:pPr algn="ctr"/>
            <a:r>
              <a:rPr lang="pl-PL" sz="1300" dirty="0"/>
              <a:t>e-administracji w </a:t>
            </a:r>
            <a:r>
              <a:rPr lang="pl-PL" sz="1300" dirty="0" err="1"/>
              <a:t>Millenet</a:t>
            </a:r>
            <a:endParaRPr lang="en-GB" sz="1300" dirty="0"/>
          </a:p>
        </p:txBody>
      </p:sp>
      <p:sp>
        <p:nvSpPr>
          <p:cNvPr id="36" name="pole tekstowe 35"/>
          <p:cNvSpPr txBox="1"/>
          <p:nvPr/>
        </p:nvSpPr>
        <p:spPr>
          <a:xfrm>
            <a:off x="2658536" y="2763308"/>
            <a:ext cx="23073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dirty="0"/>
              <a:t>Ubezpieczenia </a:t>
            </a:r>
            <a:r>
              <a:rPr lang="pl-PL" sz="1300" dirty="0" smtClean="0"/>
              <a:t>turystyczne i komunikacyjne </a:t>
            </a:r>
            <a:r>
              <a:rPr lang="pl-PL" sz="1300" dirty="0"/>
              <a:t>w aplikacji mobilnej i Millenecie</a:t>
            </a:r>
            <a:endParaRPr lang="en-US" sz="1300" dirty="0"/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61" y="1634444"/>
            <a:ext cx="1337972" cy="996789"/>
          </a:xfrm>
          <a:prstGeom prst="rect">
            <a:avLst/>
          </a:prstGeom>
        </p:spPr>
      </p:pic>
      <p:sp>
        <p:nvSpPr>
          <p:cNvPr id="38" name="pole tekstowe 37"/>
          <p:cNvSpPr txBox="1"/>
          <p:nvPr/>
        </p:nvSpPr>
        <p:spPr>
          <a:xfrm>
            <a:off x="5007667" y="2737090"/>
            <a:ext cx="245223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dirty="0" smtClean="0"/>
              <a:t>Mobilne płatności zbliżeniowe (wirtualizacja </a:t>
            </a:r>
            <a:r>
              <a:rPr lang="pl-PL" sz="1300" dirty="0"/>
              <a:t>kart </a:t>
            </a:r>
            <a:r>
              <a:rPr lang="pl-PL" sz="1300" dirty="0" err="1" smtClean="0"/>
              <a:t>MasterCard</a:t>
            </a:r>
            <a:r>
              <a:rPr lang="pl-PL" sz="1300" dirty="0" smtClean="0"/>
              <a:t>/Visa </a:t>
            </a:r>
            <a:r>
              <a:rPr lang="pl-PL" sz="1300" dirty="0"/>
              <a:t>)</a:t>
            </a:r>
            <a:endParaRPr lang="en-US" sz="13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6" y="1634444"/>
            <a:ext cx="1378211" cy="913557"/>
          </a:xfrm>
          <a:prstGeom prst="rect">
            <a:avLst/>
          </a:prstGeom>
        </p:spPr>
      </p:pic>
      <p:cxnSp>
        <p:nvCxnSpPr>
          <p:cNvPr id="30" name="Łącznik prostoliniowy 29"/>
          <p:cNvCxnSpPr/>
          <p:nvPr/>
        </p:nvCxnSpPr>
        <p:spPr>
          <a:xfrm>
            <a:off x="557926" y="5179104"/>
            <a:ext cx="1907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oliniowy 30"/>
          <p:cNvCxnSpPr/>
          <p:nvPr/>
        </p:nvCxnSpPr>
        <p:spPr>
          <a:xfrm>
            <a:off x="2964263" y="5179104"/>
            <a:ext cx="1907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oliniowy 31"/>
          <p:cNvCxnSpPr/>
          <p:nvPr/>
        </p:nvCxnSpPr>
        <p:spPr>
          <a:xfrm>
            <a:off x="5309953" y="5182470"/>
            <a:ext cx="1907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oliniowy 33"/>
          <p:cNvCxnSpPr/>
          <p:nvPr/>
        </p:nvCxnSpPr>
        <p:spPr>
          <a:xfrm>
            <a:off x="7613557" y="5156093"/>
            <a:ext cx="1907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Obraz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8" y="3863232"/>
            <a:ext cx="1939292" cy="1292861"/>
          </a:xfrm>
          <a:prstGeom prst="rect">
            <a:avLst/>
          </a:prstGeom>
        </p:spPr>
      </p:pic>
      <p:sp>
        <p:nvSpPr>
          <p:cNvPr id="41" name="pole tekstowe 40"/>
          <p:cNvSpPr txBox="1"/>
          <p:nvPr/>
        </p:nvSpPr>
        <p:spPr>
          <a:xfrm>
            <a:off x="5217303" y="5251140"/>
            <a:ext cx="204443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1300" dirty="0"/>
              <a:t>Zlecenia </a:t>
            </a:r>
            <a:r>
              <a:rPr lang="pl-PL" sz="1300" dirty="0" smtClean="0"/>
              <a:t>wypłaty </a:t>
            </a:r>
            <a:r>
              <a:rPr lang="pl-PL" sz="1300" dirty="0"/>
              <a:t>gotówkowej stronie trzeciej z możliwością wysłania do odbiorcy powiadomienia SMS </a:t>
            </a:r>
          </a:p>
        </p:txBody>
      </p:sp>
      <p:sp>
        <p:nvSpPr>
          <p:cNvPr id="43" name="pole tekstowe 42"/>
          <p:cNvSpPr txBox="1"/>
          <p:nvPr/>
        </p:nvSpPr>
        <p:spPr>
          <a:xfrm>
            <a:off x="2812225" y="5273520"/>
            <a:ext cx="23072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1300" dirty="0" smtClean="0"/>
              <a:t>Moduł zapewniający udostępnienie </a:t>
            </a:r>
            <a:r>
              <a:rPr lang="pl-PL" sz="1300" dirty="0"/>
              <a:t>w bankowości elektronicznej informacji wymaganych przez dyrektywę MIFID2</a:t>
            </a:r>
          </a:p>
        </p:txBody>
      </p:sp>
      <p:pic>
        <p:nvPicPr>
          <p:cNvPr id="46" name="Obraz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34" y="4141333"/>
            <a:ext cx="1420479" cy="941575"/>
          </a:xfrm>
          <a:prstGeom prst="rect">
            <a:avLst/>
          </a:prstGeom>
        </p:spPr>
      </p:pic>
      <p:sp>
        <p:nvSpPr>
          <p:cNvPr id="49" name="pole tekstowe 48"/>
          <p:cNvSpPr txBox="1"/>
          <p:nvPr/>
        </p:nvSpPr>
        <p:spPr>
          <a:xfrm>
            <a:off x="7534038" y="5232074"/>
            <a:ext cx="204443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1300" dirty="0"/>
              <a:t>Przelewy natychmiastowe do ZUS oraz z tytułu należności skarbowych i celnych</a:t>
            </a:r>
          </a:p>
        </p:txBody>
      </p:sp>
      <p:sp>
        <p:nvSpPr>
          <p:cNvPr id="51" name="pole tekstowe 50"/>
          <p:cNvSpPr txBox="1"/>
          <p:nvPr/>
        </p:nvSpPr>
        <p:spPr>
          <a:xfrm>
            <a:off x="379916" y="5274410"/>
            <a:ext cx="242242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1300" dirty="0" smtClean="0"/>
              <a:t>Elektroniczny system faktur umożliwia wysłanie info </a:t>
            </a:r>
            <a:r>
              <a:rPr lang="pl-PL" sz="1300" dirty="0"/>
              <a:t>o należnych rachunkach do użytkowników </a:t>
            </a:r>
            <a:r>
              <a:rPr lang="pl-PL" sz="1300" dirty="0" smtClean="0"/>
              <a:t>detal. </a:t>
            </a:r>
            <a:r>
              <a:rPr lang="pl-PL" sz="1300" dirty="0"/>
              <a:t>bankowości elektronicznej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58" y="4145072"/>
            <a:ext cx="937836" cy="937836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838" y="1551212"/>
            <a:ext cx="1666875" cy="110490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183" y="1754673"/>
            <a:ext cx="1320641" cy="875397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2"/>
          <a:stretch/>
        </p:blipFill>
        <p:spPr>
          <a:xfrm>
            <a:off x="5353785" y="4046670"/>
            <a:ext cx="1862563" cy="110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5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34052" y="1593219"/>
            <a:ext cx="9233280" cy="4721856"/>
          </a:xfrm>
          <a:prstGeom prst="rect">
            <a:avLst/>
          </a:prstGeom>
          <a:noFill/>
          <a:ln>
            <a:noFill/>
          </a:ln>
          <a:extLst/>
        </p:spPr>
        <p:txBody>
          <a:bodyPr lIns="72000" tIns="72000" rIns="72000" bIns="7200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200" dirty="0" smtClean="0"/>
              <a:t>Niniejsza </a:t>
            </a:r>
            <a:r>
              <a:rPr lang="pl-PL" sz="1200" dirty="0"/>
              <a:t>prezentacja została przygotowana przez Bank Millennium dla jego interesariuszy wyłącznie w celu informacyjnym. </a:t>
            </a:r>
          </a:p>
          <a:p>
            <a:pPr marL="0" indent="0">
              <a:buNone/>
            </a:pPr>
            <a:endParaRPr lang="pl-PL" sz="1200" dirty="0" smtClean="0"/>
          </a:p>
          <a:p>
            <a:pPr marL="0" indent="0" algn="just">
              <a:buNone/>
            </a:pPr>
            <a:r>
              <a:rPr lang="pl-PL" sz="1200" dirty="0" smtClean="0"/>
              <a:t>Informacje </a:t>
            </a:r>
            <a:r>
              <a:rPr lang="pl-PL" sz="1200" dirty="0"/>
              <a:t>przedstawione w niniejszej prezentacji należy czytać łącznie z innymi informacjami publikowanymi przez Bank (na stronie </a:t>
            </a:r>
            <a:r>
              <a:rPr lang="pl-PL" sz="1200" dirty="0" smtClean="0">
                <a:hlinkClick r:id="rId2"/>
              </a:rPr>
              <a:t>www.bankmillennium.pl</a:t>
            </a:r>
            <a:r>
              <a:rPr lang="pl-PL" sz="1200" dirty="0" smtClean="0"/>
              <a:t>), </a:t>
            </a:r>
            <a:r>
              <a:rPr lang="pl-PL" sz="1200" dirty="0"/>
              <a:t>w szczególności z raportami finansowymi i bieżącymi. </a:t>
            </a:r>
          </a:p>
          <a:p>
            <a:pPr marL="0" indent="0" algn="just">
              <a:buNone/>
            </a:pPr>
            <a:endParaRPr lang="pl-PL" sz="1200" dirty="0" smtClean="0"/>
          </a:p>
          <a:p>
            <a:pPr marL="0" indent="0" algn="just">
              <a:buNone/>
            </a:pPr>
            <a:r>
              <a:rPr lang="pl-PL" sz="1200" dirty="0" smtClean="0"/>
              <a:t>Dane </a:t>
            </a:r>
            <a:r>
              <a:rPr lang="pl-PL" sz="1200" dirty="0"/>
              <a:t>finansowe prezentowane poniżej </a:t>
            </a:r>
            <a:r>
              <a:rPr lang="pl-PL" sz="1200" dirty="0" smtClean="0"/>
              <a:t>dotyczą </a:t>
            </a:r>
            <a:r>
              <a:rPr lang="pl-PL" sz="1200" dirty="0"/>
              <a:t>poziomu skonsolidowanego Grupy Banku </a:t>
            </a:r>
            <a:r>
              <a:rPr lang="pl-PL" sz="1200" dirty="0" smtClean="0"/>
              <a:t>Millennium i są audytowane, </a:t>
            </a:r>
            <a:r>
              <a:rPr lang="pl-PL" sz="1200" dirty="0" smtClean="0"/>
              <a:t>z wyjątkiem danych za II półrocze 2017 r., które jeszcze są niezaudytowane. </a:t>
            </a:r>
          </a:p>
          <a:p>
            <a:pPr marL="0" indent="0" algn="just">
              <a:buNone/>
            </a:pPr>
            <a:r>
              <a:rPr lang="pl-PL" sz="1200" dirty="0" smtClean="0"/>
              <a:t>Bank </a:t>
            </a:r>
            <a:r>
              <a:rPr lang="pl-PL" sz="1200" dirty="0"/>
              <a:t>przygotowuje swoje sprawozdania finansowe zgodnie z Międzynarodowymi Standardami Sprawozdawczości Finansowej i dlatego też jedynie odsetki od instrumentów pochodnych zgodnych z formalnymi zasadami księgowości zabezpieczeń są księgowane w wyniku z tytułu odsetek, a odsetki od pozostałych instrumentów pochodnych są księgowane w wyniku na operacjach finansowych. Ponieważ relacje w księgowości zabezpieczeń zmieniają się w czasie, a księgowość zabezpieczeń nie musi obejmować całości portfela walutowych transakcji swapowych (FX i CCIR), w niniejszej prezentacji Bank przedstawia dane pro forma wykazujące całość marży z instrumentów pochodnych w wyniku z tytułu odsetek. W opinii Banku, przedstawiona metodologia pozwala na lepsze zrozumienie ewolucji wyniku z tytułu odsetek, odzwierciedlając istotę transakcji na instrumentach pochodnych związanych z zarządzaniem płynnością w zakresie aktywów i pasywów w walutach obcych. </a:t>
            </a:r>
          </a:p>
          <a:p>
            <a:pPr marL="0" indent="0" algn="just">
              <a:buNone/>
            </a:pPr>
            <a:endParaRPr lang="pl-PL" sz="1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sz="1200" dirty="0" smtClean="0"/>
              <a:t>Twierdzenia </a:t>
            </a:r>
            <a:r>
              <a:rPr lang="pl-PL" sz="1200" dirty="0"/>
              <a:t>dotyczące przyszłości odnoszą się jedynie do daty, w której powstały i są oparte o wiedzę, informacje i opinie z tego dnia. Bank nie przyjmuje na siebie obowiązku publikowania żadnych aktualizacji, modyfikacji czy zmian informacji, danych oraz oświadczeń znajdujących się w niniejszej prezentacji, chyba że obowiązek taki wynika z przepisów prawa. </a:t>
            </a:r>
          </a:p>
          <a:p>
            <a:pPr marL="0" indent="0" algn="just">
              <a:buNone/>
            </a:pPr>
            <a:endParaRPr lang="pl-PL" sz="1200" dirty="0" smtClean="0"/>
          </a:p>
          <a:p>
            <a:pPr marL="0" indent="0" algn="just">
              <a:buNone/>
            </a:pPr>
            <a:r>
              <a:rPr lang="pl-PL" sz="1200" dirty="0" smtClean="0"/>
              <a:t>Niniejsza </a:t>
            </a:r>
            <a:r>
              <a:rPr lang="pl-PL" sz="1200" dirty="0"/>
              <a:t>prezentacja nie może być traktowana jako rekomendacja nabycia papierów wartościowych, oferta, zaproszenie czy zachęta do złożenia oferty nabycia, dokonania inwestycji lub przeprowadzenia transakcji dotyczących papierów wartościowych, w szczególności dotyczących papierów wartościowych Banku Millennium. </a:t>
            </a:r>
            <a:endParaRPr lang="en-GB" sz="1200" dirty="0">
              <a:solidFill>
                <a:srgbClr val="45454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34052" y="352494"/>
            <a:ext cx="5268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  <a:latin typeface="+mj-lt"/>
                <a:cs typeface="Lato Heavy"/>
              </a:rPr>
              <a:t>ZASTRZEŻENIE</a:t>
            </a:r>
            <a:endParaRPr lang="en-GB" sz="2400" dirty="0">
              <a:solidFill>
                <a:schemeClr val="bg1"/>
              </a:solidFill>
              <a:latin typeface="+mj-lt"/>
              <a:cs typeface="Lato Heavy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2270C-E224-40DA-AF1A-08EE71AE7DF0}" type="slidenum">
              <a:rPr lang="pl-PL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416121" y="762004"/>
            <a:ext cx="107233" cy="339969"/>
          </a:xfrm>
          <a:prstGeom prst="rect">
            <a:avLst/>
          </a:prstGeom>
          <a:solidFill>
            <a:srgbClr val="C5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826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94870" y="4869163"/>
            <a:ext cx="452582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C51E5B"/>
              </a:buClr>
              <a:buSzPct val="120000"/>
            </a:pPr>
            <a:r>
              <a:rPr lang="pl-PL" sz="1400" b="1" dirty="0" smtClean="0">
                <a:solidFill>
                  <a:srgbClr val="C51E5B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&gt;</a:t>
            </a:r>
            <a:r>
              <a:rPr lang="pl-PL" sz="1400" dirty="0" smtClean="0">
                <a:solidFill>
                  <a:srgbClr val="45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smtClean="0">
                <a:solidFill>
                  <a:srgbClr val="454545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Wyniki finansowe</a:t>
            </a:r>
            <a:endParaRPr lang="en-GB" sz="1400" dirty="0">
              <a:solidFill>
                <a:srgbClr val="454545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300"/>
              </a:spcBef>
              <a:buClr>
                <a:srgbClr val="C51E5B"/>
              </a:buClr>
              <a:buSzPct val="120000"/>
            </a:pPr>
            <a:r>
              <a:rPr lang="pl-PL" sz="1400" b="1" dirty="0">
                <a:solidFill>
                  <a:srgbClr val="C51E5B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&gt;</a:t>
            </a:r>
            <a:r>
              <a:rPr lang="pl-PL" sz="1400" dirty="0">
                <a:solidFill>
                  <a:srgbClr val="454545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smtClean="0">
                <a:solidFill>
                  <a:srgbClr val="454545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Rozwój biznesu</a:t>
            </a:r>
            <a:endParaRPr lang="en-GB" sz="1400" dirty="0">
              <a:solidFill>
                <a:srgbClr val="454545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300"/>
              </a:spcBef>
              <a:buClr>
                <a:srgbClr val="C51E5B"/>
              </a:buClr>
              <a:buSzPct val="120000"/>
            </a:pPr>
            <a:r>
              <a:rPr lang="pl-PL" sz="1400" b="1" dirty="0">
                <a:solidFill>
                  <a:srgbClr val="C51E5B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&gt;</a:t>
            </a:r>
            <a:r>
              <a:rPr lang="pl-PL" sz="1400" dirty="0">
                <a:solidFill>
                  <a:srgbClr val="454545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b="1" dirty="0" smtClean="0">
                <a:solidFill>
                  <a:srgbClr val="C51E5B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Załączniki</a:t>
            </a:r>
            <a:endParaRPr lang="pl-PL" sz="1400" b="1" dirty="0">
              <a:solidFill>
                <a:srgbClr val="C51E5B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90152" y="4337112"/>
            <a:ext cx="9907589" cy="568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600" dirty="0"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PREZENTACJA WYNIKÓW ZA ROK 2017</a:t>
            </a:r>
            <a:endParaRPr lang="en-GB" sz="2600" spc="-150" dirty="0">
              <a:solidFill>
                <a:srgbClr val="C51E5B"/>
              </a:solidFill>
              <a:latin typeface="Century Gothic" panose="020B0502020202020204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oleTekstowe 53"/>
          <p:cNvSpPr txBox="1"/>
          <p:nvPr/>
        </p:nvSpPr>
        <p:spPr>
          <a:xfrm>
            <a:off x="5305201" y="1581309"/>
            <a:ext cx="36414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l-PL" sz="1100" dirty="0" smtClean="0">
                <a:solidFill>
                  <a:srgbClr val="C51E5B"/>
                </a:solidFill>
                <a:cs typeface="Lato Light"/>
              </a:rPr>
              <a:t>Kształtowanie się kursów walutowych</a:t>
            </a:r>
            <a:endParaRPr lang="en-GB" sz="1100" dirty="0">
              <a:solidFill>
                <a:srgbClr val="C51E5B"/>
              </a:solidFill>
              <a:cs typeface="Lato Light"/>
            </a:endParaRPr>
          </a:p>
        </p:txBody>
      </p:sp>
      <p:sp>
        <p:nvSpPr>
          <p:cNvPr id="60" name="PoleTekstowe 59"/>
          <p:cNvSpPr txBox="1"/>
          <p:nvPr/>
        </p:nvSpPr>
        <p:spPr>
          <a:xfrm>
            <a:off x="3572531" y="4231350"/>
            <a:ext cx="2188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dirty="0" smtClean="0">
                <a:solidFill>
                  <a:srgbClr val="C51E5B"/>
                </a:solidFill>
                <a:cs typeface="Lato Light"/>
              </a:rPr>
              <a:t>Inflacja</a:t>
            </a:r>
            <a:endParaRPr lang="pl-PL" sz="1100" kern="0" dirty="0">
              <a:solidFill>
                <a:srgbClr val="C51E5B"/>
              </a:solidFill>
              <a:cs typeface="Lato Light"/>
            </a:endParaRPr>
          </a:p>
        </p:txBody>
      </p:sp>
      <p:sp>
        <p:nvSpPr>
          <p:cNvPr id="62" name="PoleTekstowe 61"/>
          <p:cNvSpPr txBox="1"/>
          <p:nvPr/>
        </p:nvSpPr>
        <p:spPr>
          <a:xfrm>
            <a:off x="416760" y="4225897"/>
            <a:ext cx="27729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Stopa bezrobocia i dynamika PKB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56" name="Łącznik prosty 55"/>
          <p:cNvCxnSpPr/>
          <p:nvPr/>
        </p:nvCxnSpPr>
        <p:spPr>
          <a:xfrm flipV="1">
            <a:off x="428639" y="1812141"/>
            <a:ext cx="4083984" cy="14268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63"/>
          <p:cNvCxnSpPr/>
          <p:nvPr/>
        </p:nvCxnSpPr>
        <p:spPr>
          <a:xfrm>
            <a:off x="428639" y="4468677"/>
            <a:ext cx="292707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64"/>
          <p:cNvCxnSpPr/>
          <p:nvPr/>
        </p:nvCxnSpPr>
        <p:spPr>
          <a:xfrm>
            <a:off x="3645725" y="4468677"/>
            <a:ext cx="2628973" cy="6042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PoleTekstowe 68"/>
          <p:cNvSpPr txBox="1"/>
          <p:nvPr/>
        </p:nvSpPr>
        <p:spPr>
          <a:xfrm>
            <a:off x="428637" y="1583861"/>
            <a:ext cx="3048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Kształtowanie </a:t>
            </a:r>
            <a:r>
              <a:rPr lang="pl-PL" sz="1100" kern="0" dirty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się stóp procentowych</a:t>
            </a:r>
            <a:endParaRPr lang="en-GB" sz="1100" kern="0" dirty="0">
              <a:solidFill>
                <a:srgbClr val="C51E5B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defRPr/>
            </a:pPr>
            <a:endParaRPr lang="en-GB" sz="1100" kern="0" dirty="0">
              <a:solidFill>
                <a:srgbClr val="C51E5B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1" name="PoleTekstowe 70"/>
          <p:cNvSpPr txBox="1"/>
          <p:nvPr/>
        </p:nvSpPr>
        <p:spPr>
          <a:xfrm>
            <a:off x="6549622" y="4254579"/>
            <a:ext cx="34496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dirty="0" smtClean="0">
                <a:solidFill>
                  <a:srgbClr val="C51E5B"/>
                </a:solidFill>
                <a:cs typeface="Lato Light"/>
              </a:rPr>
              <a:t>Inwestycje i konsumpcja</a:t>
            </a:r>
            <a:endParaRPr lang="pl-PL" sz="1100" dirty="0">
              <a:solidFill>
                <a:srgbClr val="C51E5B"/>
              </a:solidFill>
              <a:cs typeface="Lato Light"/>
            </a:endParaRPr>
          </a:p>
        </p:txBody>
      </p:sp>
      <p:sp>
        <p:nvSpPr>
          <p:cNvPr id="87" name="pole tekstowe 148"/>
          <p:cNvSpPr txBox="1"/>
          <p:nvPr/>
        </p:nvSpPr>
        <p:spPr>
          <a:xfrm>
            <a:off x="450588" y="6435575"/>
            <a:ext cx="70434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900" kern="0" dirty="0" smtClean="0">
                <a:solidFill>
                  <a:srgbClr val="454545"/>
                </a:solidFill>
                <a:cs typeface="Lato Light"/>
              </a:rPr>
              <a:t>Źródło:  NBP, GUS , prognozy Banku Millennium </a:t>
            </a:r>
            <a:endParaRPr lang="en-GB" sz="900" kern="0" dirty="0">
              <a:solidFill>
                <a:srgbClr val="454545"/>
              </a:solidFill>
              <a:cs typeface="Lato Light"/>
            </a:endParaRPr>
          </a:p>
        </p:txBody>
      </p:sp>
      <p:sp>
        <p:nvSpPr>
          <p:cNvPr id="85" name="Prostokąt 23"/>
          <p:cNvSpPr>
            <a:spLocks noChangeArrowheads="1"/>
          </p:cNvSpPr>
          <p:nvPr/>
        </p:nvSpPr>
        <p:spPr bwMode="auto">
          <a:xfrm>
            <a:off x="2901879" y="4256675"/>
            <a:ext cx="5756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%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2" name="Prostokąt 23"/>
          <p:cNvSpPr>
            <a:spLocks noChangeArrowheads="1"/>
          </p:cNvSpPr>
          <p:nvPr/>
        </p:nvSpPr>
        <p:spPr bwMode="auto">
          <a:xfrm>
            <a:off x="8371028" y="4284535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% r/r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1" name="Prostokąt 23"/>
          <p:cNvSpPr>
            <a:spLocks noChangeArrowheads="1"/>
          </p:cNvSpPr>
          <p:nvPr/>
        </p:nvSpPr>
        <p:spPr bwMode="auto">
          <a:xfrm>
            <a:off x="3936971" y="1562001"/>
            <a:ext cx="5756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%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66" name="Łącznik prosty 65"/>
          <p:cNvCxnSpPr/>
          <p:nvPr/>
        </p:nvCxnSpPr>
        <p:spPr>
          <a:xfrm>
            <a:off x="6582814" y="4492960"/>
            <a:ext cx="2749679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E2270C-E224-40DA-AF1A-08EE71AE7DF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+mn-lt"/>
              </a:rPr>
              <a:pPr/>
              <a:t>21</a:t>
            </a:fld>
            <a:endParaRPr lang="en-GB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PRZEGLĄD MAKROEKONOMICZNY</a:t>
            </a:r>
            <a:endParaRPr lang="en-GB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708642" cy="480131"/>
          </a:xfr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+mn-lt"/>
                <a:ea typeface="+mn-ea"/>
                <a:cs typeface="+mn-cs"/>
              </a:rPr>
              <a:t>Rok </a:t>
            </a:r>
            <a:r>
              <a:rPr lang="en-US" sz="1400" dirty="0" smtClean="0">
                <a:latin typeface="+mn-lt"/>
                <a:ea typeface="+mn-ea"/>
                <a:cs typeface="+mn-cs"/>
              </a:rPr>
              <a:t>2017 </a:t>
            </a:r>
            <a:r>
              <a:rPr lang="pl-PL" sz="1400" dirty="0" smtClean="0">
                <a:latin typeface="+mn-lt"/>
                <a:ea typeface="+mn-ea"/>
                <a:cs typeface="+mn-cs"/>
              </a:rPr>
              <a:t>cechował się wyraźnym przyspieszeniem wzrostu PKB </a:t>
            </a:r>
            <a:r>
              <a:rPr lang="en-US" sz="1400" dirty="0" smtClean="0">
                <a:latin typeface="+mn-lt"/>
                <a:ea typeface="+mn-ea"/>
                <a:cs typeface="+mn-cs"/>
              </a:rPr>
              <a:t>Pol</a:t>
            </a:r>
            <a:r>
              <a:rPr lang="pl-PL" sz="1400" dirty="0" err="1" smtClean="0">
                <a:latin typeface="+mn-lt"/>
                <a:ea typeface="+mn-ea"/>
                <a:cs typeface="+mn-cs"/>
              </a:rPr>
              <a:t>ski</a:t>
            </a:r>
            <a:r>
              <a:rPr lang="en-US" sz="1400" dirty="0" smtClean="0">
                <a:latin typeface="+mn-lt"/>
                <a:ea typeface="+mn-ea"/>
                <a:cs typeface="+mn-cs"/>
              </a:rPr>
              <a:t>, </a:t>
            </a:r>
            <a:r>
              <a:rPr lang="pl-PL" sz="1400" dirty="0" smtClean="0">
                <a:latin typeface="+mn-lt"/>
                <a:ea typeface="+mn-ea"/>
                <a:cs typeface="+mn-cs"/>
              </a:rPr>
              <a:t>czemu towarzyszyła wyraźna aprecjacja polskiej waluty</a:t>
            </a:r>
            <a:endParaRPr lang="en-US" sz="1400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1" name="Tabela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261269"/>
              </p:ext>
            </p:extLst>
          </p:nvPr>
        </p:nvGraphicFramePr>
        <p:xfrm>
          <a:off x="416760" y="3723904"/>
          <a:ext cx="3776731" cy="355412"/>
        </p:xfrm>
        <a:graphic>
          <a:graphicData uri="http://schemas.openxmlformats.org/drawingml/2006/table">
            <a:tbl>
              <a:tblPr/>
              <a:tblGrid>
                <a:gridCol w="1138908"/>
                <a:gridCol w="482889"/>
                <a:gridCol w="343539"/>
                <a:gridCol w="710506"/>
                <a:gridCol w="320116"/>
                <a:gridCol w="780773"/>
              </a:tblGrid>
              <a:tr h="1777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pl-P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kw./ kw. (pkt. baz.)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pl-PL" sz="900" b="1" i="0" u="none" strike="noStrike" dirty="0" smtClean="0">
                          <a:solidFill>
                            <a:srgbClr val="C51E5B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pl-PL" sz="900" b="1" i="0" u="none" strike="noStrike" dirty="0">
                        <a:solidFill>
                          <a:srgbClr val="C51E5B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 fontAlgn="b"/>
                      <a:r>
                        <a:rPr lang="pl-PL" sz="900" b="1" i="0" u="none" strike="noStrike" dirty="0" smtClean="0">
                          <a:solidFill>
                            <a:srgbClr val="2D5876"/>
                          </a:solidFill>
                          <a:effectLst/>
                          <a:latin typeface="+mn-lt"/>
                        </a:rPr>
                        <a:t>-1</a:t>
                      </a:r>
                      <a:endParaRPr lang="pl-PL" sz="900" b="1" i="0" u="none" strike="noStrike" dirty="0">
                        <a:solidFill>
                          <a:srgbClr val="2D5876"/>
                        </a:solidFill>
                        <a:effectLst/>
                        <a:latin typeface="+mn-lt"/>
                      </a:endParaRPr>
                    </a:p>
                  </a:txBody>
                  <a:tcPr marL="8790" marR="39557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 fontAlgn="b"/>
                      <a:r>
                        <a:rPr lang="pl-PL" sz="9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-2</a:t>
                      </a:r>
                      <a:endParaRPr lang="pl-PL" sz="9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8790" marR="39557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77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pl-P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r-r </a:t>
                      </a:r>
                      <a:r>
                        <a:rPr lang="pl-PL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l-P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(pkt.</a:t>
                      </a:r>
                      <a:r>
                        <a:rPr lang="pl-PL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baz.</a:t>
                      </a:r>
                      <a:r>
                        <a:rPr lang="pl-P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pl-PL" sz="900" b="1" i="0" u="none" strike="noStrike" dirty="0" smtClean="0">
                          <a:solidFill>
                            <a:srgbClr val="C51E5B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pl-PL" sz="900" b="1" i="0" u="none" strike="noStrike" dirty="0">
                        <a:solidFill>
                          <a:srgbClr val="C51E5B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endParaRPr lang="pl-PL" sz="9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 fontAlgn="b"/>
                      <a:r>
                        <a:rPr lang="pl-PL" sz="900" b="1" i="0" u="none" strike="noStrike" dirty="0" smtClean="0">
                          <a:solidFill>
                            <a:srgbClr val="2D5876"/>
                          </a:solidFill>
                          <a:effectLst/>
                          <a:latin typeface="+mn-lt"/>
                        </a:rPr>
                        <a:t>-1</a:t>
                      </a:r>
                      <a:endParaRPr lang="pl-PL" sz="900" b="1" i="0" u="none" strike="noStrike" dirty="0">
                        <a:solidFill>
                          <a:srgbClr val="2D5876"/>
                        </a:solidFill>
                        <a:effectLst/>
                        <a:latin typeface="+mn-lt"/>
                      </a:endParaRPr>
                    </a:p>
                  </a:txBody>
                  <a:tcPr marL="8790" marR="39557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endParaRPr lang="pl-PL" sz="9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 fontAlgn="b"/>
                      <a:r>
                        <a:rPr lang="pl-PL" sz="9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-2</a:t>
                      </a:r>
                      <a:endParaRPr lang="pl-PL" sz="9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8790" marR="39557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2" name="Prostokąt 23"/>
          <p:cNvSpPr>
            <a:spLocks noChangeArrowheads="1"/>
          </p:cNvSpPr>
          <p:nvPr/>
        </p:nvSpPr>
        <p:spPr bwMode="auto">
          <a:xfrm>
            <a:off x="5758421" y="4224587"/>
            <a:ext cx="5756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%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03" name="Łącznik prosty 55"/>
          <p:cNvCxnSpPr/>
          <p:nvPr/>
        </p:nvCxnSpPr>
        <p:spPr>
          <a:xfrm flipV="1">
            <a:off x="5341783" y="1814588"/>
            <a:ext cx="4083984" cy="14268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5" name="Tabela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701979"/>
              </p:ext>
            </p:extLst>
          </p:nvPr>
        </p:nvGraphicFramePr>
        <p:xfrm>
          <a:off x="5305201" y="3704854"/>
          <a:ext cx="3776731" cy="355412"/>
        </p:xfrm>
        <a:graphic>
          <a:graphicData uri="http://schemas.openxmlformats.org/drawingml/2006/table">
            <a:tbl>
              <a:tblPr/>
              <a:tblGrid>
                <a:gridCol w="942524"/>
                <a:gridCol w="679273"/>
                <a:gridCol w="343539"/>
                <a:gridCol w="792808"/>
                <a:gridCol w="237814"/>
                <a:gridCol w="780773"/>
              </a:tblGrid>
              <a:tr h="1777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pl-P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kw./kw.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pl-PL" sz="900" b="1" i="0" u="none" strike="noStrike" dirty="0" smtClean="0">
                          <a:solidFill>
                            <a:srgbClr val="C51E5B"/>
                          </a:solidFill>
                          <a:effectLst/>
                          <a:latin typeface="+mn-lt"/>
                        </a:rPr>
                        <a:t>-3,2%</a:t>
                      </a:r>
                      <a:endParaRPr lang="pl-PL" sz="900" b="1" i="0" u="none" strike="noStrike" dirty="0">
                        <a:solidFill>
                          <a:srgbClr val="C51E5B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 fontAlgn="b"/>
                      <a:r>
                        <a:rPr lang="pl-PL" sz="900" b="1" i="0" u="none" strike="noStrike" dirty="0" smtClean="0">
                          <a:solidFill>
                            <a:srgbClr val="2D5876"/>
                          </a:solidFill>
                          <a:effectLst/>
                          <a:latin typeface="+mn-lt"/>
                        </a:rPr>
                        <a:t>-5,2%</a:t>
                      </a:r>
                      <a:endParaRPr lang="pl-PL" sz="900" b="1" i="0" u="none" strike="noStrike" dirty="0">
                        <a:solidFill>
                          <a:srgbClr val="2D5876"/>
                        </a:solidFill>
                        <a:effectLst/>
                        <a:latin typeface="+mn-lt"/>
                      </a:endParaRPr>
                    </a:p>
                  </a:txBody>
                  <a:tcPr marL="8790" marR="39557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 fontAlgn="b"/>
                      <a:r>
                        <a:rPr lang="pl-PL" sz="9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-4,7%</a:t>
                      </a:r>
                      <a:endParaRPr lang="pl-PL" sz="9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8790" marR="39557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77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pl-P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r-r </a:t>
                      </a:r>
                      <a:r>
                        <a:rPr lang="pl-PL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r>
                        <a:rPr lang="pl-PL" sz="900" b="1" i="0" u="none" strike="noStrike" dirty="0" smtClean="0">
                          <a:solidFill>
                            <a:srgbClr val="C51E5B"/>
                          </a:solidFill>
                          <a:effectLst/>
                          <a:latin typeface="+mn-lt"/>
                        </a:rPr>
                        <a:t>-5,7%</a:t>
                      </a:r>
                      <a:endParaRPr lang="pl-PL" sz="900" b="1" i="0" u="none" strike="noStrike" dirty="0">
                        <a:solidFill>
                          <a:srgbClr val="C51E5B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endParaRPr lang="pl-PL" sz="9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 fontAlgn="b"/>
                      <a:r>
                        <a:rPr lang="pl-PL" sz="900" b="1" i="0" u="none" strike="noStrike" dirty="0" smtClean="0">
                          <a:solidFill>
                            <a:srgbClr val="2D5876"/>
                          </a:solidFill>
                          <a:effectLst/>
                          <a:latin typeface="+mn-lt"/>
                        </a:rPr>
                        <a:t>-13,4%</a:t>
                      </a:r>
                      <a:endParaRPr lang="pl-PL" sz="900" b="1" i="0" u="none" strike="noStrike" dirty="0">
                        <a:solidFill>
                          <a:srgbClr val="2D5876"/>
                        </a:solidFill>
                        <a:effectLst/>
                        <a:latin typeface="+mn-lt"/>
                      </a:endParaRPr>
                    </a:p>
                  </a:txBody>
                  <a:tcPr marL="8790" marR="39557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 fontAlgn="b"/>
                      <a:endParaRPr lang="pl-PL" sz="9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790" marR="879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r" fontAlgn="b"/>
                      <a:r>
                        <a:rPr lang="pl-PL" sz="9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-16,7%</a:t>
                      </a:r>
                      <a:endParaRPr lang="pl-PL" sz="9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8790" marR="395576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0" y="4516189"/>
            <a:ext cx="2954171" cy="185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606" y="4607625"/>
            <a:ext cx="2576946" cy="171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933" y="4516189"/>
            <a:ext cx="2622935" cy="194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8" y="1914377"/>
            <a:ext cx="4250815" cy="180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201" y="1712114"/>
            <a:ext cx="4043692" cy="188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00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1"/>
          </p:nvPr>
        </p:nvSpPr>
        <p:spPr>
          <a:xfrm>
            <a:off x="9420092" y="6257958"/>
            <a:ext cx="409442" cy="365125"/>
          </a:xfrm>
        </p:spPr>
        <p:txBody>
          <a:bodyPr/>
          <a:lstStyle/>
          <a:p>
            <a:fld id="{0336927F-AA78-484F-8404-6CE2EE103AF2}" type="slidenum">
              <a:rPr lang="en-GB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22</a:t>
            </a:fld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PRZEGLĄD MAKROEKONOMICZNY</a:t>
            </a:r>
            <a:endParaRPr lang="en-GB" dirty="0"/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558916" y="701735"/>
            <a:ext cx="8708642" cy="480131"/>
          </a:xfr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+mn-lt"/>
                <a:ea typeface="+mn-ea"/>
                <a:cs typeface="+mn-cs"/>
              </a:rPr>
              <a:t>Agregaty monetarne wykazały spowolnienie wzrostu depozytów i przyśpieszenie kredytów w porównaniu z rokiem </a:t>
            </a:r>
            <a:r>
              <a:rPr lang="en-US" sz="1400" dirty="0" smtClean="0">
                <a:latin typeface="+mn-lt"/>
                <a:ea typeface="+mn-ea"/>
                <a:cs typeface="+mn-cs"/>
              </a:rPr>
              <a:t>2016 (</a:t>
            </a:r>
            <a:r>
              <a:rPr lang="pl-PL" sz="1400" dirty="0" smtClean="0">
                <a:latin typeface="+mn-lt"/>
                <a:ea typeface="+mn-ea"/>
                <a:cs typeface="+mn-cs"/>
              </a:rPr>
              <a:t>po wyłączeniu wpływu kursów walutowych</a:t>
            </a:r>
            <a:r>
              <a:rPr lang="en-US" sz="1400" dirty="0" smtClean="0">
                <a:latin typeface="+mn-lt"/>
                <a:ea typeface="+mn-ea"/>
                <a:cs typeface="+mn-cs"/>
              </a:rPr>
              <a:t>)</a:t>
            </a:r>
            <a:endParaRPr lang="en-GB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PoleTekstowe 81"/>
          <p:cNvSpPr txBox="1"/>
          <p:nvPr/>
        </p:nvSpPr>
        <p:spPr>
          <a:xfrm>
            <a:off x="336953" y="4094162"/>
            <a:ext cx="3214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l-PL" sz="1100" dirty="0" smtClean="0">
                <a:solidFill>
                  <a:srgbClr val="C51E5B"/>
                </a:solidFill>
                <a:cs typeface="Lato Light"/>
              </a:rPr>
              <a:t>Kredyty dla przedsiębiorstw</a:t>
            </a:r>
            <a:endParaRPr lang="pl-PL" sz="110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7" name="Łącznik prosty 82"/>
          <p:cNvCxnSpPr/>
          <p:nvPr/>
        </p:nvCxnSpPr>
        <p:spPr>
          <a:xfrm>
            <a:off x="428612" y="4350239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oleTekstowe 67"/>
          <p:cNvSpPr txBox="1"/>
          <p:nvPr/>
        </p:nvSpPr>
        <p:spPr>
          <a:xfrm>
            <a:off x="336951" y="1627291"/>
            <a:ext cx="29762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l-PL" sz="1100" dirty="0" smtClean="0">
                <a:solidFill>
                  <a:srgbClr val="C51E5B"/>
                </a:solidFill>
                <a:cs typeface="Lato Light"/>
              </a:rPr>
              <a:t>Kredyty dla gospodarstw domowych</a:t>
            </a:r>
            <a:endParaRPr lang="pl-PL" sz="110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12" name="Łącznik prosty 78"/>
          <p:cNvCxnSpPr/>
          <p:nvPr/>
        </p:nvCxnSpPr>
        <p:spPr>
          <a:xfrm>
            <a:off x="428612" y="1873909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Tekstowe 79"/>
          <p:cNvSpPr txBox="1"/>
          <p:nvPr/>
        </p:nvSpPr>
        <p:spPr>
          <a:xfrm>
            <a:off x="4908069" y="1638177"/>
            <a:ext cx="3609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l-PL" sz="1100" dirty="0" smtClean="0">
                <a:solidFill>
                  <a:srgbClr val="C51E5B"/>
                </a:solidFill>
                <a:cs typeface="Lato Light"/>
              </a:rPr>
              <a:t>Depozyty gospodarstw domowych</a:t>
            </a:r>
            <a:endParaRPr lang="pl-PL" sz="110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14" name="Łącznik prosty 80"/>
          <p:cNvCxnSpPr/>
          <p:nvPr/>
        </p:nvCxnSpPr>
        <p:spPr>
          <a:xfrm>
            <a:off x="4999751" y="1873909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PoleTekstowe 83"/>
          <p:cNvSpPr txBox="1"/>
          <p:nvPr/>
        </p:nvSpPr>
        <p:spPr>
          <a:xfrm>
            <a:off x="4908090" y="4094162"/>
            <a:ext cx="3386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82059"/>
                </a:solidFill>
                <a:cs typeface="Lato Light"/>
              </a:rPr>
              <a:t>Depozyty przedsiębiorstw</a:t>
            </a:r>
            <a:endParaRPr lang="pl-PL" sz="1100" kern="0" dirty="0">
              <a:solidFill>
                <a:srgbClr val="C82059"/>
              </a:solidFill>
              <a:cs typeface="Lato Light"/>
            </a:endParaRPr>
          </a:p>
        </p:txBody>
      </p:sp>
      <p:cxnSp>
        <p:nvCxnSpPr>
          <p:cNvPr id="89" name="Łącznik prosty 84"/>
          <p:cNvCxnSpPr/>
          <p:nvPr/>
        </p:nvCxnSpPr>
        <p:spPr>
          <a:xfrm>
            <a:off x="4999751" y="4338364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pole tekstowe 63"/>
          <p:cNvSpPr txBox="1"/>
          <p:nvPr/>
        </p:nvSpPr>
        <p:spPr>
          <a:xfrm>
            <a:off x="500570" y="6463345"/>
            <a:ext cx="87217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Źródło: NBP, szacunki Banku Millennium</a:t>
            </a:r>
            <a:endParaRPr lang="pl-PL" sz="90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1" name="Prostokąt 23"/>
          <p:cNvSpPr>
            <a:spLocks noChangeArrowheads="1"/>
          </p:cNvSpPr>
          <p:nvPr/>
        </p:nvSpPr>
        <p:spPr bwMode="auto">
          <a:xfrm>
            <a:off x="3313218" y="4125833"/>
            <a:ext cx="13537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(PLN 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mld, % r/r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0" name="Prostokąt 23"/>
          <p:cNvSpPr>
            <a:spLocks noChangeArrowheads="1"/>
          </p:cNvSpPr>
          <p:nvPr/>
        </p:nvSpPr>
        <p:spPr bwMode="auto">
          <a:xfrm>
            <a:off x="3313217" y="1650223"/>
            <a:ext cx="13537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(PLN 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mld, % r/r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7" name="Prostokąt 23"/>
          <p:cNvSpPr>
            <a:spLocks noChangeArrowheads="1"/>
          </p:cNvSpPr>
          <p:nvPr/>
        </p:nvSpPr>
        <p:spPr bwMode="auto">
          <a:xfrm>
            <a:off x="7944680" y="1651582"/>
            <a:ext cx="13537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(PLN 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mld, % r/r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0" name="Prostokąt 23"/>
          <p:cNvSpPr>
            <a:spLocks noChangeArrowheads="1"/>
          </p:cNvSpPr>
          <p:nvPr/>
        </p:nvSpPr>
        <p:spPr bwMode="auto">
          <a:xfrm>
            <a:off x="7992191" y="4125139"/>
            <a:ext cx="13537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(PLN 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mld, % r/r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985652" y="3871356"/>
            <a:ext cx="839432" cy="172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4" y="4190447"/>
            <a:ext cx="4197195" cy="105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51" y="1834884"/>
            <a:ext cx="428942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090" y="4237253"/>
            <a:ext cx="43903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0" y="1899787"/>
            <a:ext cx="4179193" cy="214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0" y="4238127"/>
            <a:ext cx="4277412" cy="226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89" y="1709024"/>
            <a:ext cx="4263273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40" y="4176876"/>
            <a:ext cx="4437823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52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32" y="4463039"/>
            <a:ext cx="3868181" cy="174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en-GB" smtClean="0">
                <a:solidFill>
                  <a:srgbClr val="FFFFFF">
                    <a:lumMod val="50000"/>
                  </a:srgbClr>
                </a:solidFill>
              </a:rPr>
              <a:pPr/>
              <a:t>23</a:t>
            </a:fld>
            <a:endParaRPr lang="en-GB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KURS AKCJI BANKU MILLENNIUM </a:t>
            </a:r>
            <a:endParaRPr lang="pl-PL" dirty="0"/>
          </a:p>
        </p:txBody>
      </p:sp>
      <p:sp>
        <p:nvSpPr>
          <p:cNvPr id="38" name="PoleTekstowe 83"/>
          <p:cNvSpPr txBox="1"/>
          <p:nvPr/>
        </p:nvSpPr>
        <p:spPr>
          <a:xfrm>
            <a:off x="4999399" y="1577805"/>
            <a:ext cx="47637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>
                <a:solidFill>
                  <a:srgbClr val="C82059"/>
                </a:solidFill>
                <a:cs typeface="Lato Light"/>
              </a:rPr>
              <a:t>Notowania akcji Banku Millennium/główne indeksy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45" name="Łącznik prosty 84"/>
          <p:cNvCxnSpPr/>
          <p:nvPr/>
        </p:nvCxnSpPr>
        <p:spPr>
          <a:xfrm>
            <a:off x="5085140" y="1854550"/>
            <a:ext cx="3925397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pole tekstowe 148"/>
          <p:cNvSpPr txBox="1"/>
          <p:nvPr/>
        </p:nvSpPr>
        <p:spPr>
          <a:xfrm>
            <a:off x="5085140" y="6438194"/>
            <a:ext cx="44302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GB" sz="900" i="1" dirty="0" smtClean="0">
                <a:latin typeface="Century Gothic" panose="020B0502020202020204" pitchFamily="34" charset="0"/>
              </a:rPr>
              <a:t>(*) </a:t>
            </a:r>
            <a:r>
              <a:rPr lang="pl-PL" sz="900" i="1" dirty="0">
                <a:latin typeface="Century Gothic" panose="020B0502020202020204" pitchFamily="34" charset="0"/>
              </a:rPr>
              <a:t>ostatni dzień notowań w roku </a:t>
            </a:r>
            <a:r>
              <a:rPr lang="pl-PL" sz="900" i="1" dirty="0" smtClean="0">
                <a:latin typeface="Century Gothic" panose="020B0502020202020204" pitchFamily="34" charset="0"/>
              </a:rPr>
              <a:t>2016 i 2017</a:t>
            </a:r>
            <a:endParaRPr lang="en-GB" sz="900" kern="0" dirty="0">
              <a:solidFill>
                <a:srgbClr val="454545"/>
              </a:solidFill>
              <a:cs typeface="Lato Light"/>
            </a:endParaRPr>
          </a:p>
        </p:txBody>
      </p:sp>
      <p:sp>
        <p:nvSpPr>
          <p:cNvPr id="47" name="PoleTekstowe 83"/>
          <p:cNvSpPr txBox="1"/>
          <p:nvPr/>
        </p:nvSpPr>
        <p:spPr>
          <a:xfrm>
            <a:off x="484557" y="4033766"/>
            <a:ext cx="41943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kern="0" dirty="0">
                <a:solidFill>
                  <a:srgbClr val="C82059"/>
                </a:solidFill>
                <a:cs typeface="Lato Light"/>
              </a:rPr>
              <a:t>Struktura akcjonariatu Banku Millennium</a:t>
            </a:r>
            <a:r>
              <a:rPr lang="pl-PL" sz="1100" kern="0" dirty="0" smtClean="0">
                <a:solidFill>
                  <a:srgbClr val="C82059"/>
                </a:solidFill>
                <a:cs typeface="Lato Light"/>
              </a:rPr>
              <a:t> (31.12.2017) </a:t>
            </a:r>
            <a:endParaRPr lang="en-GB" sz="1100" kern="0" dirty="0" smtClean="0">
              <a:solidFill>
                <a:srgbClr val="C82059"/>
              </a:solidFill>
              <a:cs typeface="Lato Light"/>
            </a:endParaRPr>
          </a:p>
          <a:p>
            <a:pPr>
              <a:defRPr/>
            </a:pP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48" name="Łącznik prosty 84"/>
          <p:cNvCxnSpPr/>
          <p:nvPr/>
        </p:nvCxnSpPr>
        <p:spPr>
          <a:xfrm>
            <a:off x="471406" y="4283610"/>
            <a:ext cx="3925397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PoleTekstowe 83"/>
          <p:cNvSpPr txBox="1"/>
          <p:nvPr/>
        </p:nvSpPr>
        <p:spPr>
          <a:xfrm>
            <a:off x="444637" y="1598439"/>
            <a:ext cx="40452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82059"/>
                </a:solidFill>
                <a:cs typeface="Lato Light"/>
              </a:rPr>
              <a:t>Kapitalizacja rynkowa</a:t>
            </a:r>
            <a:r>
              <a:rPr lang="en-GB" sz="1100" kern="0" dirty="0" smtClean="0">
                <a:solidFill>
                  <a:srgbClr val="C82059"/>
                </a:solidFill>
                <a:cs typeface="Lato Light"/>
              </a:rPr>
              <a:t>/</a:t>
            </a:r>
            <a:r>
              <a:rPr lang="pl-PL" sz="1100" kern="0" dirty="0" smtClean="0">
                <a:solidFill>
                  <a:srgbClr val="C82059"/>
                </a:solidFill>
                <a:cs typeface="Lato Light"/>
              </a:rPr>
              <a:t>płynność</a:t>
            </a:r>
            <a:endParaRPr lang="en-GB" sz="1100" kern="0" dirty="0" smtClean="0">
              <a:solidFill>
                <a:srgbClr val="C82059"/>
              </a:solidFill>
              <a:cs typeface="Lato Light"/>
            </a:endParaRPr>
          </a:p>
          <a:p>
            <a:pPr>
              <a:defRPr/>
            </a:pP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sp>
        <p:nvSpPr>
          <p:cNvPr id="51" name="Prostokąt 23"/>
          <p:cNvSpPr>
            <a:spLocks noChangeArrowheads="1"/>
          </p:cNvSpPr>
          <p:nvPr/>
        </p:nvSpPr>
        <p:spPr bwMode="auto">
          <a:xfrm>
            <a:off x="3656110" y="1607437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aphicFrame>
        <p:nvGraphicFramePr>
          <p:cNvPr id="52" name="Tabela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993315"/>
              </p:ext>
            </p:extLst>
          </p:nvPr>
        </p:nvGraphicFramePr>
        <p:xfrm>
          <a:off x="5097015" y="2029326"/>
          <a:ext cx="4225116" cy="17351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6832"/>
                <a:gridCol w="756618"/>
                <a:gridCol w="792646"/>
                <a:gridCol w="1009020"/>
              </a:tblGrid>
              <a:tr h="3942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Wskaźniki</a:t>
                      </a:r>
                      <a:r>
                        <a:rPr lang="pl-PL" sz="1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rynkowe</a:t>
                      </a:r>
                      <a:endParaRPr lang="pl-PL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  <a:latin typeface="+mn-lt"/>
                        </a:rPr>
                        <a:t>29</a:t>
                      </a:r>
                      <a:r>
                        <a:rPr lang="en-GB" sz="1000" dirty="0" smtClean="0">
                          <a:effectLst/>
                          <a:latin typeface="+mn-lt"/>
                        </a:rPr>
                        <a:t>.</a:t>
                      </a:r>
                      <a:r>
                        <a:rPr lang="pl-PL" sz="1000" dirty="0" smtClean="0">
                          <a:effectLst/>
                          <a:latin typeface="+mn-lt"/>
                        </a:rPr>
                        <a:t>12</a:t>
                      </a:r>
                      <a:r>
                        <a:rPr lang="en-GB" sz="1000" dirty="0" smtClean="0">
                          <a:effectLst/>
                          <a:latin typeface="+mn-lt"/>
                        </a:rPr>
                        <a:t>.2017</a:t>
                      </a:r>
                      <a:r>
                        <a:rPr lang="pl-PL" sz="1000" dirty="0" smtClean="0">
                          <a:effectLst/>
                          <a:latin typeface="+mn-lt"/>
                        </a:rPr>
                        <a:t>*</a:t>
                      </a:r>
                      <a:endParaRPr lang="pl-PL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+mn-lt"/>
                        </a:rPr>
                        <a:t>30.12.2016*</a:t>
                      </a:r>
                      <a:endParaRPr lang="pl-PL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  <a:latin typeface="+mn-lt"/>
                        </a:rPr>
                        <a:t>Zmiana</a:t>
                      </a:r>
                      <a:r>
                        <a:rPr lang="en-GB" sz="1000" dirty="0" smtClean="0">
                          <a:effectLst/>
                          <a:latin typeface="+mn-lt"/>
                        </a:rPr>
                        <a:t> (%)</a:t>
                      </a:r>
                      <a:endParaRPr lang="pl-PL" sz="10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roczna</a:t>
                      </a:r>
                      <a:endParaRPr lang="pl-PL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 anchor="ctr"/>
                </a:tc>
              </a:tr>
              <a:tr h="268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Kurs</a:t>
                      </a:r>
                      <a:r>
                        <a:rPr lang="pl-PL" sz="11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akcji Banku</a:t>
                      </a:r>
                      <a:r>
                        <a:rPr lang="en-GB" sz="11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1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(PLN)</a:t>
                      </a:r>
                      <a:endParaRPr lang="pl-PL" sz="11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 smtClean="0">
                          <a:effectLst/>
                          <a:latin typeface="Arial"/>
                        </a:rPr>
                        <a:t>8,94</a:t>
                      </a:r>
                      <a:endParaRPr lang="pl-PL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 smtClean="0">
                          <a:effectLst/>
                          <a:latin typeface="Arial"/>
                        </a:rPr>
                        <a:t>5,19</a:t>
                      </a:r>
                      <a:endParaRPr lang="pl-PL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 smtClean="0">
                          <a:solidFill>
                            <a:srgbClr val="009900"/>
                          </a:solidFill>
                          <a:effectLst/>
                          <a:latin typeface="Arial"/>
                        </a:rPr>
                        <a:t>72,3%</a:t>
                      </a:r>
                      <a:endParaRPr lang="pl-PL" sz="1400" b="1" i="0" u="none" strike="noStrike" dirty="0">
                        <a:solidFill>
                          <a:srgbClr val="009900"/>
                        </a:solidFill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8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WIG </a:t>
                      </a:r>
                      <a:r>
                        <a:rPr lang="en-GB" sz="11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</a:t>
                      </a:r>
                      <a:r>
                        <a:rPr lang="pl-PL" sz="11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</a:t>
                      </a:r>
                      <a:endParaRPr lang="pl-PL" sz="11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 smtClean="0">
                          <a:effectLst/>
                          <a:latin typeface="Arial"/>
                        </a:rPr>
                        <a:t>8 482</a:t>
                      </a:r>
                      <a:endParaRPr lang="pl-PL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 smtClean="0">
                          <a:effectLst/>
                          <a:latin typeface="Arial"/>
                        </a:rPr>
                        <a:t>6 263</a:t>
                      </a:r>
                      <a:endParaRPr lang="pl-PL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 smtClean="0">
                          <a:solidFill>
                            <a:srgbClr val="009900"/>
                          </a:solidFill>
                          <a:effectLst/>
                          <a:latin typeface="Arial"/>
                        </a:rPr>
                        <a:t>35,4%</a:t>
                      </a:r>
                      <a:endParaRPr lang="pl-PL" sz="1100" b="0" i="0" u="none" strike="noStrike" dirty="0">
                        <a:solidFill>
                          <a:srgbClr val="009900"/>
                        </a:solidFill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/>
                    </a:solidFill>
                  </a:tcPr>
                </a:tc>
              </a:tr>
              <a:tr h="268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l-PL" sz="11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WIG20</a:t>
                      </a:r>
                      <a:endParaRPr lang="pl-PL" sz="11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 smtClean="0">
                          <a:effectLst/>
                          <a:latin typeface="Arial"/>
                        </a:rPr>
                        <a:t>2 461</a:t>
                      </a:r>
                      <a:endParaRPr lang="pl-PL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 smtClean="0">
                          <a:effectLst/>
                          <a:latin typeface="Arial"/>
                        </a:rPr>
                        <a:t>1 948</a:t>
                      </a:r>
                      <a:endParaRPr lang="pl-PL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 smtClean="0">
                          <a:solidFill>
                            <a:srgbClr val="009900"/>
                          </a:solidFill>
                          <a:effectLst/>
                          <a:latin typeface="Arial"/>
                        </a:rPr>
                        <a:t>26,4%</a:t>
                      </a:r>
                      <a:endParaRPr lang="pl-PL" sz="1100" b="0" i="0" u="none" strike="noStrike" dirty="0">
                        <a:solidFill>
                          <a:srgbClr val="009900"/>
                        </a:solidFill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/>
                    </a:solidFill>
                  </a:tcPr>
                </a:tc>
              </a:tr>
              <a:tr h="268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WIG30</a:t>
                      </a:r>
                      <a:endParaRPr lang="pl-PL" sz="11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 smtClean="0">
                          <a:effectLst/>
                          <a:latin typeface="Arial"/>
                        </a:rPr>
                        <a:t>2 825</a:t>
                      </a:r>
                      <a:endParaRPr lang="pl-PL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 smtClean="0">
                          <a:effectLst/>
                          <a:latin typeface="Arial"/>
                        </a:rPr>
                        <a:t>2 243</a:t>
                      </a:r>
                      <a:endParaRPr lang="pl-PL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 smtClean="0">
                          <a:solidFill>
                            <a:srgbClr val="009900"/>
                          </a:solidFill>
                          <a:effectLst/>
                          <a:latin typeface="Arial"/>
                        </a:rPr>
                        <a:t>25,9%</a:t>
                      </a:r>
                      <a:endParaRPr lang="pl-PL" sz="1100" b="0" i="0" u="none" strike="noStrike" dirty="0">
                        <a:solidFill>
                          <a:srgbClr val="009900"/>
                        </a:solidFill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/>
                    </a:solidFill>
                  </a:tcPr>
                </a:tc>
              </a:tr>
              <a:tr h="268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WIG  - </a:t>
                      </a:r>
                      <a:r>
                        <a:rPr lang="pl-PL" sz="11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indeks</a:t>
                      </a:r>
                      <a:r>
                        <a:rPr lang="pl-PL" sz="11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główny</a:t>
                      </a:r>
                      <a:endParaRPr lang="pl-PL" sz="11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 smtClean="0">
                          <a:effectLst/>
                          <a:latin typeface="Arial"/>
                        </a:rPr>
                        <a:t>63 746</a:t>
                      </a:r>
                      <a:endParaRPr lang="pl-PL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 smtClean="0">
                          <a:effectLst/>
                          <a:latin typeface="Arial"/>
                        </a:rPr>
                        <a:t>51 754</a:t>
                      </a:r>
                      <a:endParaRPr lang="pl-PL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 smtClean="0">
                          <a:solidFill>
                            <a:srgbClr val="009900"/>
                          </a:solidFill>
                          <a:effectLst/>
                          <a:latin typeface="Arial"/>
                        </a:rPr>
                        <a:t>23,2%</a:t>
                      </a:r>
                      <a:endParaRPr lang="pl-PL" sz="1100" b="0" i="0" u="none" strike="noStrike" dirty="0">
                        <a:solidFill>
                          <a:srgbClr val="009900"/>
                        </a:solidFill>
                        <a:effectLst/>
                        <a:latin typeface="Arial"/>
                      </a:endParaRPr>
                    </a:p>
                  </a:txBody>
                  <a:tcPr marL="0" marR="3600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4" name="PoleTekstowe 83"/>
          <p:cNvSpPr txBox="1"/>
          <p:nvPr/>
        </p:nvSpPr>
        <p:spPr>
          <a:xfrm>
            <a:off x="5022558" y="4014879"/>
            <a:ext cx="4653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>
                <a:solidFill>
                  <a:srgbClr val="C82059"/>
                </a:solidFill>
                <a:cs typeface="Lato Light"/>
              </a:rPr>
              <a:t>Bank Millennium był pierwszym bankiem notowanym na GPW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55" name="Łącznik prosty 84"/>
          <p:cNvCxnSpPr/>
          <p:nvPr/>
        </p:nvCxnSpPr>
        <p:spPr>
          <a:xfrm flipV="1">
            <a:off x="5009392" y="4283610"/>
            <a:ext cx="4295475" cy="158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6" name="Symbol zastępczy wykresu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1106035"/>
              </p:ext>
            </p:extLst>
          </p:nvPr>
        </p:nvGraphicFramePr>
        <p:xfrm>
          <a:off x="369061" y="4288808"/>
          <a:ext cx="4332088" cy="1846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7" name="Freeform 39"/>
          <p:cNvSpPr/>
          <p:nvPr/>
        </p:nvSpPr>
        <p:spPr>
          <a:xfrm>
            <a:off x="2158294" y="4784521"/>
            <a:ext cx="477380" cy="171496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481054 w 481054"/>
              <a:gd name="connsiteY0" fmla="*/ 290855 h 290855"/>
              <a:gd name="connsiteX1" fmla="*/ 345440 w 481054"/>
              <a:gd name="connsiteY1" fmla="*/ 0 h 290855"/>
              <a:gd name="connsiteX2" fmla="*/ 0 w 481054"/>
              <a:gd name="connsiteY2" fmla="*/ 0 h 290855"/>
              <a:gd name="connsiteX0" fmla="*/ 435573 w 435573"/>
              <a:gd name="connsiteY0" fmla="*/ 192310 h 192310"/>
              <a:gd name="connsiteX1" fmla="*/ 345440 w 435573"/>
              <a:gd name="connsiteY1" fmla="*/ 0 h 192310"/>
              <a:gd name="connsiteX2" fmla="*/ 0 w 435573"/>
              <a:gd name="connsiteY2" fmla="*/ 0 h 192310"/>
              <a:gd name="connsiteX0" fmla="*/ 438683 w 438683"/>
              <a:gd name="connsiteY0" fmla="*/ 199747 h 199747"/>
              <a:gd name="connsiteX1" fmla="*/ 345440 w 438683"/>
              <a:gd name="connsiteY1" fmla="*/ 0 h 199747"/>
              <a:gd name="connsiteX2" fmla="*/ 0 w 438683"/>
              <a:gd name="connsiteY2" fmla="*/ 0 h 199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683" h="199747">
                <a:moveTo>
                  <a:pt x="438683" y="199747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2D5876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454545"/>
              </a:solidFill>
            </a:endParaRPr>
          </a:p>
        </p:txBody>
      </p:sp>
      <p:sp>
        <p:nvSpPr>
          <p:cNvPr id="58" name="Freeform 35"/>
          <p:cNvSpPr/>
          <p:nvPr/>
        </p:nvSpPr>
        <p:spPr>
          <a:xfrm flipH="1">
            <a:off x="3977689" y="5063084"/>
            <a:ext cx="547882" cy="171503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626054 w 626054"/>
              <a:gd name="connsiteY0" fmla="*/ 265258 h 265258"/>
              <a:gd name="connsiteX1" fmla="*/ 345440 w 626054"/>
              <a:gd name="connsiteY1" fmla="*/ 0 h 265258"/>
              <a:gd name="connsiteX2" fmla="*/ 0 w 626054"/>
              <a:gd name="connsiteY2" fmla="*/ 0 h 265258"/>
              <a:gd name="connsiteX0" fmla="*/ 626054 w 626054"/>
              <a:gd name="connsiteY0" fmla="*/ 278439 h 278439"/>
              <a:gd name="connsiteX1" fmla="*/ 345440 w 626054"/>
              <a:gd name="connsiteY1" fmla="*/ 0 h 278439"/>
              <a:gd name="connsiteX2" fmla="*/ 0 w 626054"/>
              <a:gd name="connsiteY2" fmla="*/ 0 h 278439"/>
              <a:gd name="connsiteX0" fmla="*/ 548910 w 548910"/>
              <a:gd name="connsiteY0" fmla="*/ 304800 h 304800"/>
              <a:gd name="connsiteX1" fmla="*/ 345440 w 548910"/>
              <a:gd name="connsiteY1" fmla="*/ 0 h 304800"/>
              <a:gd name="connsiteX2" fmla="*/ 0 w 548910"/>
              <a:gd name="connsiteY2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910" h="304800">
                <a:moveTo>
                  <a:pt x="548910" y="304800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accent1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dirty="0">
              <a:solidFill>
                <a:srgbClr val="454545"/>
              </a:solidFill>
            </a:endParaRPr>
          </a:p>
        </p:txBody>
      </p:sp>
      <p:sp>
        <p:nvSpPr>
          <p:cNvPr id="59" name="Freeform 23"/>
          <p:cNvSpPr/>
          <p:nvPr/>
        </p:nvSpPr>
        <p:spPr>
          <a:xfrm flipV="1">
            <a:off x="2207282" y="5700025"/>
            <a:ext cx="513062" cy="126175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552619 w 552619"/>
              <a:gd name="connsiteY0" fmla="*/ 255373 h 255373"/>
              <a:gd name="connsiteX1" fmla="*/ 345440 w 552619"/>
              <a:gd name="connsiteY1" fmla="*/ 0 h 255373"/>
              <a:gd name="connsiteX2" fmla="*/ 0 w 552619"/>
              <a:gd name="connsiteY2" fmla="*/ 0 h 25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619" h="255373">
                <a:moveTo>
                  <a:pt x="552619" y="255373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accent3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dirty="0">
              <a:solidFill>
                <a:srgbClr val="454545"/>
              </a:solidFill>
            </a:endParaRPr>
          </a:p>
        </p:txBody>
      </p:sp>
      <p:sp>
        <p:nvSpPr>
          <p:cNvPr id="60" name="Freeform 23"/>
          <p:cNvSpPr/>
          <p:nvPr/>
        </p:nvSpPr>
        <p:spPr>
          <a:xfrm flipV="1">
            <a:off x="2667581" y="5894188"/>
            <a:ext cx="513062" cy="249240"/>
          </a:xfrm>
          <a:custGeom>
            <a:avLst/>
            <a:gdLst>
              <a:gd name="connsiteX0" fmla="*/ 670560 w 670560"/>
              <a:gd name="connsiteY0" fmla="*/ 304800 h 304800"/>
              <a:gd name="connsiteX1" fmla="*/ 345440 w 670560"/>
              <a:gd name="connsiteY1" fmla="*/ 0 h 304800"/>
              <a:gd name="connsiteX2" fmla="*/ 0 w 670560"/>
              <a:gd name="connsiteY2" fmla="*/ 0 h 304800"/>
              <a:gd name="connsiteX0" fmla="*/ 552619 w 552619"/>
              <a:gd name="connsiteY0" fmla="*/ 255373 h 255373"/>
              <a:gd name="connsiteX1" fmla="*/ 345440 w 552619"/>
              <a:gd name="connsiteY1" fmla="*/ 0 h 255373"/>
              <a:gd name="connsiteX2" fmla="*/ 0 w 552619"/>
              <a:gd name="connsiteY2" fmla="*/ 0 h 25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619" h="255373">
                <a:moveTo>
                  <a:pt x="552619" y="255373"/>
                </a:moveTo>
                <a:lnTo>
                  <a:pt x="34544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accent4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dirty="0">
              <a:solidFill>
                <a:srgbClr val="454545"/>
              </a:solidFill>
            </a:endParaRPr>
          </a:p>
        </p:txBody>
      </p:sp>
      <p:pic>
        <p:nvPicPr>
          <p:cNvPr id="62" name="Picture 2" descr="Znalezione obrazy dla zapytania nowe logo gpw">
            <a:extLst>
              <a:ext uri="{FF2B5EF4-FFF2-40B4-BE49-F238E27FC236}">
                <a16:creationId xmlns:a16="http://schemas.microsoft.com/office/drawing/2014/main" xmlns="" id="{CB8C007A-35B6-4F69-AF51-8ABD83F91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25" y="4361184"/>
            <a:ext cx="1146562" cy="33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192906"/>
              </p:ext>
            </p:extLst>
          </p:nvPr>
        </p:nvGraphicFramePr>
        <p:xfrm>
          <a:off x="696229" y="1913672"/>
          <a:ext cx="4219489" cy="1916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0955698"/>
              </p:ext>
            </p:extLst>
          </p:nvPr>
        </p:nvGraphicFramePr>
        <p:xfrm>
          <a:off x="696238" y="2175933"/>
          <a:ext cx="4219489" cy="165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50" name="Łącznik prosty 84"/>
          <p:cNvCxnSpPr/>
          <p:nvPr/>
        </p:nvCxnSpPr>
        <p:spPr>
          <a:xfrm>
            <a:off x="431486" y="1850399"/>
            <a:ext cx="3925397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4" name="Objec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7124164"/>
              </p:ext>
            </p:extLst>
          </p:nvPr>
        </p:nvGraphicFramePr>
        <p:xfrm>
          <a:off x="484557" y="1854550"/>
          <a:ext cx="3262787" cy="1083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Elipsa 27"/>
          <p:cNvSpPr/>
          <p:nvPr/>
        </p:nvSpPr>
        <p:spPr>
          <a:xfrm>
            <a:off x="8615001" y="2414407"/>
            <a:ext cx="759112" cy="2876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29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558916" y="718667"/>
            <a:ext cx="8708642" cy="394473"/>
          </a:xfrm>
        </p:spPr>
        <p:txBody>
          <a:bodyPr/>
          <a:lstStyle/>
          <a:p>
            <a:r>
              <a:rPr lang="en-GB" sz="1400" dirty="0" smtClean="0"/>
              <a:t>Bank Millennium </a:t>
            </a:r>
            <a:r>
              <a:rPr lang="pl-PL" sz="1400" dirty="0" smtClean="0"/>
              <a:t>był liderem wzrostu kursu akcji banków notowanych na GPW w 2017 roku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904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sz="1400" dirty="0"/>
              <a:t>W</a:t>
            </a:r>
            <a:r>
              <a:rPr lang="en-GB" sz="1400" dirty="0" smtClean="0"/>
              <a:t> 2017</a:t>
            </a:r>
            <a:r>
              <a:rPr lang="pl-PL" sz="1400" dirty="0" smtClean="0"/>
              <a:t> roku</a:t>
            </a:r>
            <a:r>
              <a:rPr lang="en-GB" sz="1400" dirty="0" smtClean="0"/>
              <a:t> Bank Millennium </a:t>
            </a:r>
            <a:r>
              <a:rPr lang="pl-PL" sz="1400" dirty="0" smtClean="0"/>
              <a:t>otrzymał kilka nagród za jakość produktów i usług oraz w zakresie społecznej odpowiedzialności …</a:t>
            </a:r>
            <a:endParaRPr lang="en-GB" sz="14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NAJWAŻNIEJSZE NAGRODY I WYRÓŻNIENIA (1)</a:t>
            </a:r>
            <a:endParaRPr lang="en-GB" dirty="0"/>
          </a:p>
        </p:txBody>
      </p:sp>
      <p:sp>
        <p:nvSpPr>
          <p:cNvPr id="5" name="Prostokąt 4"/>
          <p:cNvSpPr/>
          <p:nvPr/>
        </p:nvSpPr>
        <p:spPr>
          <a:xfrm>
            <a:off x="6690265" y="1870956"/>
            <a:ext cx="2701537" cy="162678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90264" y="2217102"/>
            <a:ext cx="2836507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C51E5B"/>
                </a:solidFill>
              </a:rPr>
              <a:t>Na podium cztery </a:t>
            </a:r>
            <a:r>
              <a:rPr lang="en-GB" sz="1200" dirty="0" smtClean="0">
                <a:solidFill>
                  <a:srgbClr val="C51E5B"/>
                </a:solidFill>
              </a:rPr>
              <a:t>razy</a:t>
            </a:r>
            <a:endParaRPr lang="pl-PL" sz="1200" dirty="0" smtClean="0">
              <a:solidFill>
                <a:srgbClr val="C51E5B"/>
              </a:solidFill>
            </a:endParaRPr>
          </a:p>
          <a:p>
            <a:pPr algn="ctr"/>
            <a:r>
              <a:rPr lang="pl-PL" sz="1100" b="1" dirty="0">
                <a:solidFill>
                  <a:srgbClr val="454545"/>
                </a:solidFill>
              </a:rPr>
              <a:t>1 miejsce</a:t>
            </a:r>
            <a:r>
              <a:rPr lang="pl-PL" sz="1100" dirty="0">
                <a:solidFill>
                  <a:srgbClr val="454545"/>
                </a:solidFill>
              </a:rPr>
              <a:t> za </a:t>
            </a:r>
            <a:r>
              <a:rPr lang="pl-PL" sz="1100" dirty="0" smtClean="0">
                <a:solidFill>
                  <a:srgbClr val="454545"/>
                </a:solidFill>
              </a:rPr>
              <a:t>Konto osobiste</a:t>
            </a:r>
            <a:endParaRPr lang="pl-PL" sz="1100" dirty="0">
              <a:solidFill>
                <a:srgbClr val="454545"/>
              </a:solidFill>
            </a:endParaRPr>
          </a:p>
          <a:p>
            <a:pPr algn="ctr"/>
            <a:r>
              <a:rPr lang="pl-PL" sz="1100" b="1" dirty="0" smtClean="0">
                <a:solidFill>
                  <a:srgbClr val="454545"/>
                </a:solidFill>
              </a:rPr>
              <a:t>2 </a:t>
            </a:r>
            <a:r>
              <a:rPr lang="pl-PL" sz="1100" b="1" dirty="0">
                <a:solidFill>
                  <a:srgbClr val="454545"/>
                </a:solidFill>
              </a:rPr>
              <a:t>miejsce</a:t>
            </a:r>
            <a:r>
              <a:rPr lang="pl-PL" sz="1100" dirty="0">
                <a:solidFill>
                  <a:srgbClr val="454545"/>
                </a:solidFill>
              </a:rPr>
              <a:t> za </a:t>
            </a:r>
            <a:r>
              <a:rPr lang="pl-PL" sz="1100" dirty="0" smtClean="0">
                <a:solidFill>
                  <a:srgbClr val="454545"/>
                </a:solidFill>
              </a:rPr>
              <a:t>Kredyt hipoteczny</a:t>
            </a:r>
            <a:endParaRPr lang="pl-PL" sz="1100" dirty="0">
              <a:solidFill>
                <a:srgbClr val="454545"/>
              </a:solidFill>
            </a:endParaRPr>
          </a:p>
          <a:p>
            <a:pPr algn="ctr"/>
            <a:r>
              <a:rPr lang="pl-PL" sz="1100" b="1" dirty="0">
                <a:solidFill>
                  <a:srgbClr val="454545"/>
                </a:solidFill>
              </a:rPr>
              <a:t>3 miejsce</a:t>
            </a:r>
            <a:r>
              <a:rPr lang="pl-PL" sz="1100" dirty="0">
                <a:solidFill>
                  <a:srgbClr val="454545"/>
                </a:solidFill>
              </a:rPr>
              <a:t> </a:t>
            </a:r>
            <a:r>
              <a:rPr lang="pl-PL" sz="1100" dirty="0" smtClean="0">
                <a:solidFill>
                  <a:srgbClr val="454545"/>
                </a:solidFill>
              </a:rPr>
              <a:t> za Najwyższą </a:t>
            </a:r>
            <a:r>
              <a:rPr lang="pl-PL" sz="1100" dirty="0">
                <a:solidFill>
                  <a:srgbClr val="454545"/>
                </a:solidFill>
              </a:rPr>
              <a:t>jakość obsługi</a:t>
            </a:r>
          </a:p>
          <a:p>
            <a:pPr algn="ctr"/>
            <a:r>
              <a:rPr lang="pl-PL" sz="1100" dirty="0" smtClean="0">
                <a:solidFill>
                  <a:srgbClr val="454545"/>
                </a:solidFill>
              </a:rPr>
              <a:t>Laureat - </a:t>
            </a:r>
            <a:r>
              <a:rPr lang="pl-PL" sz="1100" dirty="0" smtClean="0"/>
              <a:t>Najlepsze </a:t>
            </a:r>
            <a:r>
              <a:rPr lang="pl-PL" sz="1100" dirty="0"/>
              <a:t>praktyki w zakresie bezpieczeństwa </a:t>
            </a:r>
            <a:r>
              <a:rPr lang="pl-PL" sz="1100" dirty="0" smtClean="0"/>
              <a:t>systemów</a:t>
            </a:r>
            <a:endParaRPr lang="en-GB" sz="1100" dirty="0">
              <a:solidFill>
                <a:srgbClr val="454545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33076" y="1877385"/>
            <a:ext cx="2701537" cy="162678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616642" y="1885511"/>
            <a:ext cx="2701537" cy="162678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21201" y="4301317"/>
            <a:ext cx="2701537" cy="162678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3602243" y="4301316"/>
            <a:ext cx="2701537" cy="162678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494976" y="2247888"/>
            <a:ext cx="2834092" cy="13080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 smtClean="0">
                <a:solidFill>
                  <a:srgbClr val="C51E5B"/>
                </a:solidFill>
              </a:rPr>
              <a:t>Od siedmiu lat na podium</a:t>
            </a:r>
          </a:p>
          <a:p>
            <a:pPr algn="ctr"/>
            <a:r>
              <a:rPr lang="en-US" sz="1200" dirty="0" smtClean="0">
                <a:solidFill>
                  <a:srgbClr val="C51E5B"/>
                </a:solidFill>
              </a:rPr>
              <a:t> </a:t>
            </a:r>
            <a:endParaRPr lang="pl-PL" sz="1200" dirty="0">
              <a:solidFill>
                <a:srgbClr val="C51E5B"/>
              </a:solidFill>
            </a:endParaRPr>
          </a:p>
          <a:p>
            <a:r>
              <a:rPr lang="en-US" sz="1100" b="1" dirty="0" smtClean="0">
                <a:solidFill>
                  <a:srgbClr val="454545"/>
                </a:solidFill>
              </a:rPr>
              <a:t>1</a:t>
            </a:r>
            <a:r>
              <a:rPr lang="pl-PL" sz="1100" b="1" dirty="0" smtClean="0">
                <a:solidFill>
                  <a:srgbClr val="454545"/>
                </a:solidFill>
              </a:rPr>
              <a:t>sze</a:t>
            </a:r>
            <a:r>
              <a:rPr lang="en-US" sz="1100" b="1" dirty="0" smtClean="0">
                <a:solidFill>
                  <a:srgbClr val="454545"/>
                </a:solidFill>
              </a:rPr>
              <a:t> </a:t>
            </a:r>
            <a:r>
              <a:rPr lang="pl-PL" sz="1100" b="1" dirty="0" smtClean="0">
                <a:solidFill>
                  <a:srgbClr val="454545"/>
                </a:solidFill>
              </a:rPr>
              <a:t>miejsce</a:t>
            </a:r>
            <a:r>
              <a:rPr lang="en-US" sz="1100" b="1" dirty="0" smtClean="0">
                <a:solidFill>
                  <a:srgbClr val="454545"/>
                </a:solidFill>
              </a:rPr>
              <a:t> </a:t>
            </a:r>
            <a:r>
              <a:rPr lang="pl-PL" sz="1100" b="1" dirty="0" smtClean="0">
                <a:solidFill>
                  <a:srgbClr val="454545"/>
                </a:solidFill>
              </a:rPr>
              <a:t> </a:t>
            </a:r>
            <a:r>
              <a:rPr lang="pl-PL" sz="1100" dirty="0" smtClean="0">
                <a:solidFill>
                  <a:srgbClr val="454545"/>
                </a:solidFill>
              </a:rPr>
              <a:t>w kategorii </a:t>
            </a:r>
          </a:p>
          <a:p>
            <a:r>
              <a:rPr lang="pl-PL" sz="1100" dirty="0">
                <a:solidFill>
                  <a:srgbClr val="454545"/>
                </a:solidFill>
              </a:rPr>
              <a:t>	</a:t>
            </a:r>
            <a:r>
              <a:rPr lang="pl-PL" sz="1100" dirty="0" smtClean="0">
                <a:solidFill>
                  <a:srgbClr val="454545"/>
                </a:solidFill>
              </a:rPr>
              <a:t>”Bank dla Kowalskiego</a:t>
            </a:r>
            <a:r>
              <a:rPr lang="en-US" sz="1100" dirty="0" smtClean="0">
                <a:solidFill>
                  <a:srgbClr val="454545"/>
                </a:solidFill>
              </a:rPr>
              <a:t>”</a:t>
            </a:r>
            <a:endParaRPr lang="pl-PL" sz="1100" dirty="0" smtClean="0">
              <a:solidFill>
                <a:srgbClr val="454545"/>
              </a:solidFill>
            </a:endParaRPr>
          </a:p>
          <a:p>
            <a:r>
              <a:rPr lang="en-US" sz="1100" b="1" dirty="0" smtClean="0">
                <a:solidFill>
                  <a:srgbClr val="454545"/>
                </a:solidFill>
              </a:rPr>
              <a:t>1</a:t>
            </a:r>
            <a:r>
              <a:rPr lang="pl-PL" sz="1100" b="1" dirty="0">
                <a:solidFill>
                  <a:srgbClr val="454545"/>
                </a:solidFill>
              </a:rPr>
              <a:t>sze</a:t>
            </a:r>
            <a:r>
              <a:rPr lang="en-US" sz="1100" b="1" dirty="0">
                <a:solidFill>
                  <a:srgbClr val="454545"/>
                </a:solidFill>
              </a:rPr>
              <a:t> </a:t>
            </a:r>
            <a:r>
              <a:rPr lang="pl-PL" sz="1100" b="1" dirty="0">
                <a:solidFill>
                  <a:srgbClr val="454545"/>
                </a:solidFill>
              </a:rPr>
              <a:t>miejsce</a:t>
            </a:r>
            <a:r>
              <a:rPr lang="en-US" sz="1100" b="1" dirty="0" smtClean="0">
                <a:solidFill>
                  <a:srgbClr val="454545"/>
                </a:solidFill>
              </a:rPr>
              <a:t> </a:t>
            </a:r>
            <a:r>
              <a:rPr lang="en-US" sz="1100" dirty="0" smtClean="0">
                <a:solidFill>
                  <a:srgbClr val="454545"/>
                </a:solidFill>
              </a:rPr>
              <a:t> „</a:t>
            </a:r>
            <a:r>
              <a:rPr lang="pl-PL" sz="1100" dirty="0" smtClean="0">
                <a:solidFill>
                  <a:srgbClr val="454545"/>
                </a:solidFill>
              </a:rPr>
              <a:t>Bankowość mobilna</a:t>
            </a:r>
            <a:r>
              <a:rPr lang="en-US" sz="1100" dirty="0" smtClean="0">
                <a:solidFill>
                  <a:srgbClr val="454545"/>
                </a:solidFill>
              </a:rPr>
              <a:t>” </a:t>
            </a:r>
            <a:endParaRPr lang="pl-PL" sz="1100" dirty="0" smtClean="0">
              <a:solidFill>
                <a:srgbClr val="454545"/>
              </a:solidFill>
            </a:endParaRPr>
          </a:p>
          <a:p>
            <a:r>
              <a:rPr lang="en-US" sz="1100" b="1" dirty="0" smtClean="0">
                <a:solidFill>
                  <a:srgbClr val="454545"/>
                </a:solidFill>
              </a:rPr>
              <a:t>2</a:t>
            </a:r>
            <a:r>
              <a:rPr lang="pl-PL" sz="1100" b="1" dirty="0" smtClean="0">
                <a:solidFill>
                  <a:srgbClr val="454545"/>
                </a:solidFill>
              </a:rPr>
              <a:t>gie</a:t>
            </a:r>
            <a:r>
              <a:rPr lang="en-US" sz="1100" b="1" dirty="0" smtClean="0">
                <a:solidFill>
                  <a:srgbClr val="454545"/>
                </a:solidFill>
              </a:rPr>
              <a:t> </a:t>
            </a:r>
            <a:r>
              <a:rPr lang="pl-PL" sz="1100" b="1" dirty="0" smtClean="0">
                <a:solidFill>
                  <a:srgbClr val="454545"/>
                </a:solidFill>
              </a:rPr>
              <a:t>miejsce</a:t>
            </a:r>
            <a:r>
              <a:rPr lang="en-US" sz="1100" b="1" dirty="0" smtClean="0">
                <a:solidFill>
                  <a:srgbClr val="454545"/>
                </a:solidFill>
              </a:rPr>
              <a:t> </a:t>
            </a:r>
            <a:r>
              <a:rPr lang="pl-PL" sz="1100" b="1" dirty="0" smtClean="0">
                <a:solidFill>
                  <a:srgbClr val="454545"/>
                </a:solidFill>
              </a:rPr>
              <a:t> </a:t>
            </a:r>
            <a:r>
              <a:rPr lang="en-US" sz="1100" dirty="0" smtClean="0">
                <a:solidFill>
                  <a:srgbClr val="454545"/>
                </a:solidFill>
              </a:rPr>
              <a:t>„</a:t>
            </a:r>
            <a:r>
              <a:rPr lang="pl-PL" sz="1100" dirty="0" smtClean="0">
                <a:solidFill>
                  <a:srgbClr val="454545"/>
                </a:solidFill>
              </a:rPr>
              <a:t>Bankowość	   </a:t>
            </a:r>
          </a:p>
          <a:p>
            <a:r>
              <a:rPr lang="pl-PL" sz="1100" dirty="0" smtClean="0">
                <a:solidFill>
                  <a:srgbClr val="454545"/>
                </a:solidFill>
              </a:rPr>
              <a:t>	    internetowa</a:t>
            </a:r>
            <a:r>
              <a:rPr lang="en-US" sz="1100" dirty="0" smtClean="0">
                <a:solidFill>
                  <a:srgbClr val="454545"/>
                </a:solidFill>
              </a:rPr>
              <a:t>”</a:t>
            </a:r>
            <a:endParaRPr lang="en-US" sz="1100" dirty="0">
              <a:solidFill>
                <a:srgbClr val="454545"/>
              </a:solidFill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446121" y="4524000"/>
            <a:ext cx="283438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rgbClr val="C51E5B"/>
                </a:solidFill>
              </a:rPr>
              <a:t>Najlepszy</a:t>
            </a:r>
            <a:r>
              <a:rPr lang="en-GB" sz="1200" dirty="0" smtClean="0">
                <a:solidFill>
                  <a:srgbClr val="C51E5B"/>
                </a:solidFill>
              </a:rPr>
              <a:t> </a:t>
            </a:r>
            <a:r>
              <a:rPr lang="en-GB" sz="1200" dirty="0">
                <a:solidFill>
                  <a:srgbClr val="C51E5B"/>
                </a:solidFill>
              </a:rPr>
              <a:t>Bank </a:t>
            </a:r>
            <a:r>
              <a:rPr lang="pl-PL" sz="1200" dirty="0" smtClean="0">
                <a:solidFill>
                  <a:srgbClr val="C51E5B"/>
                </a:solidFill>
              </a:rPr>
              <a:t>w zakresie</a:t>
            </a:r>
            <a:r>
              <a:rPr lang="en-GB" sz="1200" dirty="0" smtClean="0">
                <a:solidFill>
                  <a:srgbClr val="C51E5B"/>
                </a:solidFill>
              </a:rPr>
              <a:t> </a:t>
            </a:r>
            <a:r>
              <a:rPr lang="en-GB" sz="1200" dirty="0">
                <a:solidFill>
                  <a:srgbClr val="C51E5B"/>
                </a:solidFill>
              </a:rPr>
              <a:t>CSR</a:t>
            </a:r>
          </a:p>
          <a:p>
            <a:pPr algn="ctr">
              <a:lnSpc>
                <a:spcPct val="200000"/>
              </a:lnSpc>
            </a:pPr>
            <a:r>
              <a:rPr lang="pl-PL" sz="1100" dirty="0">
                <a:solidFill>
                  <a:srgbClr val="454545"/>
                </a:solidFill>
              </a:rPr>
              <a:t>w</a:t>
            </a:r>
            <a:r>
              <a:rPr lang="pl-PL" sz="1100" dirty="0" smtClean="0">
                <a:solidFill>
                  <a:srgbClr val="454545"/>
                </a:solidFill>
              </a:rPr>
              <a:t> Europie Środkowo-Wschodniej</a:t>
            </a:r>
          </a:p>
          <a:p>
            <a:pPr algn="ctr"/>
            <a:r>
              <a:rPr lang="pl-PL" sz="1100" dirty="0" smtClean="0">
                <a:solidFill>
                  <a:srgbClr val="454545"/>
                </a:solidFill>
              </a:rPr>
              <a:t>Za przejrzysty sposób prezentowania działań</a:t>
            </a:r>
            <a:r>
              <a:rPr lang="en-US" sz="1100" dirty="0" smtClean="0">
                <a:solidFill>
                  <a:srgbClr val="454545"/>
                </a:solidFill>
              </a:rPr>
              <a:t> CSR, inno</a:t>
            </a:r>
            <a:r>
              <a:rPr lang="pl-PL" sz="1100" dirty="0" smtClean="0">
                <a:solidFill>
                  <a:srgbClr val="454545"/>
                </a:solidFill>
              </a:rPr>
              <a:t>wacyjne podejście do klientów</a:t>
            </a:r>
            <a:r>
              <a:rPr lang="en-US" sz="1100" dirty="0" smtClean="0">
                <a:solidFill>
                  <a:srgbClr val="454545"/>
                </a:solidFill>
              </a:rPr>
              <a:t>,</a:t>
            </a:r>
            <a:r>
              <a:rPr lang="pl-PL" sz="1100" dirty="0" smtClean="0">
                <a:solidFill>
                  <a:srgbClr val="454545"/>
                </a:solidFill>
              </a:rPr>
              <a:t> które sprawia, </a:t>
            </a:r>
            <a:r>
              <a:rPr lang="en-US" sz="1100" dirty="0" smtClean="0">
                <a:solidFill>
                  <a:srgbClr val="454545"/>
                </a:solidFill>
              </a:rPr>
              <a:t> </a:t>
            </a:r>
            <a:r>
              <a:rPr lang="pl-PL" sz="1100" dirty="0">
                <a:solidFill>
                  <a:srgbClr val="454545"/>
                </a:solidFill>
              </a:rPr>
              <a:t>że korzystanie z usług Banku Millennium jest proste i łatwe</a:t>
            </a:r>
            <a:endParaRPr lang="en-US" sz="1100" dirty="0" smtClean="0">
              <a:solidFill>
                <a:srgbClr val="454545"/>
              </a:solidFill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6661616" y="4298467"/>
            <a:ext cx="2701537" cy="162678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6432582" y="4570940"/>
            <a:ext cx="4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200" dirty="0" smtClean="0">
              <a:solidFill>
                <a:srgbClr val="C51E5B"/>
              </a:solidFill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6613343" y="4562208"/>
            <a:ext cx="278916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200" dirty="0" smtClean="0">
              <a:solidFill>
                <a:srgbClr val="C51E5B"/>
              </a:solidFill>
            </a:endParaRPr>
          </a:p>
          <a:p>
            <a:pPr algn="ctr"/>
            <a:r>
              <a:rPr lang="pl-PL" sz="1200" dirty="0" smtClean="0">
                <a:solidFill>
                  <a:srgbClr val="C51E5B"/>
                </a:solidFill>
              </a:rPr>
              <a:t>Srebrny listek </a:t>
            </a:r>
            <a:r>
              <a:rPr lang="en-GB" sz="1200" dirty="0" smtClean="0">
                <a:solidFill>
                  <a:srgbClr val="C51E5B"/>
                </a:solidFill>
              </a:rPr>
              <a:t>CSR</a:t>
            </a:r>
            <a:endParaRPr lang="pl-PL" sz="1200" dirty="0" smtClean="0">
              <a:solidFill>
                <a:srgbClr val="C51E5B"/>
              </a:solidFill>
            </a:endParaRPr>
          </a:p>
          <a:p>
            <a:pPr algn="ctr"/>
            <a:r>
              <a:rPr lang="pl-PL" sz="1100" dirty="0" smtClean="0"/>
              <a:t>Po raz trzeci</a:t>
            </a:r>
            <a:r>
              <a:rPr lang="en-US" sz="1100" dirty="0" smtClean="0"/>
              <a:t> Bank Millennium </a:t>
            </a:r>
            <a:r>
              <a:rPr lang="pl-PL" sz="1100" dirty="0" smtClean="0"/>
              <a:t>został nagrodzony Srebrnym Listkiem</a:t>
            </a:r>
            <a:r>
              <a:rPr lang="en-US" sz="1100" dirty="0" smtClean="0"/>
              <a:t> CSR – </a:t>
            </a:r>
            <a:r>
              <a:rPr lang="pl-PL" sz="1100" dirty="0" smtClean="0"/>
              <a:t>nagrodą dla firm</a:t>
            </a:r>
            <a:r>
              <a:rPr lang="pl-PL" sz="1100" dirty="0"/>
              <a:t> </a:t>
            </a:r>
            <a:r>
              <a:rPr lang="pl-PL" sz="1100" dirty="0" smtClean="0"/>
              <a:t>prowadzących biznes w sposób odpowiedzialny społecznie</a:t>
            </a:r>
            <a:endParaRPr lang="en-GB" sz="1100" b="1" dirty="0">
              <a:solidFill>
                <a:srgbClr val="454545"/>
              </a:solidFill>
            </a:endParaRPr>
          </a:p>
        </p:txBody>
      </p:sp>
      <p:pic>
        <p:nvPicPr>
          <p:cNvPr id="28" name="Picture 3" descr="C:\Users\X940783\AppData\Local\Microsoft\Windows\Temporary Internet Files\Content.Outlook\1JCBDPBR\logo_ZB_1b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529" y="1565580"/>
            <a:ext cx="1298407" cy="65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634" y="1439467"/>
            <a:ext cx="848104" cy="83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03" y="3685469"/>
            <a:ext cx="1530999" cy="88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pole tekstowe 34"/>
          <p:cNvSpPr txBox="1"/>
          <p:nvPr/>
        </p:nvSpPr>
        <p:spPr>
          <a:xfrm>
            <a:off x="3617722" y="4778184"/>
            <a:ext cx="270153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C51E5B"/>
                </a:solidFill>
              </a:rPr>
              <a:t>Rzetelny Pracodawca 2016 </a:t>
            </a:r>
            <a:r>
              <a:rPr lang="pl-PL" sz="1200" dirty="0" smtClean="0">
                <a:solidFill>
                  <a:srgbClr val="C51E5B"/>
                </a:solidFill>
              </a:rPr>
              <a:t>       </a:t>
            </a:r>
            <a:r>
              <a:rPr lang="pl-PL" sz="1200" dirty="0" smtClean="0"/>
              <a:t>Dla </a:t>
            </a:r>
            <a:r>
              <a:rPr lang="pl-PL" sz="1200" dirty="0"/>
              <a:t>najlepszego pracodawcy w zakresie polityki rekrutacji, rozwiązań pracowniczych i </a:t>
            </a:r>
            <a:r>
              <a:rPr lang="pl-PL" sz="1200" dirty="0" smtClean="0"/>
              <a:t>zarzadzania kadrami</a:t>
            </a:r>
            <a:r>
              <a:rPr lang="en-GB" sz="1100" dirty="0" smtClean="0"/>
              <a:t>.</a:t>
            </a:r>
            <a:endParaRPr lang="en-GB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35" y="3760176"/>
            <a:ext cx="1124107" cy="98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365" y="3742240"/>
            <a:ext cx="1018644" cy="101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89" y="1632808"/>
            <a:ext cx="2148573" cy="62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Prostokąt 24"/>
          <p:cNvSpPr/>
          <p:nvPr/>
        </p:nvSpPr>
        <p:spPr>
          <a:xfrm>
            <a:off x="3616402" y="2486273"/>
            <a:ext cx="2826694" cy="90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3300"/>
              </a:buClr>
            </a:pPr>
            <a:r>
              <a:rPr lang="pl-PL" sz="1200" dirty="0" smtClean="0">
                <a:solidFill>
                  <a:srgbClr val="C51E5B"/>
                </a:solidFill>
              </a:rPr>
              <a:t>Pierwsze miejsce w zakresie satysfakcji klienta</a:t>
            </a:r>
            <a:r>
              <a:rPr lang="en-US" sz="1200" dirty="0" smtClean="0">
                <a:solidFill>
                  <a:srgbClr val="C51E5B"/>
                </a:solidFill>
              </a:rPr>
              <a:t> </a:t>
            </a:r>
            <a:endParaRPr lang="pl-PL" sz="1200" dirty="0" smtClean="0">
              <a:solidFill>
                <a:srgbClr val="C51E5B"/>
              </a:solidFill>
            </a:endParaRPr>
          </a:p>
          <a:p>
            <a:pPr algn="ctr">
              <a:lnSpc>
                <a:spcPct val="130000"/>
              </a:lnSpc>
              <a:buClr>
                <a:srgbClr val="CC3300"/>
              </a:buClr>
            </a:pPr>
            <a:r>
              <a:rPr lang="pl-PL" sz="1100" dirty="0" smtClean="0">
                <a:solidFill>
                  <a:srgbClr val="454545"/>
                </a:solidFill>
              </a:rPr>
              <a:t>Ankieta przeprowadzona przez</a:t>
            </a:r>
            <a:r>
              <a:rPr lang="en-US" sz="1100" dirty="0" smtClean="0">
                <a:solidFill>
                  <a:srgbClr val="454545"/>
                </a:solidFill>
              </a:rPr>
              <a:t> </a:t>
            </a:r>
            <a:r>
              <a:rPr lang="en-US" sz="1100" dirty="0">
                <a:solidFill>
                  <a:srgbClr val="454545"/>
                </a:solidFill>
              </a:rPr>
              <a:t>ARC Rynek i </a:t>
            </a:r>
            <a:r>
              <a:rPr lang="en-US" sz="1100" dirty="0" smtClean="0">
                <a:solidFill>
                  <a:srgbClr val="454545"/>
                </a:solidFill>
              </a:rPr>
              <a:t>Opinia</a:t>
            </a:r>
            <a:endParaRPr lang="en-US" sz="1100" dirty="0">
              <a:solidFill>
                <a:srgbClr val="454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5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400" dirty="0" smtClean="0"/>
              <a:t>… </a:t>
            </a:r>
            <a:r>
              <a:rPr lang="pl-PL" sz="1400" dirty="0" smtClean="0"/>
              <a:t>jak również za rozwiązania cyfrowe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NAJWAŻNIEJSZE NAGRODY I WYRÓŻNIENIA </a:t>
            </a:r>
            <a:r>
              <a:rPr lang="pl-PL" dirty="0" smtClean="0"/>
              <a:t>(2)</a:t>
            </a:r>
            <a:endParaRPr lang="en-GB" dirty="0"/>
          </a:p>
        </p:txBody>
      </p:sp>
      <p:sp>
        <p:nvSpPr>
          <p:cNvPr id="11" name="Prostokąt 10"/>
          <p:cNvSpPr/>
          <p:nvPr/>
        </p:nvSpPr>
        <p:spPr>
          <a:xfrm>
            <a:off x="533132" y="1830847"/>
            <a:ext cx="2701537" cy="162678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6662914" y="1827997"/>
            <a:ext cx="2701537" cy="162678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pole tekstowe 26"/>
          <p:cNvSpPr txBox="1"/>
          <p:nvPr/>
        </p:nvSpPr>
        <p:spPr>
          <a:xfrm>
            <a:off x="6348816" y="2100470"/>
            <a:ext cx="4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200" dirty="0" smtClean="0">
              <a:solidFill>
                <a:srgbClr val="C51E5B"/>
              </a:solidFill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543765" y="2429449"/>
            <a:ext cx="2701535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rgbClr val="C51E5B"/>
                </a:solidFill>
              </a:rPr>
              <a:t>ZDOBYWCA NAGRODY </a:t>
            </a:r>
            <a:r>
              <a:rPr lang="en-GB" sz="1200" dirty="0" smtClean="0">
                <a:solidFill>
                  <a:srgbClr val="C51E5B"/>
                </a:solidFill>
              </a:rPr>
              <a:t>B</a:t>
            </a:r>
            <a:r>
              <a:rPr lang="pl-PL" sz="1200" dirty="0" smtClean="0">
                <a:solidFill>
                  <a:srgbClr val="C51E5B"/>
                </a:solidFill>
              </a:rPr>
              <a:t>AI</a:t>
            </a:r>
            <a:r>
              <a:rPr lang="en-GB" sz="1200" dirty="0" smtClean="0">
                <a:solidFill>
                  <a:srgbClr val="C51E5B"/>
                </a:solidFill>
              </a:rPr>
              <a:t> *</a:t>
            </a:r>
            <a:endParaRPr lang="pl-PL" sz="1200" dirty="0" smtClean="0">
              <a:solidFill>
                <a:srgbClr val="C51E5B"/>
              </a:solidFill>
            </a:endParaRPr>
          </a:p>
          <a:p>
            <a:pPr algn="ctr"/>
            <a:r>
              <a:rPr lang="pl-PL" sz="1100" smtClean="0"/>
              <a:t>„</a:t>
            </a:r>
            <a:r>
              <a:rPr lang="pl-PL" sz="1050" smtClean="0"/>
              <a:t>Przełomowa </a:t>
            </a:r>
            <a:r>
              <a:rPr lang="pl-PL" sz="1050" dirty="0"/>
              <a:t>współpraca w zakresie </a:t>
            </a:r>
            <a:r>
              <a:rPr lang="pl-PL" sz="1050"/>
              <a:t>usług </a:t>
            </a:r>
            <a:r>
              <a:rPr lang="pl-PL" sz="1050" smtClean="0"/>
              <a:t>finansowych”</a:t>
            </a:r>
            <a:endParaRPr lang="en-US" sz="1050" dirty="0">
              <a:solidFill>
                <a:srgbClr val="454545"/>
              </a:solidFill>
            </a:endParaRPr>
          </a:p>
          <a:p>
            <a:pPr algn="ctr"/>
            <a:r>
              <a:rPr lang="pl-PL" sz="1050" dirty="0"/>
              <a:t>za innowacyjne rozwiązania w zakresie udostępniania usług </a:t>
            </a:r>
            <a:r>
              <a:rPr lang="pl-PL" sz="1050" dirty="0" smtClean="0"/>
              <a:t>e-administracji</a:t>
            </a:r>
            <a:endParaRPr lang="en-GB" sz="1050" dirty="0">
              <a:solidFill>
                <a:srgbClr val="454545"/>
              </a:solidFill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342531" y="6325658"/>
            <a:ext cx="89249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  <a:latin typeface="Century Gothic"/>
              </a:rPr>
              <a:t>(*) Bank Administration Institute (BAI) od ponad 90 lat prowadzi badania i publikuje artykuły, które są źródłem wiedzy na temat bieżących zmian trendów dotyczących przyszłości instytucji finansowych.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900" dirty="0">
              <a:solidFill>
                <a:srgbClr val="454545">
                  <a:lumMod val="50000"/>
                </a:srgbClr>
              </a:solidFill>
              <a:latin typeface="Century Gothic"/>
              <a:cs typeface="+mn-cs"/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3619758" y="4736691"/>
            <a:ext cx="2701535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dirty="0">
                <a:solidFill>
                  <a:srgbClr val="C51E5B"/>
                </a:solidFill>
              </a:rPr>
              <a:t>Bank Millennium </a:t>
            </a:r>
            <a:r>
              <a:rPr lang="pl-PL" sz="1150" dirty="0" smtClean="0">
                <a:solidFill>
                  <a:srgbClr val="C51E5B"/>
                </a:solidFill>
              </a:rPr>
              <a:t>w Respect Index po raz dziesiąty</a:t>
            </a:r>
          </a:p>
          <a:p>
            <a:pPr algn="ctr"/>
            <a:endParaRPr lang="pl-PL" sz="1150" dirty="0" smtClean="0">
              <a:solidFill>
                <a:srgbClr val="C51E5B"/>
              </a:solidFill>
            </a:endParaRPr>
          </a:p>
          <a:p>
            <a:pPr algn="ctr"/>
            <a:r>
              <a:rPr lang="en-US" sz="1050" dirty="0" smtClean="0"/>
              <a:t>Inde</a:t>
            </a:r>
            <a:r>
              <a:rPr lang="pl-PL" sz="1050" dirty="0" smtClean="0"/>
              <a:t>ks spółek społecznie odpowiedzialnych notowanych na Warszawskiej Giełdzie Papierów Wartościowych</a:t>
            </a:r>
            <a:endParaRPr lang="en-GB" sz="1050" dirty="0">
              <a:solidFill>
                <a:srgbClr val="454545"/>
              </a:solidFill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3627936" y="1863725"/>
            <a:ext cx="2701537" cy="162678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3" name="Picture 2" descr="C:\Users\X960769\AppData\Local\Microsoft\Windows\Temporary Internet Files\Content.Outlook\QGSLBG9D\2017 Best Digital Bk award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97" y="1499191"/>
            <a:ext cx="946018" cy="109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ole tekstowe 23"/>
          <p:cNvSpPr txBox="1"/>
          <p:nvPr/>
        </p:nvSpPr>
        <p:spPr>
          <a:xfrm>
            <a:off x="3543973" y="2651714"/>
            <a:ext cx="27890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rgbClr val="C51E5B"/>
                </a:solidFill>
              </a:rPr>
              <a:t>Najlepszy cyfrowy bank konsumencki</a:t>
            </a:r>
            <a:endParaRPr lang="pl-PL" sz="1200" dirty="0">
              <a:solidFill>
                <a:srgbClr val="C51E5B"/>
              </a:solidFill>
            </a:endParaRPr>
          </a:p>
          <a:p>
            <a:pPr algn="ctr"/>
            <a:r>
              <a:rPr lang="en-US" sz="1100" dirty="0" smtClean="0">
                <a:solidFill>
                  <a:srgbClr val="454545"/>
                </a:solidFill>
              </a:rPr>
              <a:t> </a:t>
            </a:r>
            <a:r>
              <a:rPr lang="pl-PL" sz="1100" dirty="0" smtClean="0">
                <a:solidFill>
                  <a:srgbClr val="454545"/>
                </a:solidFill>
              </a:rPr>
              <a:t>w Polsce</a:t>
            </a:r>
            <a:r>
              <a:rPr lang="en-US" sz="1100" dirty="0" smtClean="0">
                <a:solidFill>
                  <a:srgbClr val="454545"/>
                </a:solidFill>
              </a:rPr>
              <a:t>  </a:t>
            </a:r>
            <a:endParaRPr lang="en-US" sz="1100" dirty="0">
              <a:solidFill>
                <a:srgbClr val="454545"/>
              </a:solidFill>
            </a:endParaRPr>
          </a:p>
          <a:p>
            <a:pPr algn="ctr"/>
            <a:r>
              <a:rPr lang="pl-PL" sz="1100" dirty="0" smtClean="0">
                <a:solidFill>
                  <a:srgbClr val="454545"/>
                </a:solidFill>
              </a:rPr>
              <a:t>według</a:t>
            </a:r>
            <a:r>
              <a:rPr lang="en-US" sz="1100" dirty="0" smtClean="0">
                <a:solidFill>
                  <a:srgbClr val="454545"/>
                </a:solidFill>
              </a:rPr>
              <a:t> </a:t>
            </a:r>
            <a:r>
              <a:rPr lang="en-US" sz="1100" i="1" dirty="0" smtClean="0">
                <a:solidFill>
                  <a:srgbClr val="454545"/>
                </a:solidFill>
              </a:rPr>
              <a:t>Global </a:t>
            </a:r>
            <a:r>
              <a:rPr lang="en-US" sz="1100" i="1" dirty="0">
                <a:solidFill>
                  <a:srgbClr val="454545"/>
                </a:solidFill>
              </a:rPr>
              <a:t>Finance</a:t>
            </a:r>
            <a:r>
              <a:rPr lang="en-US" sz="1100" dirty="0">
                <a:solidFill>
                  <a:srgbClr val="454545"/>
                </a:solidFill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92" y="1537339"/>
            <a:ext cx="1595257" cy="87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Prostokąt 39"/>
          <p:cNvSpPr/>
          <p:nvPr/>
        </p:nvSpPr>
        <p:spPr>
          <a:xfrm>
            <a:off x="521199" y="4362455"/>
            <a:ext cx="2701537" cy="162678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1" name="Prostokąt 40"/>
          <p:cNvSpPr/>
          <p:nvPr/>
        </p:nvSpPr>
        <p:spPr>
          <a:xfrm>
            <a:off x="3630389" y="4362450"/>
            <a:ext cx="2701537" cy="162678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2" name="Prostokąt 41"/>
          <p:cNvSpPr/>
          <p:nvPr/>
        </p:nvSpPr>
        <p:spPr>
          <a:xfrm>
            <a:off x="6661615" y="4365997"/>
            <a:ext cx="2701537" cy="162678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3" name="pole tekstowe 42"/>
          <p:cNvSpPr txBox="1"/>
          <p:nvPr/>
        </p:nvSpPr>
        <p:spPr>
          <a:xfrm>
            <a:off x="6634369" y="4673071"/>
            <a:ext cx="2701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200" dirty="0" smtClean="0">
              <a:solidFill>
                <a:srgbClr val="C51E5B"/>
              </a:solidFill>
            </a:endParaRPr>
          </a:p>
          <a:p>
            <a:pPr algn="ctr"/>
            <a:r>
              <a:rPr lang="pl-PL" sz="1200" dirty="0" smtClean="0">
                <a:solidFill>
                  <a:srgbClr val="C51E5B"/>
                </a:solidFill>
              </a:rPr>
              <a:t>Zarząd</a:t>
            </a:r>
            <a:r>
              <a:rPr lang="en-GB" sz="1200" dirty="0" smtClean="0">
                <a:solidFill>
                  <a:srgbClr val="C51E5B"/>
                </a:solidFill>
              </a:rPr>
              <a:t> Bank</a:t>
            </a:r>
            <a:r>
              <a:rPr lang="pl-PL" sz="1200" dirty="0" smtClean="0">
                <a:solidFill>
                  <a:srgbClr val="C51E5B"/>
                </a:solidFill>
              </a:rPr>
              <a:t>u</a:t>
            </a:r>
            <a:r>
              <a:rPr lang="en-GB" sz="1200" dirty="0" smtClean="0">
                <a:solidFill>
                  <a:srgbClr val="C51E5B"/>
                </a:solidFill>
              </a:rPr>
              <a:t> Millennium</a:t>
            </a:r>
            <a:r>
              <a:rPr lang="pl-PL" sz="1200" dirty="0" smtClean="0">
                <a:solidFill>
                  <a:srgbClr val="C51E5B"/>
                </a:solidFill>
              </a:rPr>
              <a:t>  najlepszy wg analityków rynku</a:t>
            </a:r>
          </a:p>
          <a:p>
            <a:pPr algn="ctr"/>
            <a:endParaRPr lang="pl-PL" sz="1100" dirty="0" smtClean="0">
              <a:solidFill>
                <a:srgbClr val="454545"/>
              </a:solidFill>
            </a:endParaRPr>
          </a:p>
          <a:p>
            <a:pPr algn="ctr"/>
            <a:r>
              <a:rPr lang="pl-PL" sz="1100" dirty="0" smtClean="0">
                <a:solidFill>
                  <a:srgbClr val="454545"/>
                </a:solidFill>
              </a:rPr>
              <a:t>Według ankiety przeprowadzonej przez Gazetę Giełdy</a:t>
            </a:r>
            <a:r>
              <a:rPr lang="en-GB" sz="1100" dirty="0" smtClean="0">
                <a:solidFill>
                  <a:srgbClr val="454545"/>
                </a:solidFill>
              </a:rPr>
              <a:t> </a:t>
            </a:r>
            <a:r>
              <a:rPr lang="en-GB" sz="1100" i="1" dirty="0" smtClean="0">
                <a:solidFill>
                  <a:srgbClr val="454545"/>
                </a:solidFill>
              </a:rPr>
              <a:t>Parkiet</a:t>
            </a:r>
            <a:r>
              <a:rPr lang="pl-PL" sz="1100" dirty="0" smtClean="0">
                <a:solidFill>
                  <a:srgbClr val="454545"/>
                </a:solidFill>
              </a:rPr>
              <a:t> wśród czołowych analityków finansowych</a:t>
            </a:r>
            <a:endParaRPr lang="en-GB" sz="1100" dirty="0">
              <a:solidFill>
                <a:srgbClr val="454545"/>
              </a:solidFill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646" y="4165881"/>
            <a:ext cx="1963326" cy="45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86" y="3755074"/>
            <a:ext cx="1150864" cy="110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ole tekstowe 29"/>
          <p:cNvSpPr txBox="1"/>
          <p:nvPr/>
        </p:nvSpPr>
        <p:spPr>
          <a:xfrm>
            <a:off x="512732" y="4912402"/>
            <a:ext cx="272410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C51E5B"/>
                </a:solidFill>
              </a:rPr>
              <a:t>FTSE4Good Emerging Index</a:t>
            </a:r>
          </a:p>
          <a:p>
            <a:pPr algn="just"/>
            <a:r>
              <a:rPr lang="en-US" sz="1000" dirty="0" smtClean="0"/>
              <a:t>Bank </a:t>
            </a:r>
            <a:r>
              <a:rPr lang="en-US" sz="1000" dirty="0"/>
              <a:t>Millennium </a:t>
            </a:r>
            <a:r>
              <a:rPr lang="pl-PL" sz="1000" dirty="0" smtClean="0"/>
              <a:t>w składzie</a:t>
            </a:r>
            <a:r>
              <a:rPr lang="en-US" sz="1000" dirty="0" smtClean="0"/>
              <a:t> </a:t>
            </a:r>
            <a:r>
              <a:rPr lang="en-US" sz="1000" dirty="0"/>
              <a:t>FTSE4Good Emerging Index, </a:t>
            </a:r>
            <a:r>
              <a:rPr lang="pl-PL" sz="1000" dirty="0" smtClean="0"/>
              <a:t>jednego z indeksów należących do</a:t>
            </a:r>
            <a:r>
              <a:rPr lang="en-US" sz="1000" dirty="0" smtClean="0"/>
              <a:t> </a:t>
            </a:r>
            <a:r>
              <a:rPr lang="en-US" sz="1000" dirty="0"/>
              <a:t>FTSE4Good Index Series </a:t>
            </a:r>
            <a:r>
              <a:rPr lang="pl-PL" sz="1000" dirty="0"/>
              <a:t>u</a:t>
            </a:r>
            <a:r>
              <a:rPr lang="pl-PL" sz="1000" dirty="0" smtClean="0"/>
              <a:t>tworzonego przez</a:t>
            </a:r>
            <a:r>
              <a:rPr lang="en-US" sz="1000" dirty="0" smtClean="0"/>
              <a:t> </a:t>
            </a:r>
            <a:r>
              <a:rPr lang="en-US" sz="1000" dirty="0"/>
              <a:t>FTSE </a:t>
            </a:r>
            <a:r>
              <a:rPr lang="en-US" sz="1000" dirty="0" smtClean="0"/>
              <a:t>Russell</a:t>
            </a:r>
            <a:r>
              <a:rPr lang="pl-PL" sz="1000" dirty="0"/>
              <a:t> </a:t>
            </a:r>
            <a:r>
              <a:rPr lang="pl-PL" sz="1000" dirty="0" smtClean="0"/>
              <a:t>w ramach</a:t>
            </a:r>
            <a:r>
              <a:rPr lang="en-US" sz="1000" dirty="0" smtClean="0"/>
              <a:t> </a:t>
            </a:r>
            <a:r>
              <a:rPr lang="en-US" sz="1000" dirty="0"/>
              <a:t>London Stock Exchange </a:t>
            </a:r>
            <a:r>
              <a:rPr lang="en-US" sz="1000" dirty="0" smtClean="0"/>
              <a:t>Group</a:t>
            </a:r>
            <a:endParaRPr lang="en-GB" sz="1000" dirty="0">
              <a:solidFill>
                <a:srgbClr val="454545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32" y="4051487"/>
            <a:ext cx="1733550" cy="76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C:\Users\X940783\AppData\Local\Microsoft\Windows\Temporary Internet Files\Content.Outlook\1JCBDPBR\LOGO Gwiazda jakoòÜ obsàugi 20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671" y="1480105"/>
            <a:ext cx="1073288" cy="110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pole tekstowe 31"/>
          <p:cNvSpPr txBox="1"/>
          <p:nvPr/>
        </p:nvSpPr>
        <p:spPr>
          <a:xfrm>
            <a:off x="6667248" y="2577551"/>
            <a:ext cx="27015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rgbClr val="C51E5B"/>
                </a:solidFill>
              </a:rPr>
              <a:t>Gwiazda Jakości Obsługi</a:t>
            </a:r>
          </a:p>
          <a:p>
            <a:pPr algn="ctr"/>
            <a:endParaRPr lang="en-GB" sz="1200" dirty="0" smtClean="0">
              <a:solidFill>
                <a:srgbClr val="C51E5B"/>
              </a:solidFill>
            </a:endParaRPr>
          </a:p>
          <a:p>
            <a:pPr algn="ctr"/>
            <a:r>
              <a:rPr lang="en-GB" sz="1100" dirty="0" smtClean="0">
                <a:solidFill>
                  <a:srgbClr val="454545"/>
                </a:solidFill>
              </a:rPr>
              <a:t>Bank Millennium </a:t>
            </a:r>
            <a:r>
              <a:rPr lang="pl-PL" sz="1100" dirty="0" smtClean="0">
                <a:solidFill>
                  <a:srgbClr val="454545"/>
                </a:solidFill>
              </a:rPr>
              <a:t>został uhonorowany prestiżową </a:t>
            </a:r>
            <a:r>
              <a:rPr lang="en-GB" sz="1100" dirty="0" smtClean="0">
                <a:solidFill>
                  <a:srgbClr val="454545"/>
                </a:solidFill>
              </a:rPr>
              <a:t> </a:t>
            </a:r>
            <a:r>
              <a:rPr lang="pl-PL" sz="1100" dirty="0" smtClean="0">
                <a:solidFill>
                  <a:srgbClr val="454545"/>
                </a:solidFill>
              </a:rPr>
              <a:t>Gwiazdą Obsługi</a:t>
            </a:r>
            <a:r>
              <a:rPr lang="en-GB" sz="1100" dirty="0" smtClean="0">
                <a:solidFill>
                  <a:srgbClr val="454545"/>
                </a:solidFill>
              </a:rPr>
              <a:t>.</a:t>
            </a:r>
            <a:endParaRPr lang="en-GB" sz="1100" dirty="0">
              <a:solidFill>
                <a:srgbClr val="454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334054" y="352494"/>
            <a:ext cx="9176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GB" sz="2400" dirty="0" smtClean="0">
                <a:solidFill>
                  <a:prstClr val="white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SYNT</a:t>
            </a:r>
            <a:r>
              <a:rPr lang="pl-PL" sz="2400" dirty="0" smtClean="0">
                <a:solidFill>
                  <a:prstClr val="white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ETYCZNY RACHUNEK ZYSKÓW I STRAT</a:t>
            </a:r>
            <a:endParaRPr lang="pl-PL" sz="2400" dirty="0">
              <a:solidFill>
                <a:prstClr val="white"/>
              </a:solidFill>
              <a:latin typeface="+mj-lt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4" name="pole tekstowe 148"/>
          <p:cNvSpPr txBox="1"/>
          <p:nvPr/>
        </p:nvSpPr>
        <p:spPr>
          <a:xfrm>
            <a:off x="450587" y="6358252"/>
            <a:ext cx="891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(*) Dane pro-forma. Marża na wszystkich instrumentach pochodnych, zabezpieczających portfel kredytów walutowych, jest prezentowana w Wyniku z odsetek, a w ujęciu księgowym część tej marży </a:t>
            </a:r>
            <a:r>
              <a:rPr lang="pl-PL" sz="800" dirty="0" smtClean="0"/>
              <a:t>(40,4 </a:t>
            </a:r>
            <a:r>
              <a:rPr lang="pl-PL" sz="800" dirty="0"/>
              <a:t>mln PLN w </a:t>
            </a:r>
            <a:r>
              <a:rPr lang="pl-PL" sz="800" dirty="0" err="1" smtClean="0"/>
              <a:t>2017r</a:t>
            </a:r>
            <a:r>
              <a:rPr lang="pl-PL" sz="800" dirty="0"/>
              <a:t>. oraz </a:t>
            </a:r>
            <a:r>
              <a:rPr lang="pl-PL" sz="800" dirty="0" smtClean="0"/>
              <a:t>50,6 </a:t>
            </a:r>
            <a:r>
              <a:rPr lang="pl-PL" sz="800" dirty="0"/>
              <a:t>mln w </a:t>
            </a:r>
            <a:r>
              <a:rPr lang="pl-PL" sz="800" dirty="0" err="1" smtClean="0"/>
              <a:t>2016r</a:t>
            </a:r>
            <a:r>
              <a:rPr lang="pl-PL" sz="800" dirty="0"/>
              <a:t>. ) jest ujęta w Wyniku na operacjach finansowych. </a:t>
            </a:r>
          </a:p>
          <a:p>
            <a:r>
              <a:rPr lang="pl-PL" sz="800" dirty="0"/>
              <a:t>(**) </a:t>
            </a:r>
            <a:r>
              <a:rPr lang="pl-PL" sz="800" dirty="0" smtClean="0"/>
              <a:t>Uwzględnia </a:t>
            </a:r>
            <a:r>
              <a:rPr lang="pl-PL" sz="800" dirty="0"/>
              <a:t>wynik na operacjach wymiany, wynik na operacjach finansowych (pro-forma) oraz pozostałe przychody i koszty operacyjne netto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16128" y="762004"/>
            <a:ext cx="107233" cy="339969"/>
          </a:xfrm>
          <a:prstGeom prst="rect">
            <a:avLst/>
          </a:prstGeom>
          <a:solidFill>
            <a:srgbClr val="C5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8FBDF-BF87-1143-A53A-71E05A096A6A}" type="slidenum">
              <a:rPr lang="pl-PL" smtClean="0"/>
              <a:pPr/>
              <a:t>26</a:t>
            </a:fld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362082" y="1446400"/>
            <a:ext cx="862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200" spc="-20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(mln PLN)</a:t>
            </a:r>
            <a:endParaRPr lang="pl-PL" sz="1200" spc="-20" dirty="0">
              <a:solidFill>
                <a:srgbClr val="C51E5B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419869"/>
              </p:ext>
            </p:extLst>
          </p:nvPr>
        </p:nvGraphicFramePr>
        <p:xfrm>
          <a:off x="473492" y="1773462"/>
          <a:ext cx="8883100" cy="3729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000"/>
                <a:gridCol w="223520"/>
                <a:gridCol w="792000"/>
                <a:gridCol w="792000"/>
                <a:gridCol w="223520"/>
                <a:gridCol w="792000"/>
                <a:gridCol w="240030"/>
                <a:gridCol w="792000"/>
                <a:gridCol w="792000"/>
                <a:gridCol w="792000"/>
                <a:gridCol w="240030"/>
                <a:gridCol w="792000"/>
              </a:tblGrid>
              <a:tr h="3433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cap="none" spc="-20" noProof="0" dirty="0" smtClean="0">
                          <a:solidFill>
                            <a:srgbClr val="C51E5B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Pro-forma</a:t>
                      </a:r>
                      <a:endParaRPr lang="en-GB" sz="1400" b="0" i="0" cap="none" spc="-20" noProof="0" dirty="0" smtClean="0">
                        <a:solidFill>
                          <a:srgbClr val="C51E5B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900" dirty="0">
                        <a:solidFill>
                          <a:srgbClr val="000000"/>
                        </a:solidFill>
                        <a:latin typeface="+mn-lt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marL="99060" marR="9906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200" b="1" i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2016</a:t>
                      </a: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200" b="1" i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2017</a:t>
                      </a: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GB" sz="1100" b="1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200" b="1" i="0" u="none" strike="noStrike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Zmiana r/r        </a:t>
                      </a:r>
                      <a:endParaRPr lang="pl-PL" sz="1200" b="1" i="0" u="none" strike="noStrike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200" b="1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07315" marR="107315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200" b="1" i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4kw’16</a:t>
                      </a:r>
                      <a:endParaRPr lang="en-GB" sz="1200" b="1" i="0" u="none" strike="noStrike" noProof="0" dirty="0" smtClean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200" b="1" i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3kw’17</a:t>
                      </a:r>
                      <a:endParaRPr lang="en-GB" sz="1200" b="1" i="0" u="none" strike="noStrike" noProof="0" dirty="0" smtClean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200" b="1" i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4kw’17</a:t>
                      </a:r>
                      <a:endParaRPr lang="en-GB" sz="1200" b="1" i="0" u="none" strike="noStrike" noProof="0" dirty="0" smtClean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07315" marR="10731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100" b="1" i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Zmiana </a:t>
                      </a:r>
                      <a:r>
                        <a:rPr lang="pl-PL" sz="1100" b="1" i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kw</a:t>
                      </a:r>
                      <a:r>
                        <a:rPr lang="pl-PL" sz="1100" b="1" i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/</a:t>
                      </a:r>
                      <a:r>
                        <a:rPr lang="pl-PL" sz="1100" b="1" i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kw</a:t>
                      </a:r>
                      <a:endParaRPr lang="en-GB" sz="1100" b="1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</a:tr>
              <a:tr h="21457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pl-PL" sz="1000" b="0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Wynik z tyt. odsetek</a:t>
                      </a:r>
                      <a:r>
                        <a:rPr lang="en-GB" sz="1000" b="0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*</a:t>
                      </a:r>
                      <a:endParaRPr lang="en-GB" sz="1000" b="0" kern="1200" cap="none" spc="-20" noProof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b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1 556,5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1 736,9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11,6%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1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407,3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446,6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449,2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0,6%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457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pl-PL" sz="1000" b="0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Wynik z tyt. prowizji</a:t>
                      </a:r>
                      <a:endParaRPr lang="en-GB" sz="1000" b="0" kern="1200" cap="none" spc="-20" noProof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b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581,0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663,6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14,2%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1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156,7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165,5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169,4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0" i="1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2,3%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457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pl-PL" sz="1000" b="0" kern="1200" cap="none" spc="-20" noProof="0" dirty="0" err="1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Pozost</a:t>
                      </a:r>
                      <a:r>
                        <a:rPr lang="pl-PL" sz="1000" b="0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 przychody </a:t>
                      </a:r>
                      <a:r>
                        <a:rPr lang="pl-PL" sz="1000" b="0" kern="1200" cap="none" spc="-20" noProof="0" dirty="0" err="1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pozaodsetkowe</a:t>
                      </a:r>
                      <a:r>
                        <a:rPr lang="en-GB" sz="1000" b="0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**</a:t>
                      </a:r>
                      <a:endParaRPr lang="en-GB" sz="1000" b="0" kern="1200" cap="none" spc="-20" noProof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b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334,7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124,7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-62,7%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1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17,3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45,5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37,6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0" i="1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-17,2%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457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pl-PL" sz="1000" b="1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Przychody operacyjne</a:t>
                      </a:r>
                      <a:endParaRPr lang="en-GB" sz="1000" b="1" kern="1200" cap="none" spc="-20" noProof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b="1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b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2 472,2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2 525,2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2,1%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1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581,3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657,6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656,2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1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-0,2%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457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pl-PL" sz="1000" b="0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Koszty ogólne i administracyjne</a:t>
                      </a:r>
                      <a:endParaRPr lang="en-GB" sz="1000" b="0" kern="1200" cap="none" spc="-20" noProof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b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-1 057,5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-1 103,3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4,3%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1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-268,2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-277,5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-291,4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0" i="1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5,0%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457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pl-PL" sz="1000" b="0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Amortyzacja</a:t>
                      </a:r>
                      <a:endParaRPr lang="en-GB" sz="1000" b="0" kern="1200" cap="none" spc="-20" noProof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b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-54,9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-53,0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-3,4%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1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-13,5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-13,0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-13,1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0" i="1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0,9%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457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pl-PL" sz="1000" b="1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Koszty operacyjne ogółem</a:t>
                      </a:r>
                      <a:endParaRPr lang="en-GB" sz="1000" b="1" kern="1200" cap="none" spc="-20" noProof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b="1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>
                          <a:effectLst/>
                          <a:latin typeface="Century Gothic"/>
                        </a:rPr>
                        <a:t>-1 112,3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-1 156,3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3,9%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</a:pPr>
                      <a:endParaRPr kumimoji="0" lang="pl-PL" sz="105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-281,7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-290,5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-304,5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050" b="1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4,8%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4998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pl-PL" sz="1000" b="0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Rezerwy netto</a:t>
                      </a:r>
                      <a:endParaRPr lang="en-GB" sz="1000" b="0" kern="1200" cap="none" spc="-20" noProof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b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-231,2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-255,4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10,5%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</a:pPr>
                      <a:endParaRPr kumimoji="0" lang="pl-PL" sz="105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-71,7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-69,7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-63,0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050" b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-9,7%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457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pl-PL" sz="1000" b="1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Zysk operacyjny</a:t>
                      </a:r>
                      <a:endParaRPr lang="en-GB" sz="1000" b="1" kern="1200" cap="none" spc="-20" noProof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b="1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>
                          <a:effectLst/>
                          <a:latin typeface="Century Gothic"/>
                        </a:rPr>
                        <a:t>1 128,7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1 113,5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-1,3%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</a:pPr>
                      <a:endParaRPr kumimoji="0" lang="pl-PL" sz="105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227,9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297,4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288,7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1050" b="1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-2,9%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457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pl-PL" sz="1000" b="0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Podatek bankowy</a:t>
                      </a:r>
                      <a:endParaRPr lang="en-GB" sz="1000" b="0" kern="1200" cap="none" spc="-20" noProof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b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-174,1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-188,3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8,2%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1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-46,1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-46,4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-48,3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4,1%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457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pl-PL" sz="1000" b="1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Zysk przed opodatkowaniem</a:t>
                      </a:r>
                      <a:endParaRPr lang="en-GB" sz="1000" b="1" kern="1200" cap="none" spc="-20" noProof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b="1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>
                          <a:effectLst/>
                          <a:latin typeface="Century Gothic"/>
                        </a:rPr>
                        <a:t>953,3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925,2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-2,9%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050" b="1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1" marR="9906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180,4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251,0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240,5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05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1" marR="9906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-4,2%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457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pl-PL" sz="1000" b="0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Podatek dochodowy</a:t>
                      </a:r>
                      <a:endParaRPr lang="en-GB" sz="1000" b="0" kern="1200" cap="none" spc="-20" noProof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b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-252,0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-244,0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-3,2%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050" b="1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1" marR="9906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-48,9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-63,6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-60,8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05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1" marR="9906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-4,3%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457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pl-PL" sz="1000" b="1" kern="1200" cap="none" spc="-20" noProof="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Zysk netto</a:t>
                      </a:r>
                      <a:endParaRPr lang="en-GB" sz="1000" b="1" kern="1200" cap="none" spc="-20" noProof="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000" b="1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>
                          <a:effectLst/>
                          <a:latin typeface="Century Gothic"/>
                        </a:rPr>
                        <a:t>701,3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681,2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-2,9%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050" b="1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1" marR="9906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131,5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187,5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179,6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05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1" marR="99061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-4,2%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437578"/>
              </p:ext>
            </p:extLst>
          </p:nvPr>
        </p:nvGraphicFramePr>
        <p:xfrm>
          <a:off x="473493" y="5594468"/>
          <a:ext cx="9037320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9509"/>
                <a:gridCol w="223927"/>
                <a:gridCol w="804317"/>
                <a:gridCol w="804317"/>
                <a:gridCol w="243763"/>
                <a:gridCol w="804317"/>
                <a:gridCol w="244951"/>
                <a:gridCol w="804317"/>
                <a:gridCol w="804317"/>
                <a:gridCol w="804317"/>
                <a:gridCol w="244951"/>
                <a:gridCol w="804317"/>
              </a:tblGrid>
              <a:tr h="324913">
                <a:tc>
                  <a:txBody>
                    <a:bodyPr/>
                    <a:lstStyle/>
                    <a:p>
                      <a:pPr algn="l"/>
                      <a:r>
                        <a:rPr lang="pl-PL" sz="1400" b="0" i="0" cap="none" spc="-20" dirty="0" smtClean="0">
                          <a:solidFill>
                            <a:srgbClr val="C51E5B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Księgowo</a:t>
                      </a:r>
                      <a:endParaRPr lang="en-US" sz="1400" b="0" i="0" cap="none" spc="-20" dirty="0">
                        <a:solidFill>
                          <a:srgbClr val="C51E5B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200" b="0" i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2016</a:t>
                      </a: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200" b="0" i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2017</a:t>
                      </a: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05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07315" marR="107315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100" b="0" i="0" u="none" strike="noStrike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Zmiana r/r        </a:t>
                      </a:r>
                      <a:endParaRPr lang="pl-PL" sz="1100" b="0" i="0" u="none" strike="noStrike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GB" sz="1200" b="0" i="0" u="none" strike="noStrike" noProof="0" dirty="0" smtClean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200" b="0" i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4kw</a:t>
                      </a:r>
                      <a:r>
                        <a:rPr lang="pl-PL" sz="1200" b="0" i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.’16</a:t>
                      </a:r>
                      <a:endParaRPr lang="en-GB" sz="1200" b="0" i="0" u="none" strike="noStrike" noProof="0" dirty="0" smtClean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200" b="0" i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3kw</a:t>
                      </a:r>
                      <a:r>
                        <a:rPr lang="pl-PL" sz="1200" b="0" i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.’17</a:t>
                      </a:r>
                      <a:endParaRPr lang="en-GB" sz="1200" b="0" i="0" u="none" strike="noStrike" noProof="0" dirty="0" smtClean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200" b="0" i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4kw</a:t>
                      </a:r>
                      <a:r>
                        <a:rPr lang="pl-PL" sz="1200" b="0" i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.’17</a:t>
                      </a:r>
                      <a:endParaRPr lang="en-GB" sz="1200" b="0" i="0" u="none" strike="noStrike" noProof="0" dirty="0" smtClean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D0067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100" b="0" i="0" u="none" strike="noStrike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Zmiana kw./kw.        </a:t>
                      </a:r>
                      <a:endParaRPr lang="pl-PL" sz="1100" b="0" i="0" u="none" strike="noStrike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</a:tr>
              <a:tr h="203071">
                <a:tc>
                  <a:txBody>
                    <a:bodyPr/>
                    <a:lstStyle/>
                    <a:p>
                      <a:pPr algn="l"/>
                      <a:r>
                        <a:rPr lang="pl-PL" sz="1000" b="0" cap="none" spc="-2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Wynik z tyt. odsetek</a:t>
                      </a:r>
                      <a:r>
                        <a:rPr lang="en-US" sz="1000" b="0" cap="none" spc="-2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(</a:t>
                      </a:r>
                      <a:r>
                        <a:rPr lang="pl-PL" sz="1000" b="0" cap="none" spc="-2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wg</a:t>
                      </a:r>
                      <a:r>
                        <a:rPr lang="en-US" sz="1000" b="0" cap="none" spc="-2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pl-PL" sz="1000" b="0" cap="none" spc="-2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MSSF</a:t>
                      </a:r>
                      <a:r>
                        <a:rPr lang="en-US" sz="1000" b="0" cap="none" spc="-20" dirty="0" smtClean="0">
                          <a:solidFill>
                            <a:srgbClr val="454545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</a:t>
                      </a:r>
                      <a:endParaRPr lang="en-US" sz="1000" b="0" cap="none" spc="-2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1 505,8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1 696,5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l-PL" sz="10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12,7%</a:t>
                      </a:r>
                      <a:endParaRPr lang="pl-PL" sz="105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pl-PL" sz="105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389,2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438,3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443,9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l-PL" sz="10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1,3%</a:t>
                      </a:r>
                      <a:endParaRPr lang="pl-PL" sz="105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B3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0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479133"/>
              </p:ext>
            </p:extLst>
          </p:nvPr>
        </p:nvGraphicFramePr>
        <p:xfrm>
          <a:off x="392638" y="1794385"/>
          <a:ext cx="9027173" cy="4777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0"/>
                <a:gridCol w="353232"/>
                <a:gridCol w="1059697"/>
                <a:gridCol w="629980"/>
                <a:gridCol w="1059697"/>
                <a:gridCol w="629980"/>
                <a:gridCol w="1059697"/>
                <a:gridCol w="629980"/>
                <a:gridCol w="944970"/>
                <a:gridCol w="211940"/>
              </a:tblGrid>
              <a:tr h="227202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b="0" u="none" strike="noStrike" noProof="0" dirty="0" smtClean="0">
                          <a:solidFill>
                            <a:srgbClr val="C51E5B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</a:t>
                      </a:r>
                      <a:r>
                        <a:rPr lang="pl-PL" sz="1400" b="0" u="none" strike="noStrike" noProof="0" dirty="0" smtClean="0">
                          <a:solidFill>
                            <a:srgbClr val="C51E5B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KTYWA</a:t>
                      </a:r>
                      <a:endParaRPr lang="en-GB" sz="1400" b="0" i="0" u="none" strike="noStrike" noProof="0" dirty="0">
                        <a:solidFill>
                          <a:srgbClr val="C51E5B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200" b="1" i="0" u="none" strike="noStrike" kern="120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31/12/2016</a:t>
                      </a:r>
                      <a:endParaRPr lang="pl-PL" sz="1200" b="1" i="0" u="none" strike="noStrike" kern="120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20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200" b="1" i="0" u="none" strike="noStrike" kern="120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30/09/2017</a:t>
                      </a:r>
                      <a:endParaRPr lang="pl-PL" sz="1200" b="1" i="0" u="none" strike="noStrike" kern="120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GB" sz="1200" b="1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200" b="1" i="0" u="none" strike="noStrike" kern="120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31/12/2017</a:t>
                      </a:r>
                      <a:endParaRPr lang="pl-PL" sz="1200" b="1" i="0" u="none" strike="noStrike" kern="120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20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200" b="1" i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Zmiana r/r</a:t>
                      </a:r>
                      <a:endParaRPr lang="en-GB" sz="1200" b="1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GB" sz="1200" b="1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Środki</a:t>
                      </a:r>
                      <a:r>
                        <a:rPr lang="pl-PL" sz="900" b="0" u="none" strike="noStrike" baseline="0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pieniężne w kasie i NBP</a:t>
                      </a:r>
                      <a:endParaRPr lang="en-GB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1 779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3 672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2 080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16,9%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Kredyty i pożyczki dla banków</a:t>
                      </a:r>
                      <a:endParaRPr lang="en-GB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1 268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356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254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-79,9%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0225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Kredyty i pożyczki dla klientów</a:t>
                      </a:r>
                      <a:endParaRPr lang="en-GB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47 020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47 593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47 411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0,8%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Należności z transakcji </a:t>
                      </a:r>
                      <a:r>
                        <a:rPr lang="pl-PL" sz="900" b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reverse</a:t>
                      </a:r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pl-PL" sz="900" b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repo</a:t>
                      </a:r>
                      <a:endParaRPr lang="en-GB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91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305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-100,0%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Papiery dłużne</a:t>
                      </a:r>
                      <a:endParaRPr lang="en-GB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17 407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16 846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19 355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11,2%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Instrumenty pochodne</a:t>
                      </a:r>
                      <a:r>
                        <a:rPr lang="en-GB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(</a:t>
                      </a:r>
                      <a:r>
                        <a:rPr lang="pl-PL" sz="900" b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zabezpieczajace</a:t>
                      </a:r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i do obrotu</a:t>
                      </a:r>
                      <a:r>
                        <a:rPr lang="en-GB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</a:t>
                      </a:r>
                      <a:endParaRPr lang="en-GB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268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767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1 079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302,6%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Akcje</a:t>
                      </a:r>
                      <a:r>
                        <a:rPr lang="pl-PL" sz="900" b="0" u="none" strike="noStrike" baseline="0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i inne instrumenty finansowe</a:t>
                      </a:r>
                      <a:endParaRPr lang="en-GB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43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50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16,2%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Aktywa trwałe materialne i niematerialne</a:t>
                      </a:r>
                      <a:endParaRPr lang="en-GB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226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235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266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17,3%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Pozostałe</a:t>
                      </a:r>
                      <a:r>
                        <a:rPr lang="pl-PL" sz="900" b="0" u="none" strike="noStrike" baseline="0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aktywa</a:t>
                      </a:r>
                      <a:endParaRPr lang="en-GB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691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645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646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-6,5%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1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AKTYWA RAZEM</a:t>
                      </a:r>
                      <a:endParaRPr lang="en-GB" sz="900" b="1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68 793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+mn-lt"/>
                        </a:rPr>
                        <a:t>70 468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71 141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8015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  <a:endParaRPr lang="en-GB" sz="8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8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l-PL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202">
                <a:tc>
                  <a:txBody>
                    <a:bodyPr/>
                    <a:lstStyle/>
                    <a:p>
                      <a:pPr algn="l" fontAlgn="t"/>
                      <a:r>
                        <a:rPr lang="pl-PL" sz="1400" b="0" u="none" strike="noStrike" noProof="0" dirty="0" smtClean="0">
                          <a:solidFill>
                            <a:srgbClr val="C51E5B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PASYWA</a:t>
                      </a:r>
                      <a:r>
                        <a:rPr lang="pl-PL" sz="1400" b="0" u="none" strike="noStrike" baseline="0" noProof="0" dirty="0" smtClean="0">
                          <a:solidFill>
                            <a:srgbClr val="C51E5B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I KAPITAŁ</a:t>
                      </a:r>
                      <a:endParaRPr lang="en-GB" sz="1400" b="0" i="0" u="none" strike="noStrike" noProof="0" dirty="0">
                        <a:solidFill>
                          <a:srgbClr val="C51E5B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200" b="1" i="0" u="none" strike="noStrike" kern="120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31/12/2016</a:t>
                      </a:r>
                      <a:endParaRPr lang="pl-PL" sz="1200" b="1" i="0" u="none" strike="noStrike" kern="120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20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200" b="1" i="0" u="none" strike="noStrike" kern="120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30/09/2017</a:t>
                      </a:r>
                      <a:endParaRPr lang="pl-PL" sz="1200" b="1" i="0" u="none" strike="noStrike" kern="120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GB" sz="1200" b="1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200" b="1" i="0" u="none" strike="noStrike" kern="120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31/12/2017</a:t>
                      </a:r>
                      <a:endParaRPr lang="pl-PL" sz="1200" b="1" i="0" u="none" strike="noStrike" kern="120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GB" sz="1200" b="1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200" b="1" i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Zmiana r/r</a:t>
                      </a:r>
                      <a:endParaRPr lang="en-GB" sz="1200" b="1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10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Depozyty i pożyczki z innych banków</a:t>
                      </a:r>
                      <a:endParaRPr lang="pl-PL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1 271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2 173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2 353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85,2%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1E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Depozyty klientów</a:t>
                      </a:r>
                      <a:endParaRPr lang="pl-PL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55 876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56 679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57 273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Zobowiązania z transakcji </a:t>
                      </a:r>
                      <a:r>
                        <a:rPr lang="pl-PL" sz="900" b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repo</a:t>
                      </a:r>
                      <a:endParaRPr lang="pl-PL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172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4388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Zobowiąz</a:t>
                      </a:r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 </a:t>
                      </a:r>
                      <a:r>
                        <a:rPr lang="pl-PL" sz="900" b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finans</a:t>
                      </a:r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r>
                        <a:rPr lang="pl-PL" sz="900" b="0" u="none" strike="noStrike" baseline="0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wycen.</a:t>
                      </a:r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do wart.</a:t>
                      </a:r>
                      <a:r>
                        <a:rPr lang="pl-PL" sz="900" b="0" u="none" strike="noStrike" baseline="0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godziwej przez </a:t>
                      </a:r>
                      <a:r>
                        <a:rPr lang="pl-PL" sz="900" b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RZiS</a:t>
                      </a:r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i zabezpiecz. </a:t>
                      </a:r>
                      <a:r>
                        <a:rPr lang="pl-PL" sz="900" b="0" u="none" strike="noStrike" noProof="0" dirty="0" err="1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instrum</a:t>
                      </a:r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 pochodne</a:t>
                      </a:r>
                      <a:endParaRPr lang="pl-PL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1 489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714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Century Gothic"/>
                        </a:rPr>
                        <a:t>367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-75,3%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Zobowiązania z emisji papierów wartościowych</a:t>
                      </a:r>
                      <a:endParaRPr lang="pl-PL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1 314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+mn-lt"/>
                        </a:rPr>
                        <a:t>1 192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1 156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-12,0%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Rezerwy</a:t>
                      </a:r>
                      <a:endParaRPr lang="pl-PL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49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68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37,1%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Zobowiązania podporządkowane</a:t>
                      </a:r>
                      <a:endParaRPr lang="pl-PL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664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+mn-lt"/>
                        </a:rPr>
                        <a:t>650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702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5,7%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0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Pozostałe</a:t>
                      </a:r>
                      <a:r>
                        <a:rPr lang="pl-PL" sz="900" b="0" u="none" strike="noStrike" baseline="0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pasywa</a:t>
                      </a:r>
                      <a:endParaRPr lang="pl-PL" sz="900" b="0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1 189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effectLst/>
                          <a:latin typeface="+mn-lt"/>
                        </a:rPr>
                        <a:t>1 239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effectLst/>
                          <a:latin typeface="Century Gothic"/>
                        </a:rPr>
                        <a:t>1 449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21,9%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1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ZOBOWIĄZANIA RAZEM</a:t>
                      </a:r>
                      <a:endParaRPr lang="pl-PL" sz="900" b="1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>
                          <a:effectLst/>
                          <a:latin typeface="Century Gothic"/>
                        </a:rPr>
                        <a:t>61 852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+mn-lt"/>
                        </a:rPr>
                        <a:t>62 874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>
                          <a:effectLst/>
                          <a:latin typeface="Century Gothic"/>
                        </a:rPr>
                        <a:t>63 369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0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1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KAPITAŁY</a:t>
                      </a:r>
                      <a:r>
                        <a:rPr lang="pl-PL" sz="900" b="1" u="none" strike="noStrike" baseline="0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WŁASNE </a:t>
                      </a:r>
                      <a:r>
                        <a:rPr lang="pl-PL" sz="900" b="1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RAZEM </a:t>
                      </a:r>
                      <a:endParaRPr lang="pl-PL" sz="900" b="1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>
                          <a:effectLst/>
                          <a:latin typeface="Century Gothic"/>
                        </a:rPr>
                        <a:t>6 941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+mn-lt"/>
                        </a:rPr>
                        <a:t>7 594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>
                          <a:effectLst/>
                          <a:latin typeface="Century Gothic"/>
                        </a:rPr>
                        <a:t>7 773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12,0%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</a:tr>
              <a:tr h="177194">
                <a:tc>
                  <a:txBody>
                    <a:bodyPr/>
                    <a:lstStyle/>
                    <a:p>
                      <a:pPr algn="l" fontAlgn="t"/>
                      <a:r>
                        <a:rPr lang="pl-PL" sz="900" b="1" u="none" strike="noStrike" noProof="0" dirty="0" smtClean="0">
                          <a:solidFill>
                            <a:srgbClr val="454545"/>
                          </a:solidFill>
                          <a:effectLst/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ZOBOWIĄZANIA I KAPITAŁ RAZEM </a:t>
                      </a:r>
                      <a:endParaRPr lang="pl-PL" sz="900" b="1" i="0" u="none" strike="noStrike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l-PL" sz="900" dirty="0">
                        <a:solidFill>
                          <a:srgbClr val="454545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68 793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36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+mn-lt"/>
                        </a:rPr>
                        <a:t>70 468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1" i="0" u="none" strike="noStrike" dirty="0">
                          <a:effectLst/>
                          <a:latin typeface="Century Gothic"/>
                        </a:rPr>
                        <a:t>71 141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pl-PL" sz="10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3,4%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endParaRPr lang="en-GB" sz="1050" b="1" i="0" u="none" strike="noStrike" kern="1200" noProof="0" dirty="0">
                        <a:solidFill>
                          <a:srgbClr val="454545"/>
                        </a:solidFill>
                        <a:effectLst/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Prostokąt 13"/>
          <p:cNvSpPr/>
          <p:nvPr/>
        </p:nvSpPr>
        <p:spPr>
          <a:xfrm>
            <a:off x="416128" y="759838"/>
            <a:ext cx="107233" cy="339969"/>
          </a:xfrm>
          <a:prstGeom prst="rect">
            <a:avLst/>
          </a:prstGeom>
          <a:solidFill>
            <a:srgbClr val="C51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88FBDF-BF87-1143-A53A-71E05A096A6A}" type="slidenum">
              <a:rPr lang="pl-PL" smtClean="0"/>
              <a:pPr/>
              <a:t>27</a:t>
            </a:fld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22597" y="282337"/>
            <a:ext cx="8543925" cy="613137"/>
          </a:xfrm>
        </p:spPr>
        <p:txBody>
          <a:bodyPr>
            <a:normAutofit/>
          </a:bodyPr>
          <a:lstStyle/>
          <a:p>
            <a:r>
              <a:rPr lang="en-GB" dirty="0" smtClean="0"/>
              <a:t>B</a:t>
            </a:r>
            <a:r>
              <a:rPr lang="pl-PL" dirty="0" smtClean="0"/>
              <a:t>ILANS</a:t>
            </a:r>
            <a:endParaRPr lang="en-GB" dirty="0"/>
          </a:p>
        </p:txBody>
      </p:sp>
      <p:sp>
        <p:nvSpPr>
          <p:cNvPr id="3" name="Prostokąt 2"/>
          <p:cNvSpPr/>
          <p:nvPr/>
        </p:nvSpPr>
        <p:spPr>
          <a:xfrm>
            <a:off x="264098" y="1446400"/>
            <a:ext cx="862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spc="-20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pl-PL" sz="1200" spc="-20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mln </a:t>
            </a:r>
            <a:r>
              <a:rPr lang="en-GB" sz="1200" spc="-20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PLN)</a:t>
            </a:r>
            <a:endParaRPr lang="en-GB" sz="1200" spc="-20" dirty="0">
              <a:solidFill>
                <a:srgbClr val="C51E5B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4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36927F-AA78-484F-8404-6CE2EE103AF2}" type="slidenum">
              <a:rPr lang="pl-PL" smtClean="0"/>
              <a:pPr/>
              <a:t>28</a:t>
            </a:fld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529936" y="3811479"/>
            <a:ext cx="27158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5988" eaLnBrk="0" hangingPunct="0">
              <a:lnSpc>
                <a:spcPct val="150000"/>
              </a:lnSpc>
              <a:spcBef>
                <a:spcPct val="10000"/>
              </a:spcBef>
              <a:buClr>
                <a:srgbClr val="CC3300"/>
              </a:buClr>
              <a:defRPr/>
            </a:pPr>
            <a:r>
              <a:rPr lang="en-GB" sz="1400" dirty="0">
                <a:ea typeface="Verdana" panose="020B0604030504040204" pitchFamily="34" charset="0"/>
                <a:cs typeface="Verdana" panose="020B0604030504040204" pitchFamily="34" charset="0"/>
              </a:rPr>
              <a:t>Relacje Inwestorskie, kontakt: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670443" y="6506622"/>
            <a:ext cx="1625207" cy="2396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www.bankmillennium.pl</a:t>
            </a:r>
            <a:endParaRPr lang="en-GB" sz="900" dirty="0">
              <a:solidFill>
                <a:srgbClr val="0000FF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964509" y="6483840"/>
            <a:ext cx="2299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Twitter:  </a:t>
            </a:r>
            <a:r>
              <a:rPr lang="en-GB" sz="9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@BankMillennium</a:t>
            </a:r>
            <a:endParaRPr lang="en-GB" sz="9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089602" y="6500668"/>
            <a:ext cx="173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Kanał na YouTube</a:t>
            </a:r>
            <a:endParaRPr lang="en-GB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9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29936" y="4232318"/>
            <a:ext cx="4838318" cy="164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accent6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Artur Kulesza</a:t>
            </a:r>
            <a:r>
              <a:rPr lang="en-GB" sz="1000" b="1" dirty="0" smtClean="0">
                <a:solidFill>
                  <a:schemeClr val="accent6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1000" b="1" dirty="0" smtClean="0">
                <a:solidFill>
                  <a:schemeClr val="accent6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sz="1000" dirty="0"/>
          </a:p>
          <a:p>
            <a:r>
              <a:rPr lang="en-GB" sz="1000" dirty="0"/>
              <a:t>Dyrektor Dep. Relacji inwestorskich </a:t>
            </a:r>
            <a:endParaRPr lang="en-GB" sz="1000" dirty="0">
              <a:solidFill>
                <a:schemeClr val="accent6">
                  <a:lumMod val="50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defTabSz="915988" eaLnBrk="0" fontAlgn="base" hangingPunct="0">
              <a:lnSpc>
                <a:spcPct val="150000"/>
              </a:lnSpc>
              <a:spcBef>
                <a:spcPct val="15000"/>
              </a:spcBef>
              <a:buClr>
                <a:srgbClr val="CC3300"/>
              </a:buClr>
              <a:defRPr/>
            </a:pPr>
            <a:endParaRPr lang="en-GB" sz="1000" dirty="0" smtClean="0">
              <a:solidFill>
                <a:schemeClr val="bg2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defTabSz="915988" eaLnBrk="0" fontAlgn="base" hangingPunct="0">
              <a:lnSpc>
                <a:spcPct val="150000"/>
              </a:lnSpc>
              <a:spcBef>
                <a:spcPct val="15000"/>
              </a:spcBef>
              <a:buClr>
                <a:srgbClr val="CC3300"/>
              </a:buClr>
              <a:defRPr/>
            </a:pPr>
            <a:r>
              <a:rPr lang="en-GB" sz="11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Tel</a:t>
            </a:r>
            <a:r>
              <a:rPr lang="en-GB" sz="110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+48 22 598 1115</a:t>
            </a:r>
          </a:p>
          <a:p>
            <a:pPr lvl="0" defTabSz="915988" eaLnBrk="0" fontAlgn="base" hangingPunct="0">
              <a:lnSpc>
                <a:spcPct val="150000"/>
              </a:lnSpc>
              <a:spcBef>
                <a:spcPct val="15000"/>
              </a:spcBef>
              <a:spcAft>
                <a:spcPct val="40000"/>
              </a:spcAft>
              <a:buClr>
                <a:srgbClr val="CC3300"/>
              </a:buClr>
              <a:defRPr/>
            </a:pPr>
            <a:r>
              <a:rPr lang="en-GB" sz="11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e-mail:</a:t>
            </a:r>
            <a:r>
              <a:rPr lang="pl-PL" sz="11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100" dirty="0" smtClean="0">
                <a:solidFill>
                  <a:srgbClr val="CC006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artur.kulesza@bankmillennium.pl</a:t>
            </a:r>
          </a:p>
          <a:p>
            <a:endParaRPr lang="en-GB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348355" y="4222793"/>
            <a:ext cx="4017691" cy="222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5988" eaLnBrk="0" fontAlgn="base" hangingPunct="0">
              <a:lnSpc>
                <a:spcPct val="115000"/>
              </a:lnSpc>
              <a:spcBef>
                <a:spcPct val="15000"/>
              </a:spcBef>
              <a:spcAft>
                <a:spcPct val="40000"/>
              </a:spcAft>
              <a:buClr>
                <a:srgbClr val="CC3300"/>
              </a:buClr>
            </a:pPr>
            <a:r>
              <a:rPr lang="en-GB" sz="1200" dirty="0" smtClean="0">
                <a:solidFill>
                  <a:schemeClr val="accent6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Katarzyna Stawinoga </a:t>
            </a:r>
          </a:p>
          <a:p>
            <a:pPr lvl="0" defTabSz="915988" eaLnBrk="0" fontAlgn="base" hangingPunct="0">
              <a:lnSpc>
                <a:spcPct val="115000"/>
              </a:lnSpc>
              <a:spcBef>
                <a:spcPct val="15000"/>
              </a:spcBef>
              <a:spcAft>
                <a:spcPct val="40000"/>
              </a:spcAft>
              <a:buClr>
                <a:srgbClr val="CC3300"/>
              </a:buClr>
            </a:pPr>
            <a:r>
              <a:rPr lang="en-GB" sz="1100" b="1" dirty="0" smtClean="0">
                <a:solidFill>
                  <a:schemeClr val="accent6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Tel</a:t>
            </a:r>
            <a:r>
              <a:rPr lang="en-GB" sz="1100" dirty="0" smtClean="0">
                <a:solidFill>
                  <a:schemeClr val="accent6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+48 22 598 1110</a:t>
            </a:r>
          </a:p>
          <a:p>
            <a:pPr lvl="0" defTabSz="915988" eaLnBrk="0" fontAlgn="base" hangingPunct="0">
              <a:lnSpc>
                <a:spcPct val="115000"/>
              </a:lnSpc>
              <a:spcBef>
                <a:spcPct val="15000"/>
              </a:spcBef>
              <a:spcAft>
                <a:spcPct val="40000"/>
              </a:spcAft>
              <a:buClr>
                <a:srgbClr val="CC3300"/>
              </a:buClr>
            </a:pPr>
            <a:r>
              <a:rPr lang="en-GB" sz="1100" b="1" dirty="0" smtClean="0">
                <a:solidFill>
                  <a:schemeClr val="accent6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e-mail: </a:t>
            </a:r>
            <a:r>
              <a:rPr lang="en-GB" sz="1100" dirty="0" smtClean="0">
                <a:solidFill>
                  <a:srgbClr val="CC006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katarzyna.stawinoga@bankmillennium.pl</a:t>
            </a:r>
          </a:p>
          <a:p>
            <a:pPr lvl="0" defTabSz="915988" eaLnBrk="0" fontAlgn="base" hangingPunct="0">
              <a:lnSpc>
                <a:spcPct val="115000"/>
              </a:lnSpc>
              <a:spcBef>
                <a:spcPct val="15000"/>
              </a:spcBef>
              <a:spcAft>
                <a:spcPct val="40000"/>
              </a:spcAft>
              <a:buClr>
                <a:srgbClr val="CC3300"/>
              </a:buClr>
            </a:pPr>
            <a:r>
              <a:rPr lang="en-GB" sz="1200" b="1" dirty="0" smtClean="0">
                <a:solidFill>
                  <a:schemeClr val="bg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1200" b="1" dirty="0" smtClean="0">
                <a:solidFill>
                  <a:schemeClr val="bg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200" dirty="0" smtClean="0">
                <a:solidFill>
                  <a:schemeClr val="accent6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Marek Miśków </a:t>
            </a:r>
          </a:p>
          <a:p>
            <a:pPr lvl="0" defTabSz="915988" eaLnBrk="0" fontAlgn="base" hangingPunct="0">
              <a:lnSpc>
                <a:spcPct val="115000"/>
              </a:lnSpc>
              <a:spcBef>
                <a:spcPct val="15000"/>
              </a:spcBef>
              <a:spcAft>
                <a:spcPct val="40000"/>
              </a:spcAft>
              <a:buClr>
                <a:srgbClr val="CC3300"/>
              </a:buClr>
            </a:pPr>
            <a:r>
              <a:rPr lang="en-GB" sz="1100" b="1" dirty="0" smtClean="0">
                <a:solidFill>
                  <a:schemeClr val="accent6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Tel: </a:t>
            </a:r>
            <a:r>
              <a:rPr lang="en-GB" sz="1100" dirty="0" smtClean="0">
                <a:solidFill>
                  <a:schemeClr val="accent6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+48 22 598 1116</a:t>
            </a:r>
          </a:p>
          <a:p>
            <a:pPr lvl="0" defTabSz="915988" eaLnBrk="0" fontAlgn="base" hangingPunct="0">
              <a:lnSpc>
                <a:spcPct val="115000"/>
              </a:lnSpc>
              <a:spcBef>
                <a:spcPct val="15000"/>
              </a:spcBef>
              <a:spcAft>
                <a:spcPct val="40000"/>
              </a:spcAft>
              <a:buClr>
                <a:srgbClr val="CC3300"/>
              </a:buClr>
            </a:pPr>
            <a:r>
              <a:rPr lang="en-GB" sz="1100" b="1" dirty="0" smtClean="0">
                <a:solidFill>
                  <a:schemeClr val="accent6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e-mail: </a:t>
            </a:r>
            <a:r>
              <a:rPr lang="en-GB" sz="1100" dirty="0" smtClean="0">
                <a:solidFill>
                  <a:srgbClr val="CC006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marek.miskow@bankmillennium.pl</a:t>
            </a:r>
          </a:p>
          <a:p>
            <a:endParaRPr lang="en-GB" sz="11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4494001" y="4575902"/>
            <a:ext cx="0" cy="151900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3795642" y="6452276"/>
            <a:ext cx="293960" cy="293960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3" name="Group 33"/>
          <p:cNvGrpSpPr/>
          <p:nvPr/>
        </p:nvGrpSpPr>
        <p:grpSpPr>
          <a:xfrm>
            <a:off x="5685366" y="6452276"/>
            <a:ext cx="293960" cy="293960"/>
            <a:chOff x="8421342" y="4625355"/>
            <a:chExt cx="436294" cy="436294"/>
          </a:xfrm>
        </p:grpSpPr>
        <p:sp>
          <p:nvSpPr>
            <p:cNvPr id="14" name="Freeform 104"/>
            <p:cNvSpPr>
              <a:spLocks/>
            </p:cNvSpPr>
            <p:nvPr/>
          </p:nvSpPr>
          <p:spPr bwMode="auto">
            <a:xfrm>
              <a:off x="8421342" y="4625355"/>
              <a:ext cx="436294" cy="436294"/>
            </a:xfrm>
            <a:custGeom>
              <a:avLst/>
              <a:gdLst>
                <a:gd name="T0" fmla="*/ 47 w 320"/>
                <a:gd name="T1" fmla="*/ 273 h 320"/>
                <a:gd name="T2" fmla="*/ 160 w 320"/>
                <a:gd name="T3" fmla="*/ 320 h 320"/>
                <a:gd name="T4" fmla="*/ 273 w 320"/>
                <a:gd name="T5" fmla="*/ 273 h 320"/>
                <a:gd name="T6" fmla="*/ 320 w 320"/>
                <a:gd name="T7" fmla="*/ 160 h 320"/>
                <a:gd name="T8" fmla="*/ 273 w 320"/>
                <a:gd name="T9" fmla="*/ 47 h 320"/>
                <a:gd name="T10" fmla="*/ 160 w 320"/>
                <a:gd name="T11" fmla="*/ 0 h 320"/>
                <a:gd name="T12" fmla="*/ 47 w 320"/>
                <a:gd name="T13" fmla="*/ 47 h 320"/>
                <a:gd name="T14" fmla="*/ 0 w 320"/>
                <a:gd name="T15" fmla="*/ 160 h 320"/>
                <a:gd name="T16" fmla="*/ 47 w 320"/>
                <a:gd name="T17" fmla="*/ 2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320">
                  <a:moveTo>
                    <a:pt x="47" y="273"/>
                  </a:moveTo>
                  <a:cubicBezTo>
                    <a:pt x="77" y="303"/>
                    <a:pt x="117" y="320"/>
                    <a:pt x="160" y="320"/>
                  </a:cubicBezTo>
                  <a:cubicBezTo>
                    <a:pt x="202" y="320"/>
                    <a:pt x="243" y="303"/>
                    <a:pt x="273" y="273"/>
                  </a:cubicBezTo>
                  <a:cubicBezTo>
                    <a:pt x="303" y="243"/>
                    <a:pt x="320" y="203"/>
                    <a:pt x="320" y="160"/>
                  </a:cubicBezTo>
                  <a:cubicBezTo>
                    <a:pt x="320" y="117"/>
                    <a:pt x="303" y="77"/>
                    <a:pt x="273" y="47"/>
                  </a:cubicBezTo>
                  <a:cubicBezTo>
                    <a:pt x="243" y="17"/>
                    <a:pt x="202" y="0"/>
                    <a:pt x="160" y="0"/>
                  </a:cubicBezTo>
                  <a:cubicBezTo>
                    <a:pt x="117" y="0"/>
                    <a:pt x="77" y="17"/>
                    <a:pt x="47" y="47"/>
                  </a:cubicBezTo>
                  <a:cubicBezTo>
                    <a:pt x="16" y="77"/>
                    <a:pt x="0" y="117"/>
                    <a:pt x="0" y="160"/>
                  </a:cubicBezTo>
                  <a:cubicBezTo>
                    <a:pt x="0" y="203"/>
                    <a:pt x="16" y="243"/>
                    <a:pt x="47" y="273"/>
                  </a:cubicBez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3"/>
            <p:cNvSpPr>
              <a:spLocks/>
            </p:cNvSpPr>
            <p:nvPr/>
          </p:nvSpPr>
          <p:spPr bwMode="auto">
            <a:xfrm>
              <a:off x="8533970" y="4757912"/>
              <a:ext cx="211037" cy="171179"/>
            </a:xfrm>
            <a:custGeom>
              <a:avLst/>
              <a:gdLst>
                <a:gd name="T0" fmla="*/ 230 w 230"/>
                <a:gd name="T1" fmla="*/ 22 h 187"/>
                <a:gd name="T2" fmla="*/ 203 w 230"/>
                <a:gd name="T3" fmla="*/ 30 h 187"/>
                <a:gd name="T4" fmla="*/ 224 w 230"/>
                <a:gd name="T5" fmla="*/ 4 h 187"/>
                <a:gd name="T6" fmla="*/ 194 w 230"/>
                <a:gd name="T7" fmla="*/ 15 h 187"/>
                <a:gd name="T8" fmla="*/ 159 w 230"/>
                <a:gd name="T9" fmla="*/ 0 h 187"/>
                <a:gd name="T10" fmla="*/ 112 w 230"/>
                <a:gd name="T11" fmla="*/ 48 h 187"/>
                <a:gd name="T12" fmla="*/ 113 w 230"/>
                <a:gd name="T13" fmla="*/ 58 h 187"/>
                <a:gd name="T14" fmla="*/ 16 w 230"/>
                <a:gd name="T15" fmla="*/ 9 h 187"/>
                <a:gd name="T16" fmla="*/ 10 w 230"/>
                <a:gd name="T17" fmla="*/ 33 h 187"/>
                <a:gd name="T18" fmla="*/ 31 w 230"/>
                <a:gd name="T19" fmla="*/ 72 h 187"/>
                <a:gd name="T20" fmla="*/ 9 w 230"/>
                <a:gd name="T21" fmla="*/ 66 h 187"/>
                <a:gd name="T22" fmla="*/ 9 w 230"/>
                <a:gd name="T23" fmla="*/ 67 h 187"/>
                <a:gd name="T24" fmla="*/ 47 w 230"/>
                <a:gd name="T25" fmla="*/ 113 h 187"/>
                <a:gd name="T26" fmla="*/ 35 w 230"/>
                <a:gd name="T27" fmla="*/ 115 h 187"/>
                <a:gd name="T28" fmla="*/ 26 w 230"/>
                <a:gd name="T29" fmla="*/ 114 h 187"/>
                <a:gd name="T30" fmla="*/ 70 w 230"/>
                <a:gd name="T31" fmla="*/ 147 h 187"/>
                <a:gd name="T32" fmla="*/ 11 w 230"/>
                <a:gd name="T33" fmla="*/ 167 h 187"/>
                <a:gd name="T34" fmla="*/ 0 w 230"/>
                <a:gd name="T35" fmla="*/ 166 h 187"/>
                <a:gd name="T36" fmla="*/ 72 w 230"/>
                <a:gd name="T37" fmla="*/ 187 h 187"/>
                <a:gd name="T38" fmla="*/ 207 w 230"/>
                <a:gd name="T39" fmla="*/ 53 h 187"/>
                <a:gd name="T40" fmla="*/ 207 w 230"/>
                <a:gd name="T41" fmla="*/ 47 h 187"/>
                <a:gd name="T42" fmla="*/ 230 w 230"/>
                <a:gd name="T43" fmla="*/ 2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0" h="187">
                  <a:moveTo>
                    <a:pt x="230" y="22"/>
                  </a:moveTo>
                  <a:cubicBezTo>
                    <a:pt x="222" y="26"/>
                    <a:pt x="213" y="29"/>
                    <a:pt x="203" y="30"/>
                  </a:cubicBezTo>
                  <a:cubicBezTo>
                    <a:pt x="213" y="24"/>
                    <a:pt x="220" y="15"/>
                    <a:pt x="224" y="4"/>
                  </a:cubicBezTo>
                  <a:cubicBezTo>
                    <a:pt x="215" y="9"/>
                    <a:pt x="205" y="13"/>
                    <a:pt x="194" y="15"/>
                  </a:cubicBezTo>
                  <a:cubicBezTo>
                    <a:pt x="185" y="6"/>
                    <a:pt x="173" y="0"/>
                    <a:pt x="159" y="0"/>
                  </a:cubicBezTo>
                  <a:cubicBezTo>
                    <a:pt x="133" y="0"/>
                    <a:pt x="112" y="21"/>
                    <a:pt x="112" y="48"/>
                  </a:cubicBezTo>
                  <a:cubicBezTo>
                    <a:pt x="112" y="51"/>
                    <a:pt x="113" y="55"/>
                    <a:pt x="113" y="58"/>
                  </a:cubicBezTo>
                  <a:cubicBezTo>
                    <a:pt x="74" y="56"/>
                    <a:pt x="39" y="38"/>
                    <a:pt x="16" y="9"/>
                  </a:cubicBezTo>
                  <a:cubicBezTo>
                    <a:pt x="12" y="16"/>
                    <a:pt x="10" y="24"/>
                    <a:pt x="10" y="33"/>
                  </a:cubicBezTo>
                  <a:cubicBezTo>
                    <a:pt x="10" y="49"/>
                    <a:pt x="18" y="64"/>
                    <a:pt x="31" y="72"/>
                  </a:cubicBezTo>
                  <a:cubicBezTo>
                    <a:pt x="23" y="72"/>
                    <a:pt x="16" y="70"/>
                    <a:pt x="9" y="66"/>
                  </a:cubicBezTo>
                  <a:cubicBezTo>
                    <a:pt x="9" y="66"/>
                    <a:pt x="9" y="66"/>
                    <a:pt x="9" y="67"/>
                  </a:cubicBezTo>
                  <a:cubicBezTo>
                    <a:pt x="9" y="90"/>
                    <a:pt x="26" y="109"/>
                    <a:pt x="47" y="113"/>
                  </a:cubicBezTo>
                  <a:cubicBezTo>
                    <a:pt x="43" y="114"/>
                    <a:pt x="39" y="115"/>
                    <a:pt x="35" y="115"/>
                  </a:cubicBezTo>
                  <a:cubicBezTo>
                    <a:pt x="32" y="115"/>
                    <a:pt x="29" y="114"/>
                    <a:pt x="26" y="114"/>
                  </a:cubicBezTo>
                  <a:cubicBezTo>
                    <a:pt x="32" y="133"/>
                    <a:pt x="49" y="146"/>
                    <a:pt x="70" y="147"/>
                  </a:cubicBezTo>
                  <a:cubicBezTo>
                    <a:pt x="54" y="159"/>
                    <a:pt x="33" y="167"/>
                    <a:pt x="11" y="167"/>
                  </a:cubicBezTo>
                  <a:cubicBezTo>
                    <a:pt x="8" y="167"/>
                    <a:pt x="4" y="167"/>
                    <a:pt x="0" y="166"/>
                  </a:cubicBezTo>
                  <a:cubicBezTo>
                    <a:pt x="21" y="180"/>
                    <a:pt x="46" y="187"/>
                    <a:pt x="72" y="187"/>
                  </a:cubicBezTo>
                  <a:cubicBezTo>
                    <a:pt x="159" y="187"/>
                    <a:pt x="207" y="115"/>
                    <a:pt x="207" y="53"/>
                  </a:cubicBezTo>
                  <a:cubicBezTo>
                    <a:pt x="207" y="51"/>
                    <a:pt x="207" y="49"/>
                    <a:pt x="207" y="47"/>
                  </a:cubicBezTo>
                  <a:cubicBezTo>
                    <a:pt x="216" y="40"/>
                    <a:pt x="224" y="32"/>
                    <a:pt x="230" y="22"/>
                  </a:cubicBezTo>
                  <a:close/>
                </a:path>
              </a:pathLst>
            </a:custGeom>
            <a:noFill/>
            <a:ln w="6350">
              <a:solidFill>
                <a:schemeClr val="tx2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Freeform 17"/>
          <p:cNvSpPr>
            <a:spLocks noEditPoints="1"/>
          </p:cNvSpPr>
          <p:nvPr/>
        </p:nvSpPr>
        <p:spPr bwMode="auto">
          <a:xfrm>
            <a:off x="3871526" y="6514565"/>
            <a:ext cx="142190" cy="170672"/>
          </a:xfrm>
          <a:custGeom>
            <a:avLst/>
            <a:gdLst>
              <a:gd name="T0" fmla="*/ 307 w 504"/>
              <a:gd name="T1" fmla="*/ 59 h 605"/>
              <a:gd name="T2" fmla="*/ 339 w 504"/>
              <a:gd name="T3" fmla="*/ 193 h 605"/>
              <a:gd name="T4" fmla="*/ 364 w 504"/>
              <a:gd name="T5" fmla="*/ 183 h 605"/>
              <a:gd name="T6" fmla="*/ 393 w 504"/>
              <a:gd name="T7" fmla="*/ 223 h 605"/>
              <a:gd name="T8" fmla="*/ 344 w 504"/>
              <a:gd name="T9" fmla="*/ 220 h 605"/>
              <a:gd name="T10" fmla="*/ 281 w 504"/>
              <a:gd name="T11" fmla="*/ 98 h 605"/>
              <a:gd name="T12" fmla="*/ 236 w 504"/>
              <a:gd name="T13" fmla="*/ 229 h 605"/>
              <a:gd name="T14" fmla="*/ 191 w 504"/>
              <a:gd name="T15" fmla="*/ 96 h 605"/>
              <a:gd name="T16" fmla="*/ 268 w 504"/>
              <a:gd name="T17" fmla="*/ 65 h 605"/>
              <a:gd name="T18" fmla="*/ 246 w 504"/>
              <a:gd name="T19" fmla="*/ 86 h 605"/>
              <a:gd name="T20" fmla="*/ 223 w 504"/>
              <a:gd name="T21" fmla="*/ 96 h 605"/>
              <a:gd name="T22" fmla="*/ 236 w 504"/>
              <a:gd name="T23" fmla="*/ 199 h 605"/>
              <a:gd name="T24" fmla="*/ 248 w 504"/>
              <a:gd name="T25" fmla="*/ 96 h 605"/>
              <a:gd name="T26" fmla="*/ 154 w 504"/>
              <a:gd name="T27" fmla="*/ 132 h 605"/>
              <a:gd name="T28" fmla="*/ 137 w 504"/>
              <a:gd name="T29" fmla="*/ 88 h 605"/>
              <a:gd name="T30" fmla="*/ 78 w 504"/>
              <a:gd name="T31" fmla="*/ 0 h 605"/>
              <a:gd name="T32" fmla="*/ 504 w 504"/>
              <a:gd name="T33" fmla="*/ 437 h 605"/>
              <a:gd name="T34" fmla="*/ 251 w 504"/>
              <a:gd name="T35" fmla="*/ 605 h 605"/>
              <a:gd name="T36" fmla="*/ 0 w 504"/>
              <a:gd name="T37" fmla="*/ 437 h 605"/>
              <a:gd name="T38" fmla="*/ 243 w 504"/>
              <a:gd name="T39" fmla="*/ 267 h 605"/>
              <a:gd name="T40" fmla="*/ 502 w 504"/>
              <a:gd name="T41" fmla="*/ 342 h 605"/>
              <a:gd name="T42" fmla="*/ 146 w 504"/>
              <a:gd name="T43" fmla="*/ 354 h 605"/>
              <a:gd name="T44" fmla="*/ 38 w 504"/>
              <a:gd name="T45" fmla="*/ 354 h 605"/>
              <a:gd name="T46" fmla="*/ 108 w 504"/>
              <a:gd name="T47" fmla="*/ 545 h 605"/>
              <a:gd name="T48" fmla="*/ 201 w 504"/>
              <a:gd name="T49" fmla="*/ 379 h 605"/>
              <a:gd name="T50" fmla="*/ 183 w 504"/>
              <a:gd name="T51" fmla="*/ 517 h 605"/>
              <a:gd name="T52" fmla="*/ 176 w 504"/>
              <a:gd name="T53" fmla="*/ 379 h 605"/>
              <a:gd name="T54" fmla="*/ 151 w 504"/>
              <a:gd name="T55" fmla="*/ 540 h 605"/>
              <a:gd name="T56" fmla="*/ 201 w 504"/>
              <a:gd name="T57" fmla="*/ 527 h 605"/>
              <a:gd name="T58" fmla="*/ 231 w 504"/>
              <a:gd name="T59" fmla="*/ 379 h 605"/>
              <a:gd name="T60" fmla="*/ 319 w 504"/>
              <a:gd name="T61" fmla="*/ 377 h 605"/>
              <a:gd name="T62" fmla="*/ 294 w 504"/>
              <a:gd name="T63" fmla="*/ 322 h 605"/>
              <a:gd name="T64" fmla="*/ 294 w 504"/>
              <a:gd name="T65" fmla="*/ 545 h 605"/>
              <a:gd name="T66" fmla="*/ 321 w 504"/>
              <a:gd name="T67" fmla="*/ 547 h 605"/>
              <a:gd name="T68" fmla="*/ 349 w 504"/>
              <a:gd name="T69" fmla="*/ 420 h 605"/>
              <a:gd name="T70" fmla="*/ 419 w 504"/>
              <a:gd name="T71" fmla="*/ 374 h 605"/>
              <a:gd name="T72" fmla="*/ 374 w 504"/>
              <a:gd name="T73" fmla="*/ 497 h 605"/>
              <a:gd name="T74" fmla="*/ 452 w 504"/>
              <a:gd name="T75" fmla="*/ 535 h 605"/>
              <a:gd name="T76" fmla="*/ 432 w 504"/>
              <a:gd name="T77" fmla="*/ 485 h 605"/>
              <a:gd name="T78" fmla="*/ 417 w 504"/>
              <a:gd name="T79" fmla="*/ 520 h 605"/>
              <a:gd name="T80" fmla="*/ 404 w 504"/>
              <a:gd name="T81" fmla="*/ 465 h 605"/>
              <a:gd name="T82" fmla="*/ 307 w 504"/>
              <a:gd name="T83" fmla="*/ 404 h 605"/>
              <a:gd name="T84" fmla="*/ 295 w 504"/>
              <a:gd name="T85" fmla="*/ 511 h 605"/>
              <a:gd name="T86" fmla="*/ 316 w 504"/>
              <a:gd name="T87" fmla="*/ 516 h 605"/>
              <a:gd name="T88" fmla="*/ 314 w 504"/>
              <a:gd name="T89" fmla="*/ 406 h 605"/>
              <a:gd name="T90" fmla="*/ 406 w 504"/>
              <a:gd name="T91" fmla="*/ 409 h 605"/>
              <a:gd name="T92" fmla="*/ 432 w 504"/>
              <a:gd name="T93" fmla="*/ 438 h 605"/>
              <a:gd name="T94" fmla="*/ 419 w 504"/>
              <a:gd name="T95" fmla="*/ 404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04" h="605">
                <a:moveTo>
                  <a:pt x="312" y="218"/>
                </a:moveTo>
                <a:cubicBezTo>
                  <a:pt x="309" y="213"/>
                  <a:pt x="307" y="205"/>
                  <a:pt x="307" y="195"/>
                </a:cubicBezTo>
                <a:cubicBezTo>
                  <a:pt x="307" y="195"/>
                  <a:pt x="307" y="195"/>
                  <a:pt x="307" y="59"/>
                </a:cubicBezTo>
                <a:cubicBezTo>
                  <a:pt x="307" y="59"/>
                  <a:pt x="307" y="59"/>
                  <a:pt x="336" y="59"/>
                </a:cubicBezTo>
                <a:cubicBezTo>
                  <a:pt x="336" y="59"/>
                  <a:pt x="336" y="59"/>
                  <a:pt x="336" y="186"/>
                </a:cubicBezTo>
                <a:cubicBezTo>
                  <a:pt x="336" y="188"/>
                  <a:pt x="336" y="190"/>
                  <a:pt x="339" y="193"/>
                </a:cubicBezTo>
                <a:cubicBezTo>
                  <a:pt x="339" y="195"/>
                  <a:pt x="341" y="195"/>
                  <a:pt x="344" y="195"/>
                </a:cubicBezTo>
                <a:cubicBezTo>
                  <a:pt x="346" y="195"/>
                  <a:pt x="349" y="195"/>
                  <a:pt x="354" y="193"/>
                </a:cubicBezTo>
                <a:cubicBezTo>
                  <a:pt x="356" y="190"/>
                  <a:pt x="359" y="188"/>
                  <a:pt x="364" y="183"/>
                </a:cubicBezTo>
                <a:cubicBezTo>
                  <a:pt x="364" y="183"/>
                  <a:pt x="364" y="183"/>
                  <a:pt x="364" y="59"/>
                </a:cubicBezTo>
                <a:cubicBezTo>
                  <a:pt x="393" y="59"/>
                  <a:pt x="393" y="59"/>
                  <a:pt x="393" y="59"/>
                </a:cubicBezTo>
                <a:cubicBezTo>
                  <a:pt x="393" y="59"/>
                  <a:pt x="393" y="59"/>
                  <a:pt x="393" y="223"/>
                </a:cubicBezTo>
                <a:cubicBezTo>
                  <a:pt x="393" y="223"/>
                  <a:pt x="393" y="223"/>
                  <a:pt x="364" y="223"/>
                </a:cubicBezTo>
                <a:cubicBezTo>
                  <a:pt x="364" y="223"/>
                  <a:pt x="364" y="223"/>
                  <a:pt x="364" y="205"/>
                </a:cubicBezTo>
                <a:cubicBezTo>
                  <a:pt x="356" y="210"/>
                  <a:pt x="351" y="215"/>
                  <a:pt x="344" y="220"/>
                </a:cubicBezTo>
                <a:cubicBezTo>
                  <a:pt x="339" y="223"/>
                  <a:pt x="334" y="225"/>
                  <a:pt x="327" y="225"/>
                </a:cubicBezTo>
                <a:cubicBezTo>
                  <a:pt x="322" y="225"/>
                  <a:pt x="314" y="223"/>
                  <a:pt x="312" y="218"/>
                </a:cubicBezTo>
                <a:close/>
                <a:moveTo>
                  <a:pt x="281" y="98"/>
                </a:moveTo>
                <a:cubicBezTo>
                  <a:pt x="281" y="98"/>
                  <a:pt x="281" y="98"/>
                  <a:pt x="281" y="183"/>
                </a:cubicBezTo>
                <a:cubicBezTo>
                  <a:pt x="281" y="196"/>
                  <a:pt x="276" y="209"/>
                  <a:pt x="268" y="216"/>
                </a:cubicBezTo>
                <a:cubicBezTo>
                  <a:pt x="261" y="224"/>
                  <a:pt x="248" y="229"/>
                  <a:pt x="236" y="229"/>
                </a:cubicBezTo>
                <a:cubicBezTo>
                  <a:pt x="221" y="229"/>
                  <a:pt x="211" y="224"/>
                  <a:pt x="203" y="216"/>
                </a:cubicBezTo>
                <a:cubicBezTo>
                  <a:pt x="196" y="206"/>
                  <a:pt x="191" y="196"/>
                  <a:pt x="191" y="181"/>
                </a:cubicBezTo>
                <a:cubicBezTo>
                  <a:pt x="191" y="181"/>
                  <a:pt x="191" y="181"/>
                  <a:pt x="191" y="96"/>
                </a:cubicBezTo>
                <a:cubicBezTo>
                  <a:pt x="191" y="83"/>
                  <a:pt x="196" y="73"/>
                  <a:pt x="203" y="65"/>
                </a:cubicBezTo>
                <a:cubicBezTo>
                  <a:pt x="211" y="58"/>
                  <a:pt x="223" y="55"/>
                  <a:pt x="236" y="55"/>
                </a:cubicBezTo>
                <a:cubicBezTo>
                  <a:pt x="248" y="55"/>
                  <a:pt x="258" y="58"/>
                  <a:pt x="268" y="65"/>
                </a:cubicBezTo>
                <a:cubicBezTo>
                  <a:pt x="276" y="76"/>
                  <a:pt x="281" y="86"/>
                  <a:pt x="281" y="98"/>
                </a:cubicBezTo>
                <a:close/>
                <a:moveTo>
                  <a:pt x="248" y="96"/>
                </a:moveTo>
                <a:cubicBezTo>
                  <a:pt x="248" y="91"/>
                  <a:pt x="248" y="88"/>
                  <a:pt x="246" y="86"/>
                </a:cubicBezTo>
                <a:cubicBezTo>
                  <a:pt x="243" y="83"/>
                  <a:pt x="238" y="83"/>
                  <a:pt x="236" y="83"/>
                </a:cubicBezTo>
                <a:cubicBezTo>
                  <a:pt x="231" y="83"/>
                  <a:pt x="228" y="83"/>
                  <a:pt x="226" y="86"/>
                </a:cubicBezTo>
                <a:cubicBezTo>
                  <a:pt x="223" y="88"/>
                  <a:pt x="223" y="91"/>
                  <a:pt x="223" y="96"/>
                </a:cubicBezTo>
                <a:cubicBezTo>
                  <a:pt x="223" y="96"/>
                  <a:pt x="223" y="96"/>
                  <a:pt x="223" y="186"/>
                </a:cubicBezTo>
                <a:cubicBezTo>
                  <a:pt x="223" y="189"/>
                  <a:pt x="223" y="194"/>
                  <a:pt x="226" y="196"/>
                </a:cubicBezTo>
                <a:cubicBezTo>
                  <a:pt x="228" y="199"/>
                  <a:pt x="231" y="199"/>
                  <a:pt x="236" y="199"/>
                </a:cubicBezTo>
                <a:cubicBezTo>
                  <a:pt x="238" y="199"/>
                  <a:pt x="243" y="199"/>
                  <a:pt x="246" y="196"/>
                </a:cubicBezTo>
                <a:cubicBezTo>
                  <a:pt x="248" y="194"/>
                  <a:pt x="248" y="189"/>
                  <a:pt x="248" y="186"/>
                </a:cubicBezTo>
                <a:cubicBezTo>
                  <a:pt x="248" y="186"/>
                  <a:pt x="248" y="186"/>
                  <a:pt x="248" y="96"/>
                </a:cubicBezTo>
                <a:close/>
                <a:moveTo>
                  <a:pt x="118" y="224"/>
                </a:moveTo>
                <a:cubicBezTo>
                  <a:pt x="154" y="224"/>
                  <a:pt x="154" y="224"/>
                  <a:pt x="154" y="224"/>
                </a:cubicBezTo>
                <a:cubicBezTo>
                  <a:pt x="154" y="132"/>
                  <a:pt x="154" y="132"/>
                  <a:pt x="154" y="132"/>
                </a:cubicBezTo>
                <a:cubicBezTo>
                  <a:pt x="194" y="0"/>
                  <a:pt x="194" y="0"/>
                  <a:pt x="194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37" y="88"/>
                  <a:pt x="137" y="88"/>
                  <a:pt x="137" y="88"/>
                </a:cubicBezTo>
                <a:cubicBezTo>
                  <a:pt x="134" y="88"/>
                  <a:pt x="134" y="88"/>
                  <a:pt x="134" y="88"/>
                </a:cubicBezTo>
                <a:cubicBezTo>
                  <a:pt x="111" y="0"/>
                  <a:pt x="111" y="0"/>
                  <a:pt x="111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118" y="135"/>
                  <a:pt x="118" y="135"/>
                  <a:pt x="118" y="135"/>
                </a:cubicBezTo>
                <a:lnTo>
                  <a:pt x="118" y="224"/>
                </a:lnTo>
                <a:close/>
                <a:moveTo>
                  <a:pt x="504" y="437"/>
                </a:moveTo>
                <a:cubicBezTo>
                  <a:pt x="504" y="467"/>
                  <a:pt x="504" y="500"/>
                  <a:pt x="502" y="530"/>
                </a:cubicBezTo>
                <a:cubicBezTo>
                  <a:pt x="502" y="570"/>
                  <a:pt x="469" y="602"/>
                  <a:pt x="429" y="602"/>
                </a:cubicBezTo>
                <a:cubicBezTo>
                  <a:pt x="371" y="605"/>
                  <a:pt x="311" y="605"/>
                  <a:pt x="251" y="605"/>
                </a:cubicBezTo>
                <a:cubicBezTo>
                  <a:pt x="193" y="605"/>
                  <a:pt x="133" y="605"/>
                  <a:pt x="75" y="602"/>
                </a:cubicBezTo>
                <a:cubicBezTo>
                  <a:pt x="35" y="602"/>
                  <a:pt x="3" y="570"/>
                  <a:pt x="3" y="530"/>
                </a:cubicBezTo>
                <a:cubicBezTo>
                  <a:pt x="0" y="500"/>
                  <a:pt x="0" y="467"/>
                  <a:pt x="0" y="437"/>
                </a:cubicBezTo>
                <a:cubicBezTo>
                  <a:pt x="0" y="404"/>
                  <a:pt x="0" y="372"/>
                  <a:pt x="3" y="342"/>
                </a:cubicBezTo>
                <a:cubicBezTo>
                  <a:pt x="3" y="302"/>
                  <a:pt x="35" y="269"/>
                  <a:pt x="75" y="269"/>
                </a:cubicBezTo>
                <a:cubicBezTo>
                  <a:pt x="131" y="267"/>
                  <a:pt x="186" y="267"/>
                  <a:pt x="243" y="267"/>
                </a:cubicBezTo>
                <a:cubicBezTo>
                  <a:pt x="261" y="267"/>
                  <a:pt x="261" y="267"/>
                  <a:pt x="261" y="267"/>
                </a:cubicBezTo>
                <a:cubicBezTo>
                  <a:pt x="319" y="267"/>
                  <a:pt x="374" y="267"/>
                  <a:pt x="429" y="269"/>
                </a:cubicBezTo>
                <a:cubicBezTo>
                  <a:pt x="469" y="269"/>
                  <a:pt x="502" y="302"/>
                  <a:pt x="502" y="342"/>
                </a:cubicBezTo>
                <a:cubicBezTo>
                  <a:pt x="504" y="372"/>
                  <a:pt x="504" y="404"/>
                  <a:pt x="504" y="437"/>
                </a:cubicBezTo>
                <a:close/>
                <a:moveTo>
                  <a:pt x="108" y="354"/>
                </a:moveTo>
                <a:cubicBezTo>
                  <a:pt x="108" y="354"/>
                  <a:pt x="108" y="354"/>
                  <a:pt x="146" y="354"/>
                </a:cubicBezTo>
                <a:cubicBezTo>
                  <a:pt x="146" y="354"/>
                  <a:pt x="146" y="354"/>
                  <a:pt x="146" y="322"/>
                </a:cubicBezTo>
                <a:cubicBezTo>
                  <a:pt x="146" y="322"/>
                  <a:pt x="146" y="322"/>
                  <a:pt x="38" y="322"/>
                </a:cubicBezTo>
                <a:cubicBezTo>
                  <a:pt x="38" y="322"/>
                  <a:pt x="38" y="322"/>
                  <a:pt x="38" y="354"/>
                </a:cubicBezTo>
                <a:cubicBezTo>
                  <a:pt x="38" y="354"/>
                  <a:pt x="38" y="354"/>
                  <a:pt x="75" y="354"/>
                </a:cubicBezTo>
                <a:cubicBezTo>
                  <a:pt x="75" y="354"/>
                  <a:pt x="75" y="354"/>
                  <a:pt x="75" y="545"/>
                </a:cubicBezTo>
                <a:cubicBezTo>
                  <a:pt x="75" y="545"/>
                  <a:pt x="75" y="545"/>
                  <a:pt x="108" y="545"/>
                </a:cubicBezTo>
                <a:lnTo>
                  <a:pt x="108" y="354"/>
                </a:lnTo>
                <a:close/>
                <a:moveTo>
                  <a:pt x="231" y="379"/>
                </a:moveTo>
                <a:cubicBezTo>
                  <a:pt x="231" y="379"/>
                  <a:pt x="231" y="379"/>
                  <a:pt x="201" y="379"/>
                </a:cubicBezTo>
                <a:cubicBezTo>
                  <a:pt x="201" y="379"/>
                  <a:pt x="201" y="379"/>
                  <a:pt x="201" y="505"/>
                </a:cubicBezTo>
                <a:cubicBezTo>
                  <a:pt x="198" y="507"/>
                  <a:pt x="196" y="512"/>
                  <a:pt x="191" y="515"/>
                </a:cubicBezTo>
                <a:cubicBezTo>
                  <a:pt x="188" y="515"/>
                  <a:pt x="186" y="517"/>
                  <a:pt x="183" y="517"/>
                </a:cubicBezTo>
                <a:cubicBezTo>
                  <a:pt x="181" y="517"/>
                  <a:pt x="178" y="517"/>
                  <a:pt x="176" y="515"/>
                </a:cubicBezTo>
                <a:cubicBezTo>
                  <a:pt x="176" y="505"/>
                  <a:pt x="176" y="505"/>
                  <a:pt x="176" y="505"/>
                </a:cubicBezTo>
                <a:cubicBezTo>
                  <a:pt x="176" y="505"/>
                  <a:pt x="176" y="505"/>
                  <a:pt x="176" y="379"/>
                </a:cubicBezTo>
                <a:cubicBezTo>
                  <a:pt x="176" y="379"/>
                  <a:pt x="176" y="379"/>
                  <a:pt x="143" y="379"/>
                </a:cubicBezTo>
                <a:cubicBezTo>
                  <a:pt x="143" y="379"/>
                  <a:pt x="143" y="379"/>
                  <a:pt x="143" y="517"/>
                </a:cubicBezTo>
                <a:cubicBezTo>
                  <a:pt x="143" y="527"/>
                  <a:pt x="146" y="535"/>
                  <a:pt x="151" y="540"/>
                </a:cubicBezTo>
                <a:cubicBezTo>
                  <a:pt x="153" y="545"/>
                  <a:pt x="158" y="547"/>
                  <a:pt x="166" y="547"/>
                </a:cubicBezTo>
                <a:cubicBezTo>
                  <a:pt x="171" y="547"/>
                  <a:pt x="178" y="545"/>
                  <a:pt x="183" y="542"/>
                </a:cubicBezTo>
                <a:cubicBezTo>
                  <a:pt x="188" y="537"/>
                  <a:pt x="196" y="532"/>
                  <a:pt x="201" y="527"/>
                </a:cubicBezTo>
                <a:cubicBezTo>
                  <a:pt x="201" y="527"/>
                  <a:pt x="201" y="527"/>
                  <a:pt x="201" y="545"/>
                </a:cubicBezTo>
                <a:cubicBezTo>
                  <a:pt x="201" y="545"/>
                  <a:pt x="201" y="545"/>
                  <a:pt x="231" y="545"/>
                </a:cubicBezTo>
                <a:lnTo>
                  <a:pt x="231" y="379"/>
                </a:lnTo>
                <a:close/>
                <a:moveTo>
                  <a:pt x="349" y="420"/>
                </a:moveTo>
                <a:cubicBezTo>
                  <a:pt x="349" y="404"/>
                  <a:pt x="346" y="394"/>
                  <a:pt x="341" y="387"/>
                </a:cubicBezTo>
                <a:cubicBezTo>
                  <a:pt x="336" y="382"/>
                  <a:pt x="329" y="377"/>
                  <a:pt x="319" y="377"/>
                </a:cubicBezTo>
                <a:cubicBezTo>
                  <a:pt x="314" y="377"/>
                  <a:pt x="311" y="379"/>
                  <a:pt x="306" y="382"/>
                </a:cubicBezTo>
                <a:cubicBezTo>
                  <a:pt x="301" y="384"/>
                  <a:pt x="296" y="387"/>
                  <a:pt x="294" y="392"/>
                </a:cubicBezTo>
                <a:cubicBezTo>
                  <a:pt x="294" y="392"/>
                  <a:pt x="294" y="392"/>
                  <a:pt x="294" y="322"/>
                </a:cubicBezTo>
                <a:cubicBezTo>
                  <a:pt x="294" y="322"/>
                  <a:pt x="294" y="322"/>
                  <a:pt x="261" y="322"/>
                </a:cubicBezTo>
                <a:cubicBezTo>
                  <a:pt x="261" y="322"/>
                  <a:pt x="261" y="322"/>
                  <a:pt x="261" y="545"/>
                </a:cubicBezTo>
                <a:cubicBezTo>
                  <a:pt x="261" y="545"/>
                  <a:pt x="261" y="545"/>
                  <a:pt x="294" y="545"/>
                </a:cubicBezTo>
                <a:cubicBezTo>
                  <a:pt x="294" y="545"/>
                  <a:pt x="294" y="545"/>
                  <a:pt x="294" y="532"/>
                </a:cubicBezTo>
                <a:cubicBezTo>
                  <a:pt x="296" y="537"/>
                  <a:pt x="301" y="540"/>
                  <a:pt x="306" y="542"/>
                </a:cubicBezTo>
                <a:cubicBezTo>
                  <a:pt x="311" y="545"/>
                  <a:pt x="316" y="547"/>
                  <a:pt x="321" y="547"/>
                </a:cubicBezTo>
                <a:cubicBezTo>
                  <a:pt x="331" y="547"/>
                  <a:pt x="339" y="542"/>
                  <a:pt x="341" y="537"/>
                </a:cubicBezTo>
                <a:cubicBezTo>
                  <a:pt x="346" y="530"/>
                  <a:pt x="349" y="522"/>
                  <a:pt x="349" y="510"/>
                </a:cubicBezTo>
                <a:lnTo>
                  <a:pt x="349" y="420"/>
                </a:lnTo>
                <a:close/>
                <a:moveTo>
                  <a:pt x="462" y="424"/>
                </a:moveTo>
                <a:cubicBezTo>
                  <a:pt x="462" y="409"/>
                  <a:pt x="459" y="397"/>
                  <a:pt x="452" y="387"/>
                </a:cubicBezTo>
                <a:cubicBezTo>
                  <a:pt x="444" y="379"/>
                  <a:pt x="434" y="374"/>
                  <a:pt x="419" y="374"/>
                </a:cubicBezTo>
                <a:cubicBezTo>
                  <a:pt x="406" y="374"/>
                  <a:pt x="394" y="379"/>
                  <a:pt x="386" y="389"/>
                </a:cubicBezTo>
                <a:cubicBezTo>
                  <a:pt x="376" y="397"/>
                  <a:pt x="374" y="409"/>
                  <a:pt x="374" y="424"/>
                </a:cubicBezTo>
                <a:cubicBezTo>
                  <a:pt x="374" y="424"/>
                  <a:pt x="374" y="424"/>
                  <a:pt x="374" y="497"/>
                </a:cubicBezTo>
                <a:cubicBezTo>
                  <a:pt x="374" y="515"/>
                  <a:pt x="376" y="527"/>
                  <a:pt x="384" y="535"/>
                </a:cubicBezTo>
                <a:cubicBezTo>
                  <a:pt x="391" y="545"/>
                  <a:pt x="404" y="550"/>
                  <a:pt x="417" y="550"/>
                </a:cubicBezTo>
                <a:cubicBezTo>
                  <a:pt x="432" y="550"/>
                  <a:pt x="444" y="545"/>
                  <a:pt x="452" y="535"/>
                </a:cubicBezTo>
                <a:cubicBezTo>
                  <a:pt x="459" y="527"/>
                  <a:pt x="462" y="515"/>
                  <a:pt x="462" y="497"/>
                </a:cubicBezTo>
                <a:cubicBezTo>
                  <a:pt x="462" y="497"/>
                  <a:pt x="462" y="497"/>
                  <a:pt x="462" y="485"/>
                </a:cubicBezTo>
                <a:cubicBezTo>
                  <a:pt x="462" y="485"/>
                  <a:pt x="462" y="485"/>
                  <a:pt x="432" y="485"/>
                </a:cubicBezTo>
                <a:cubicBezTo>
                  <a:pt x="432" y="485"/>
                  <a:pt x="432" y="485"/>
                  <a:pt x="432" y="497"/>
                </a:cubicBezTo>
                <a:cubicBezTo>
                  <a:pt x="432" y="507"/>
                  <a:pt x="429" y="512"/>
                  <a:pt x="429" y="515"/>
                </a:cubicBezTo>
                <a:cubicBezTo>
                  <a:pt x="427" y="520"/>
                  <a:pt x="422" y="520"/>
                  <a:pt x="417" y="520"/>
                </a:cubicBezTo>
                <a:cubicBezTo>
                  <a:pt x="412" y="520"/>
                  <a:pt x="409" y="517"/>
                  <a:pt x="406" y="515"/>
                </a:cubicBezTo>
                <a:cubicBezTo>
                  <a:pt x="404" y="512"/>
                  <a:pt x="404" y="505"/>
                  <a:pt x="404" y="497"/>
                </a:cubicBezTo>
                <a:cubicBezTo>
                  <a:pt x="404" y="497"/>
                  <a:pt x="404" y="497"/>
                  <a:pt x="404" y="465"/>
                </a:cubicBezTo>
                <a:cubicBezTo>
                  <a:pt x="404" y="465"/>
                  <a:pt x="404" y="465"/>
                  <a:pt x="462" y="465"/>
                </a:cubicBezTo>
                <a:lnTo>
                  <a:pt x="462" y="424"/>
                </a:lnTo>
                <a:close/>
                <a:moveTo>
                  <a:pt x="307" y="404"/>
                </a:moveTo>
                <a:cubicBezTo>
                  <a:pt x="300" y="404"/>
                  <a:pt x="300" y="404"/>
                  <a:pt x="300" y="404"/>
                </a:cubicBezTo>
                <a:cubicBezTo>
                  <a:pt x="297" y="406"/>
                  <a:pt x="295" y="406"/>
                  <a:pt x="295" y="409"/>
                </a:cubicBezTo>
                <a:cubicBezTo>
                  <a:pt x="295" y="511"/>
                  <a:pt x="295" y="511"/>
                  <a:pt x="295" y="511"/>
                </a:cubicBezTo>
                <a:cubicBezTo>
                  <a:pt x="297" y="513"/>
                  <a:pt x="297" y="516"/>
                  <a:pt x="300" y="518"/>
                </a:cubicBezTo>
                <a:cubicBezTo>
                  <a:pt x="307" y="518"/>
                  <a:pt x="307" y="518"/>
                  <a:pt x="307" y="518"/>
                </a:cubicBezTo>
                <a:cubicBezTo>
                  <a:pt x="312" y="518"/>
                  <a:pt x="314" y="518"/>
                  <a:pt x="316" y="516"/>
                </a:cubicBezTo>
                <a:cubicBezTo>
                  <a:pt x="316" y="513"/>
                  <a:pt x="319" y="511"/>
                  <a:pt x="319" y="503"/>
                </a:cubicBezTo>
                <a:cubicBezTo>
                  <a:pt x="319" y="421"/>
                  <a:pt x="319" y="421"/>
                  <a:pt x="319" y="421"/>
                </a:cubicBezTo>
                <a:cubicBezTo>
                  <a:pt x="319" y="414"/>
                  <a:pt x="316" y="411"/>
                  <a:pt x="314" y="406"/>
                </a:cubicBezTo>
                <a:cubicBezTo>
                  <a:pt x="314" y="404"/>
                  <a:pt x="309" y="404"/>
                  <a:pt x="307" y="404"/>
                </a:cubicBezTo>
                <a:close/>
                <a:moveTo>
                  <a:pt x="419" y="404"/>
                </a:moveTo>
                <a:cubicBezTo>
                  <a:pt x="414" y="404"/>
                  <a:pt x="409" y="406"/>
                  <a:pt x="406" y="409"/>
                </a:cubicBezTo>
                <a:cubicBezTo>
                  <a:pt x="406" y="411"/>
                  <a:pt x="404" y="416"/>
                  <a:pt x="404" y="424"/>
                </a:cubicBezTo>
                <a:cubicBezTo>
                  <a:pt x="404" y="438"/>
                  <a:pt x="404" y="438"/>
                  <a:pt x="404" y="438"/>
                </a:cubicBezTo>
                <a:cubicBezTo>
                  <a:pt x="432" y="438"/>
                  <a:pt x="432" y="438"/>
                  <a:pt x="432" y="438"/>
                </a:cubicBezTo>
                <a:cubicBezTo>
                  <a:pt x="432" y="424"/>
                  <a:pt x="432" y="424"/>
                  <a:pt x="432" y="424"/>
                </a:cubicBezTo>
                <a:cubicBezTo>
                  <a:pt x="432" y="416"/>
                  <a:pt x="429" y="411"/>
                  <a:pt x="429" y="409"/>
                </a:cubicBezTo>
                <a:cubicBezTo>
                  <a:pt x="427" y="406"/>
                  <a:pt x="421" y="404"/>
                  <a:pt x="419" y="40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7" name="Freeform 104"/>
          <p:cNvSpPr>
            <a:spLocks/>
          </p:cNvSpPr>
          <p:nvPr/>
        </p:nvSpPr>
        <p:spPr bwMode="auto">
          <a:xfrm>
            <a:off x="1362417" y="6483840"/>
            <a:ext cx="293960" cy="293960"/>
          </a:xfrm>
          <a:custGeom>
            <a:avLst/>
            <a:gdLst>
              <a:gd name="T0" fmla="*/ 47 w 320"/>
              <a:gd name="T1" fmla="*/ 273 h 320"/>
              <a:gd name="T2" fmla="*/ 160 w 320"/>
              <a:gd name="T3" fmla="*/ 320 h 320"/>
              <a:gd name="T4" fmla="*/ 273 w 320"/>
              <a:gd name="T5" fmla="*/ 273 h 320"/>
              <a:gd name="T6" fmla="*/ 320 w 320"/>
              <a:gd name="T7" fmla="*/ 160 h 320"/>
              <a:gd name="T8" fmla="*/ 273 w 320"/>
              <a:gd name="T9" fmla="*/ 47 h 320"/>
              <a:gd name="T10" fmla="*/ 160 w 320"/>
              <a:gd name="T11" fmla="*/ 0 h 320"/>
              <a:gd name="T12" fmla="*/ 47 w 320"/>
              <a:gd name="T13" fmla="*/ 47 h 320"/>
              <a:gd name="T14" fmla="*/ 0 w 320"/>
              <a:gd name="T15" fmla="*/ 160 h 320"/>
              <a:gd name="T16" fmla="*/ 47 w 320"/>
              <a:gd name="T17" fmla="*/ 273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320">
                <a:moveTo>
                  <a:pt x="47" y="273"/>
                </a:moveTo>
                <a:cubicBezTo>
                  <a:pt x="77" y="303"/>
                  <a:pt x="117" y="320"/>
                  <a:pt x="160" y="320"/>
                </a:cubicBezTo>
                <a:cubicBezTo>
                  <a:pt x="202" y="320"/>
                  <a:pt x="243" y="303"/>
                  <a:pt x="273" y="273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7"/>
                  <a:pt x="303" y="77"/>
                  <a:pt x="273" y="47"/>
                </a:cubicBezTo>
                <a:cubicBezTo>
                  <a:pt x="243" y="17"/>
                  <a:pt x="202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6" y="77"/>
                  <a:pt x="0" y="117"/>
                  <a:pt x="0" y="160"/>
                </a:cubicBezTo>
                <a:cubicBezTo>
                  <a:pt x="0" y="203"/>
                  <a:pt x="16" y="243"/>
                  <a:pt x="47" y="273"/>
                </a:cubicBezTo>
              </a:path>
            </a:pathLst>
          </a:custGeom>
          <a:noFill/>
          <a:ln w="6350"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18" name="Freeform 25"/>
          <p:cNvSpPr>
            <a:spLocks noEditPoints="1"/>
          </p:cNvSpPr>
          <p:nvPr/>
        </p:nvSpPr>
        <p:spPr bwMode="auto">
          <a:xfrm>
            <a:off x="1429263" y="6571066"/>
            <a:ext cx="160268" cy="131776"/>
          </a:xfrm>
          <a:custGeom>
            <a:avLst/>
            <a:gdLst>
              <a:gd name="T0" fmla="*/ 414 w 444"/>
              <a:gd name="T1" fmla="*/ 172 h 365"/>
              <a:gd name="T2" fmla="*/ 392 w 444"/>
              <a:gd name="T3" fmla="*/ 0 h 365"/>
              <a:gd name="T4" fmla="*/ 0 w 444"/>
              <a:gd name="T5" fmla="*/ 22 h 365"/>
              <a:gd name="T6" fmla="*/ 22 w 444"/>
              <a:gd name="T7" fmla="*/ 283 h 365"/>
              <a:gd name="T8" fmla="*/ 144 w 444"/>
              <a:gd name="T9" fmla="*/ 355 h 365"/>
              <a:gd name="T10" fmla="*/ 118 w 444"/>
              <a:gd name="T11" fmla="*/ 360 h 365"/>
              <a:gd name="T12" fmla="*/ 291 w 444"/>
              <a:gd name="T13" fmla="*/ 365 h 365"/>
              <a:gd name="T14" fmla="*/ 291 w 444"/>
              <a:gd name="T15" fmla="*/ 355 h 365"/>
              <a:gd name="T16" fmla="*/ 254 w 444"/>
              <a:gd name="T17" fmla="*/ 283 h 365"/>
              <a:gd name="T18" fmla="*/ 326 w 444"/>
              <a:gd name="T19" fmla="*/ 348 h 365"/>
              <a:gd name="T20" fmla="*/ 427 w 444"/>
              <a:gd name="T21" fmla="*/ 365 h 365"/>
              <a:gd name="T22" fmla="*/ 444 w 444"/>
              <a:gd name="T23" fmla="*/ 189 h 365"/>
              <a:gd name="T24" fmla="*/ 10 w 444"/>
              <a:gd name="T25" fmla="*/ 22 h 365"/>
              <a:gd name="T26" fmla="*/ 392 w 444"/>
              <a:gd name="T27" fmla="*/ 9 h 365"/>
              <a:gd name="T28" fmla="*/ 404 w 444"/>
              <a:gd name="T29" fmla="*/ 36 h 365"/>
              <a:gd name="T30" fmla="*/ 10 w 444"/>
              <a:gd name="T31" fmla="*/ 22 h 365"/>
              <a:gd name="T32" fmla="*/ 158 w 444"/>
              <a:gd name="T33" fmla="*/ 355 h 365"/>
              <a:gd name="T34" fmla="*/ 245 w 444"/>
              <a:gd name="T35" fmla="*/ 283 h 365"/>
              <a:gd name="T36" fmla="*/ 259 w 444"/>
              <a:gd name="T37" fmla="*/ 355 h 365"/>
              <a:gd name="T38" fmla="*/ 22 w 444"/>
              <a:gd name="T39" fmla="*/ 273 h 365"/>
              <a:gd name="T40" fmla="*/ 10 w 444"/>
              <a:gd name="T41" fmla="*/ 247 h 365"/>
              <a:gd name="T42" fmla="*/ 326 w 444"/>
              <a:gd name="T43" fmla="*/ 273 h 365"/>
              <a:gd name="T44" fmla="*/ 326 w 444"/>
              <a:gd name="T45" fmla="*/ 237 h 365"/>
              <a:gd name="T46" fmla="*/ 10 w 444"/>
              <a:gd name="T47" fmla="*/ 45 h 365"/>
              <a:gd name="T48" fmla="*/ 404 w 444"/>
              <a:gd name="T49" fmla="*/ 172 h 365"/>
              <a:gd name="T50" fmla="*/ 326 w 444"/>
              <a:gd name="T51" fmla="*/ 189 h 365"/>
              <a:gd name="T52" fmla="*/ 427 w 444"/>
              <a:gd name="T53" fmla="*/ 355 h 365"/>
              <a:gd name="T54" fmla="*/ 336 w 444"/>
              <a:gd name="T55" fmla="*/ 348 h 365"/>
              <a:gd name="T56" fmla="*/ 434 w 444"/>
              <a:gd name="T57" fmla="*/ 339 h 365"/>
              <a:gd name="T58" fmla="*/ 434 w 444"/>
              <a:gd name="T59" fmla="*/ 329 h 365"/>
              <a:gd name="T60" fmla="*/ 336 w 444"/>
              <a:gd name="T61" fmla="*/ 205 h 365"/>
              <a:gd name="T62" fmla="*/ 434 w 444"/>
              <a:gd name="T63" fmla="*/ 329 h 365"/>
              <a:gd name="T64" fmla="*/ 336 w 444"/>
              <a:gd name="T65" fmla="*/ 196 h 365"/>
              <a:gd name="T66" fmla="*/ 343 w 444"/>
              <a:gd name="T67" fmla="*/ 181 h 365"/>
              <a:gd name="T68" fmla="*/ 434 w 444"/>
              <a:gd name="T69" fmla="*/ 189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44" h="365">
                <a:moveTo>
                  <a:pt x="427" y="172"/>
                </a:moveTo>
                <a:cubicBezTo>
                  <a:pt x="414" y="172"/>
                  <a:pt x="414" y="172"/>
                  <a:pt x="414" y="172"/>
                </a:cubicBezTo>
                <a:cubicBezTo>
                  <a:pt x="414" y="22"/>
                  <a:pt x="414" y="22"/>
                  <a:pt x="414" y="22"/>
                </a:cubicBezTo>
                <a:cubicBezTo>
                  <a:pt x="414" y="10"/>
                  <a:pt x="404" y="0"/>
                  <a:pt x="39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10"/>
                  <a:pt x="0" y="22"/>
                </a:cubicBezTo>
                <a:cubicBezTo>
                  <a:pt x="0" y="261"/>
                  <a:pt x="0" y="261"/>
                  <a:pt x="0" y="261"/>
                </a:cubicBezTo>
                <a:cubicBezTo>
                  <a:pt x="0" y="273"/>
                  <a:pt x="10" y="283"/>
                  <a:pt x="22" y="283"/>
                </a:cubicBezTo>
                <a:cubicBezTo>
                  <a:pt x="163" y="283"/>
                  <a:pt x="163" y="283"/>
                  <a:pt x="163" y="283"/>
                </a:cubicBezTo>
                <a:cubicBezTo>
                  <a:pt x="161" y="319"/>
                  <a:pt x="154" y="355"/>
                  <a:pt x="144" y="355"/>
                </a:cubicBezTo>
                <a:cubicBezTo>
                  <a:pt x="123" y="355"/>
                  <a:pt x="123" y="355"/>
                  <a:pt x="123" y="355"/>
                </a:cubicBezTo>
                <a:cubicBezTo>
                  <a:pt x="120" y="355"/>
                  <a:pt x="118" y="358"/>
                  <a:pt x="118" y="360"/>
                </a:cubicBezTo>
                <a:cubicBezTo>
                  <a:pt x="118" y="363"/>
                  <a:pt x="120" y="365"/>
                  <a:pt x="123" y="365"/>
                </a:cubicBezTo>
                <a:cubicBezTo>
                  <a:pt x="291" y="365"/>
                  <a:pt x="291" y="365"/>
                  <a:pt x="291" y="365"/>
                </a:cubicBezTo>
                <a:cubicBezTo>
                  <a:pt x="294" y="365"/>
                  <a:pt x="296" y="363"/>
                  <a:pt x="296" y="360"/>
                </a:cubicBezTo>
                <a:cubicBezTo>
                  <a:pt x="296" y="358"/>
                  <a:pt x="294" y="355"/>
                  <a:pt x="291" y="355"/>
                </a:cubicBezTo>
                <a:cubicBezTo>
                  <a:pt x="273" y="355"/>
                  <a:pt x="273" y="355"/>
                  <a:pt x="273" y="355"/>
                </a:cubicBezTo>
                <a:cubicBezTo>
                  <a:pt x="264" y="355"/>
                  <a:pt x="256" y="319"/>
                  <a:pt x="254" y="283"/>
                </a:cubicBezTo>
                <a:cubicBezTo>
                  <a:pt x="326" y="283"/>
                  <a:pt x="326" y="283"/>
                  <a:pt x="326" y="283"/>
                </a:cubicBezTo>
                <a:cubicBezTo>
                  <a:pt x="326" y="348"/>
                  <a:pt x="326" y="348"/>
                  <a:pt x="326" y="348"/>
                </a:cubicBezTo>
                <a:cubicBezTo>
                  <a:pt x="326" y="357"/>
                  <a:pt x="334" y="365"/>
                  <a:pt x="343" y="365"/>
                </a:cubicBezTo>
                <a:cubicBezTo>
                  <a:pt x="427" y="365"/>
                  <a:pt x="427" y="365"/>
                  <a:pt x="427" y="365"/>
                </a:cubicBezTo>
                <a:cubicBezTo>
                  <a:pt x="436" y="365"/>
                  <a:pt x="444" y="357"/>
                  <a:pt x="444" y="348"/>
                </a:cubicBezTo>
                <a:cubicBezTo>
                  <a:pt x="444" y="189"/>
                  <a:pt x="444" y="189"/>
                  <a:pt x="444" y="189"/>
                </a:cubicBezTo>
                <a:cubicBezTo>
                  <a:pt x="444" y="179"/>
                  <a:pt x="436" y="172"/>
                  <a:pt x="427" y="172"/>
                </a:cubicBezTo>
                <a:close/>
                <a:moveTo>
                  <a:pt x="10" y="22"/>
                </a:moveTo>
                <a:cubicBezTo>
                  <a:pt x="10" y="15"/>
                  <a:pt x="15" y="9"/>
                  <a:pt x="22" y="9"/>
                </a:cubicBezTo>
                <a:cubicBezTo>
                  <a:pt x="392" y="9"/>
                  <a:pt x="392" y="9"/>
                  <a:pt x="392" y="9"/>
                </a:cubicBezTo>
                <a:cubicBezTo>
                  <a:pt x="399" y="9"/>
                  <a:pt x="404" y="15"/>
                  <a:pt x="404" y="22"/>
                </a:cubicBezTo>
                <a:cubicBezTo>
                  <a:pt x="404" y="36"/>
                  <a:pt x="404" y="36"/>
                  <a:pt x="404" y="36"/>
                </a:cubicBezTo>
                <a:cubicBezTo>
                  <a:pt x="10" y="36"/>
                  <a:pt x="10" y="36"/>
                  <a:pt x="10" y="36"/>
                </a:cubicBezTo>
                <a:lnTo>
                  <a:pt x="10" y="22"/>
                </a:lnTo>
                <a:close/>
                <a:moveTo>
                  <a:pt x="259" y="355"/>
                </a:moveTo>
                <a:cubicBezTo>
                  <a:pt x="158" y="355"/>
                  <a:pt x="158" y="355"/>
                  <a:pt x="158" y="355"/>
                </a:cubicBezTo>
                <a:cubicBezTo>
                  <a:pt x="169" y="338"/>
                  <a:pt x="172" y="301"/>
                  <a:pt x="172" y="283"/>
                </a:cubicBezTo>
                <a:cubicBezTo>
                  <a:pt x="245" y="283"/>
                  <a:pt x="245" y="283"/>
                  <a:pt x="245" y="283"/>
                </a:cubicBezTo>
                <a:cubicBezTo>
                  <a:pt x="245" y="290"/>
                  <a:pt x="246" y="305"/>
                  <a:pt x="249" y="320"/>
                </a:cubicBezTo>
                <a:cubicBezTo>
                  <a:pt x="251" y="336"/>
                  <a:pt x="255" y="348"/>
                  <a:pt x="259" y="355"/>
                </a:cubicBezTo>
                <a:close/>
                <a:moveTo>
                  <a:pt x="326" y="273"/>
                </a:moveTo>
                <a:cubicBezTo>
                  <a:pt x="22" y="273"/>
                  <a:pt x="22" y="273"/>
                  <a:pt x="22" y="273"/>
                </a:cubicBezTo>
                <a:cubicBezTo>
                  <a:pt x="15" y="273"/>
                  <a:pt x="10" y="268"/>
                  <a:pt x="10" y="261"/>
                </a:cubicBezTo>
                <a:cubicBezTo>
                  <a:pt x="10" y="247"/>
                  <a:pt x="10" y="247"/>
                  <a:pt x="10" y="247"/>
                </a:cubicBezTo>
                <a:cubicBezTo>
                  <a:pt x="326" y="247"/>
                  <a:pt x="326" y="247"/>
                  <a:pt x="326" y="247"/>
                </a:cubicBezTo>
                <a:lnTo>
                  <a:pt x="326" y="273"/>
                </a:lnTo>
                <a:close/>
                <a:moveTo>
                  <a:pt x="326" y="189"/>
                </a:moveTo>
                <a:cubicBezTo>
                  <a:pt x="326" y="237"/>
                  <a:pt x="326" y="237"/>
                  <a:pt x="326" y="237"/>
                </a:cubicBezTo>
                <a:cubicBezTo>
                  <a:pt x="10" y="237"/>
                  <a:pt x="10" y="237"/>
                  <a:pt x="10" y="237"/>
                </a:cubicBezTo>
                <a:cubicBezTo>
                  <a:pt x="10" y="45"/>
                  <a:pt x="10" y="45"/>
                  <a:pt x="10" y="45"/>
                </a:cubicBezTo>
                <a:cubicBezTo>
                  <a:pt x="404" y="45"/>
                  <a:pt x="404" y="45"/>
                  <a:pt x="404" y="45"/>
                </a:cubicBezTo>
                <a:cubicBezTo>
                  <a:pt x="404" y="172"/>
                  <a:pt x="404" y="172"/>
                  <a:pt x="404" y="172"/>
                </a:cubicBezTo>
                <a:cubicBezTo>
                  <a:pt x="343" y="172"/>
                  <a:pt x="343" y="172"/>
                  <a:pt x="343" y="172"/>
                </a:cubicBezTo>
                <a:cubicBezTo>
                  <a:pt x="334" y="172"/>
                  <a:pt x="326" y="179"/>
                  <a:pt x="326" y="189"/>
                </a:cubicBezTo>
                <a:close/>
                <a:moveTo>
                  <a:pt x="434" y="348"/>
                </a:moveTo>
                <a:cubicBezTo>
                  <a:pt x="434" y="352"/>
                  <a:pt x="431" y="355"/>
                  <a:pt x="427" y="355"/>
                </a:cubicBezTo>
                <a:cubicBezTo>
                  <a:pt x="343" y="355"/>
                  <a:pt x="343" y="355"/>
                  <a:pt x="343" y="355"/>
                </a:cubicBezTo>
                <a:cubicBezTo>
                  <a:pt x="339" y="355"/>
                  <a:pt x="336" y="352"/>
                  <a:pt x="336" y="348"/>
                </a:cubicBezTo>
                <a:cubicBezTo>
                  <a:pt x="336" y="339"/>
                  <a:pt x="336" y="339"/>
                  <a:pt x="336" y="339"/>
                </a:cubicBezTo>
                <a:cubicBezTo>
                  <a:pt x="434" y="339"/>
                  <a:pt x="434" y="339"/>
                  <a:pt x="434" y="339"/>
                </a:cubicBezTo>
                <a:lnTo>
                  <a:pt x="434" y="348"/>
                </a:lnTo>
                <a:close/>
                <a:moveTo>
                  <a:pt x="434" y="329"/>
                </a:moveTo>
                <a:cubicBezTo>
                  <a:pt x="336" y="329"/>
                  <a:pt x="336" y="329"/>
                  <a:pt x="336" y="329"/>
                </a:cubicBezTo>
                <a:cubicBezTo>
                  <a:pt x="336" y="205"/>
                  <a:pt x="336" y="205"/>
                  <a:pt x="336" y="205"/>
                </a:cubicBezTo>
                <a:cubicBezTo>
                  <a:pt x="434" y="205"/>
                  <a:pt x="434" y="205"/>
                  <a:pt x="434" y="205"/>
                </a:cubicBezTo>
                <a:lnTo>
                  <a:pt x="434" y="329"/>
                </a:lnTo>
                <a:close/>
                <a:moveTo>
                  <a:pt x="434" y="196"/>
                </a:moveTo>
                <a:cubicBezTo>
                  <a:pt x="336" y="196"/>
                  <a:pt x="336" y="196"/>
                  <a:pt x="336" y="196"/>
                </a:cubicBezTo>
                <a:cubicBezTo>
                  <a:pt x="336" y="189"/>
                  <a:pt x="336" y="189"/>
                  <a:pt x="336" y="189"/>
                </a:cubicBezTo>
                <a:cubicBezTo>
                  <a:pt x="336" y="184"/>
                  <a:pt x="339" y="181"/>
                  <a:pt x="343" y="181"/>
                </a:cubicBezTo>
                <a:cubicBezTo>
                  <a:pt x="427" y="181"/>
                  <a:pt x="427" y="181"/>
                  <a:pt x="427" y="181"/>
                </a:cubicBezTo>
                <a:cubicBezTo>
                  <a:pt x="431" y="181"/>
                  <a:pt x="434" y="184"/>
                  <a:pt x="434" y="189"/>
                </a:cubicBezTo>
                <a:lnTo>
                  <a:pt x="434" y="196"/>
                </a:lnTo>
                <a:close/>
              </a:path>
            </a:pathLst>
          </a:custGeom>
          <a:noFill/>
          <a:ln w="3175"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61"/>
            <a:ext cx="9906000" cy="370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28192" y="4337112"/>
            <a:ext cx="9907589" cy="568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600" dirty="0" smtClean="0">
                <a:solidFill>
                  <a:srgbClr val="454545"/>
                </a:solidFill>
                <a:latin typeface="Century Gothic" panose="020B0502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PREZENTACJA WYNIKÓW ZA ROK 2017</a:t>
            </a:r>
            <a:endParaRPr lang="en-GB" sz="2600" spc="-150" dirty="0">
              <a:solidFill>
                <a:srgbClr val="C51E5B"/>
              </a:solidFill>
              <a:latin typeface="Century Gothic" panose="020B0502020202020204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41495" y="4869246"/>
            <a:ext cx="490140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C51E5B"/>
              </a:buClr>
              <a:buSzPct val="120000"/>
            </a:pPr>
            <a:r>
              <a:rPr lang="pl-PL" sz="1400" b="1" dirty="0" smtClean="0">
                <a:solidFill>
                  <a:srgbClr val="C51E5B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&gt;</a:t>
            </a:r>
            <a:r>
              <a:rPr lang="pl-PL" sz="1400" dirty="0" smtClean="0">
                <a:solidFill>
                  <a:srgbClr val="45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b="1" dirty="0" smtClean="0">
                <a:solidFill>
                  <a:srgbClr val="C51E5B"/>
                </a:solidFill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Wyniki finansowe</a:t>
            </a:r>
            <a:endParaRPr lang="en-GB" sz="1400" b="1" dirty="0">
              <a:solidFill>
                <a:srgbClr val="C51E5B"/>
              </a:solidFill>
              <a:latin typeface="Century Gothic" panose="020B0502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spcBef>
                <a:spcPts val="300"/>
              </a:spcBef>
              <a:buClr>
                <a:srgbClr val="C51E5B"/>
              </a:buClr>
              <a:buSzPct val="120000"/>
            </a:pPr>
            <a:r>
              <a:rPr lang="pl-PL" sz="1400" b="1" dirty="0" smtClean="0">
                <a:solidFill>
                  <a:srgbClr val="C51E5B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&gt;</a:t>
            </a:r>
            <a:r>
              <a:rPr lang="pl-PL" sz="1400" dirty="0" smtClean="0">
                <a:solidFill>
                  <a:srgbClr val="454545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smtClean="0">
                <a:solidFill>
                  <a:srgbClr val="454545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Rozwój biznesu</a:t>
            </a:r>
            <a:endParaRPr lang="en-GB" sz="1400" dirty="0">
              <a:solidFill>
                <a:srgbClr val="454545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300"/>
              </a:spcBef>
              <a:buClr>
                <a:srgbClr val="C51E5B"/>
              </a:buClr>
              <a:buSzPct val="120000"/>
            </a:pPr>
            <a:r>
              <a:rPr lang="pl-PL" sz="1400" b="1" dirty="0" smtClean="0">
                <a:solidFill>
                  <a:srgbClr val="C51E5B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&gt;</a:t>
            </a:r>
            <a:r>
              <a:rPr lang="pl-PL" sz="1400" b="1" dirty="0" smtClean="0">
                <a:solidFill>
                  <a:srgbClr val="454545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smtClean="0">
                <a:solidFill>
                  <a:srgbClr val="454545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Załączniki</a:t>
            </a:r>
            <a:endParaRPr lang="pl-PL" sz="1400" dirty="0">
              <a:solidFill>
                <a:srgbClr val="454545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SzPct val="120000"/>
            </a:pPr>
            <a:endParaRPr lang="pl-PL" sz="1600" dirty="0">
              <a:solidFill>
                <a:prstClr val="black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1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254680"/>
              </p:ext>
            </p:extLst>
          </p:nvPr>
        </p:nvGraphicFramePr>
        <p:xfrm>
          <a:off x="389239" y="2169772"/>
          <a:ext cx="2376088" cy="142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4" name="Łącznik prosty 63"/>
          <p:cNvCxnSpPr/>
          <p:nvPr/>
        </p:nvCxnSpPr>
        <p:spPr>
          <a:xfrm flipV="1">
            <a:off x="428639" y="4029484"/>
            <a:ext cx="2505061" cy="2302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64"/>
          <p:cNvCxnSpPr/>
          <p:nvPr/>
        </p:nvCxnSpPr>
        <p:spPr>
          <a:xfrm>
            <a:off x="3477531" y="4050827"/>
            <a:ext cx="2749679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PoleTekstowe 68"/>
          <p:cNvSpPr txBox="1"/>
          <p:nvPr/>
        </p:nvSpPr>
        <p:spPr>
          <a:xfrm>
            <a:off x="353718" y="3782101"/>
            <a:ext cx="2188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Koszty i wsk. koszty/dochody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sp>
        <p:nvSpPr>
          <p:cNvPr id="70" name="PoleTekstowe 69"/>
          <p:cNvSpPr txBox="1"/>
          <p:nvPr/>
        </p:nvSpPr>
        <p:spPr>
          <a:xfrm>
            <a:off x="3394090" y="3777309"/>
            <a:ext cx="30540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Rezerwy i wsk. </a:t>
            </a:r>
            <a:r>
              <a:rPr lang="pl-PL" sz="1100" kern="0" dirty="0">
                <a:solidFill>
                  <a:srgbClr val="C51E5B"/>
                </a:solidFill>
                <a:cs typeface="Lato Light"/>
              </a:rPr>
              <a:t>k</a:t>
            </a: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redytów zagr.</a:t>
            </a:r>
            <a:r>
              <a:rPr lang="en-GB" sz="1100" kern="0" dirty="0" smtClean="0">
                <a:solidFill>
                  <a:srgbClr val="C51E5B"/>
                </a:solidFill>
                <a:cs typeface="Lato Light"/>
              </a:rPr>
              <a:t> </a:t>
            </a: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(</a:t>
            </a:r>
            <a:r>
              <a:rPr lang="en-GB" sz="1100" kern="0" dirty="0" smtClean="0">
                <a:solidFill>
                  <a:srgbClr val="C51E5B"/>
                </a:solidFill>
                <a:cs typeface="Lato Light"/>
              </a:rPr>
              <a:t>NPL</a:t>
            </a: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)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sp>
        <p:nvSpPr>
          <p:cNvPr id="87" name="pole tekstowe 148"/>
          <p:cNvSpPr txBox="1"/>
          <p:nvPr/>
        </p:nvSpPr>
        <p:spPr>
          <a:xfrm>
            <a:off x="450588" y="6453509"/>
            <a:ext cx="70434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900" kern="0" dirty="0" smtClean="0">
                <a:solidFill>
                  <a:srgbClr val="454545"/>
                </a:solidFill>
                <a:cs typeface="Lato Light"/>
              </a:rPr>
              <a:t>(*) </a:t>
            </a:r>
            <a:r>
              <a:rPr lang="pl-PL" sz="900" kern="0" dirty="0" smtClean="0">
                <a:solidFill>
                  <a:srgbClr val="454545"/>
                </a:solidFill>
                <a:cs typeface="Lato Light"/>
              </a:rPr>
              <a:t>Składana roczna stopa wzrostu</a:t>
            </a:r>
            <a:endParaRPr lang="en-GB" sz="900" kern="0" dirty="0" smtClean="0">
              <a:solidFill>
                <a:srgbClr val="454545"/>
              </a:solidFill>
              <a:cs typeface="Lato Light"/>
            </a:endParaRPr>
          </a:p>
        </p:txBody>
      </p:sp>
      <p:sp>
        <p:nvSpPr>
          <p:cNvPr id="85" name="Prostokąt 23"/>
          <p:cNvSpPr>
            <a:spLocks noChangeArrowheads="1"/>
          </p:cNvSpPr>
          <p:nvPr/>
        </p:nvSpPr>
        <p:spPr bwMode="auto">
          <a:xfrm>
            <a:off x="2122265" y="3796343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2" name="Prostokąt 141"/>
          <p:cNvSpPr/>
          <p:nvPr/>
        </p:nvSpPr>
        <p:spPr>
          <a:xfrm>
            <a:off x="432668" y="1995742"/>
            <a:ext cx="7550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00" kern="0" dirty="0">
                <a:solidFill>
                  <a:srgbClr val="454545"/>
                </a:solidFill>
                <a:cs typeface="Lato Light"/>
              </a:rPr>
              <a:t>CAGR*</a:t>
            </a:r>
          </a:p>
        </p:txBody>
      </p:sp>
      <p:grpSp>
        <p:nvGrpSpPr>
          <p:cNvPr id="114" name="Grupa 113"/>
          <p:cNvGrpSpPr/>
          <p:nvPr/>
        </p:nvGrpSpPr>
        <p:grpSpPr>
          <a:xfrm>
            <a:off x="496305" y="2183136"/>
            <a:ext cx="2152064" cy="69343"/>
            <a:chOff x="3342341" y="2523217"/>
            <a:chExt cx="1523660" cy="69343"/>
          </a:xfrm>
        </p:grpSpPr>
        <p:cxnSp>
          <p:nvCxnSpPr>
            <p:cNvPr id="117" name="Łącznik prosty 116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Łącznik prosty 117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Łącznik prosty 118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Elipsa 114"/>
          <p:cNvSpPr/>
          <p:nvPr/>
        </p:nvSpPr>
        <p:spPr>
          <a:xfrm>
            <a:off x="1145092" y="2085084"/>
            <a:ext cx="766029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54" name="PoleTekstowe 53"/>
          <p:cNvSpPr txBox="1"/>
          <p:nvPr/>
        </p:nvSpPr>
        <p:spPr>
          <a:xfrm>
            <a:off x="336951" y="1637129"/>
            <a:ext cx="2188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Zysk netto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56" name="Łącznik prosty 55"/>
          <p:cNvCxnSpPr/>
          <p:nvPr/>
        </p:nvCxnSpPr>
        <p:spPr>
          <a:xfrm>
            <a:off x="438154" y="1871787"/>
            <a:ext cx="2495546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Prostokąt 23"/>
          <p:cNvSpPr>
            <a:spLocks noChangeArrowheads="1"/>
          </p:cNvSpPr>
          <p:nvPr/>
        </p:nvSpPr>
        <p:spPr bwMode="auto">
          <a:xfrm>
            <a:off x="2058767" y="1646344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E2270C-E224-40DA-AF1A-08EE71AE7DF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4</a:t>
            </a:fld>
            <a:endParaRPr lang="en-GB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PODSUMOWANIE OSIĄGNIĘĆ W LATACH</a:t>
            </a:r>
            <a:r>
              <a:rPr lang="en-US" dirty="0" smtClean="0"/>
              <a:t> 201</a:t>
            </a:r>
            <a:r>
              <a:rPr lang="pl-PL" dirty="0" smtClean="0"/>
              <a:t>3</a:t>
            </a:r>
            <a:r>
              <a:rPr lang="en-US" dirty="0" smtClean="0"/>
              <a:t>-201</a:t>
            </a:r>
            <a:r>
              <a:rPr lang="pl-PL" dirty="0" smtClean="0"/>
              <a:t>7</a:t>
            </a:r>
            <a:r>
              <a:rPr lang="en-US" dirty="0" smtClean="0"/>
              <a:t> </a:t>
            </a:r>
            <a:r>
              <a:rPr lang="en-US" dirty="0"/>
              <a:t>(1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/>
          </p:nvPr>
        </p:nvSpPr>
        <p:spPr>
          <a:xfrm>
            <a:off x="526615" y="699715"/>
            <a:ext cx="9407959" cy="674031"/>
          </a:xfr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+mn-lt"/>
                <a:ea typeface="+mn-ea"/>
                <a:cs typeface="+mn-cs"/>
              </a:rPr>
              <a:t>Poprawa powtarzalnej zyskowności</a:t>
            </a:r>
            <a:r>
              <a:rPr lang="en-GB" sz="1400" dirty="0" smtClean="0">
                <a:latin typeface="+mn-lt"/>
                <a:ea typeface="+mn-ea"/>
                <a:cs typeface="+mn-cs"/>
              </a:rPr>
              <a:t> </a:t>
            </a:r>
            <a:r>
              <a:rPr lang="pl-PL" sz="1400" dirty="0" smtClean="0">
                <a:latin typeface="+mn-lt"/>
                <a:ea typeface="+mn-ea"/>
                <a:cs typeface="+mn-cs"/>
              </a:rPr>
              <a:t>po okresie wpływu niskich stóp procentowych oraz nowych obciążeń regulacyjnych/podatkowych</a:t>
            </a:r>
            <a:r>
              <a:rPr lang="en-GB" sz="1400" dirty="0" smtClean="0">
                <a:latin typeface="+mn-lt"/>
                <a:ea typeface="+mn-ea"/>
                <a:cs typeface="+mn-cs"/>
              </a:rPr>
              <a:t>. Ef</a:t>
            </a:r>
            <a:r>
              <a:rPr lang="pl-PL" sz="1400" dirty="0" smtClean="0">
                <a:latin typeface="+mn-lt"/>
                <a:ea typeface="+mn-ea"/>
                <a:cs typeface="+mn-cs"/>
              </a:rPr>
              <a:t>ektywność poprawia się zgodnie z założonym celem</a:t>
            </a:r>
            <a:r>
              <a:rPr lang="en-GB" sz="1400" dirty="0" smtClean="0">
                <a:latin typeface="+mn-lt"/>
                <a:ea typeface="+mn-ea"/>
                <a:cs typeface="+mn-cs"/>
              </a:rPr>
              <a:t>. </a:t>
            </a:r>
            <a:r>
              <a:rPr lang="pl-PL" sz="1400" dirty="0" smtClean="0">
                <a:latin typeface="+mn-lt"/>
                <a:ea typeface="+mn-ea"/>
                <a:cs typeface="+mn-cs"/>
              </a:rPr>
              <a:t>Wypłacalność rekordowo wysoka i pokrywa z wyraźną nadwyżką wszystkie nowe progi kapitałowe.</a:t>
            </a:r>
            <a:endParaRPr lang="en-GB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281743" y="2067690"/>
            <a:ext cx="578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+6,2%</a:t>
            </a:r>
            <a:endParaRPr lang="pl-PL" sz="900" dirty="0">
              <a:solidFill>
                <a:srgbClr val="454545">
                  <a:lumMod val="50000"/>
                </a:srgbClr>
              </a:solidFill>
            </a:endParaRPr>
          </a:p>
        </p:txBody>
      </p:sp>
      <p:cxnSp>
        <p:nvCxnSpPr>
          <p:cNvPr id="72" name="Łącznik prosty 65"/>
          <p:cNvCxnSpPr/>
          <p:nvPr/>
        </p:nvCxnSpPr>
        <p:spPr>
          <a:xfrm>
            <a:off x="6539768" y="4031777"/>
            <a:ext cx="2749679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PoleTekstowe 70"/>
          <p:cNvSpPr txBox="1"/>
          <p:nvPr/>
        </p:nvSpPr>
        <p:spPr>
          <a:xfrm>
            <a:off x="6466200" y="3762717"/>
            <a:ext cx="34496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Adekwatność kapitałowa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graphicFrame>
        <p:nvGraphicFramePr>
          <p:cNvPr id="76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385094"/>
              </p:ext>
            </p:extLst>
          </p:nvPr>
        </p:nvGraphicFramePr>
        <p:xfrm>
          <a:off x="6465428" y="4583967"/>
          <a:ext cx="2552013" cy="1217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8" name="Prostokąt 23"/>
          <p:cNvSpPr>
            <a:spLocks noChangeArrowheads="1"/>
          </p:cNvSpPr>
          <p:nvPr/>
        </p:nvSpPr>
        <p:spPr bwMode="auto">
          <a:xfrm>
            <a:off x="8360849" y="3796343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0" name="Prostokąt 89"/>
          <p:cNvSpPr/>
          <p:nvPr/>
        </p:nvSpPr>
        <p:spPr>
          <a:xfrm>
            <a:off x="7927182" y="5758976"/>
            <a:ext cx="2984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T1</a:t>
            </a:r>
            <a:endParaRPr lang="en-GB" sz="90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6" name="Prostokąt 95"/>
          <p:cNvSpPr/>
          <p:nvPr/>
        </p:nvSpPr>
        <p:spPr>
          <a:xfrm>
            <a:off x="7858814" y="5848664"/>
            <a:ext cx="68692" cy="63408"/>
          </a:xfrm>
          <a:prstGeom prst="rect">
            <a:avLst/>
          </a:prstGeom>
          <a:solidFill>
            <a:srgbClr val="2D58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7" name="Prostokąt 96"/>
          <p:cNvSpPr/>
          <p:nvPr/>
        </p:nvSpPr>
        <p:spPr>
          <a:xfrm>
            <a:off x="6674074" y="5758976"/>
            <a:ext cx="9605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 </a:t>
            </a: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Fundusze wł.</a:t>
            </a:r>
            <a:endParaRPr lang="en-GB" sz="90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8" name="Prostokąt 97"/>
          <p:cNvSpPr/>
          <p:nvPr/>
        </p:nvSpPr>
        <p:spPr>
          <a:xfrm>
            <a:off x="6578285" y="5848664"/>
            <a:ext cx="68692" cy="63408"/>
          </a:xfrm>
          <a:prstGeom prst="rect">
            <a:avLst/>
          </a:prstGeom>
          <a:solidFill>
            <a:srgbClr val="AAB3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graphicFrame>
        <p:nvGraphicFramePr>
          <p:cNvPr id="111" name="Obiek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0949318"/>
              </p:ext>
            </p:extLst>
          </p:nvPr>
        </p:nvGraphicFramePr>
        <p:xfrm>
          <a:off x="6467405" y="4072816"/>
          <a:ext cx="2333624" cy="893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2" name="Prostokąt 111"/>
          <p:cNvSpPr/>
          <p:nvPr/>
        </p:nvSpPr>
        <p:spPr>
          <a:xfrm>
            <a:off x="8333303" y="5758976"/>
            <a:ext cx="3994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TCR</a:t>
            </a:r>
            <a:endParaRPr lang="en-GB" sz="90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3" name="Prostokąt 112"/>
          <p:cNvSpPr/>
          <p:nvPr/>
        </p:nvSpPr>
        <p:spPr>
          <a:xfrm>
            <a:off x="8309830" y="5848664"/>
            <a:ext cx="68692" cy="63408"/>
          </a:xfrm>
          <a:prstGeom prst="rect">
            <a:avLst/>
          </a:prstGeom>
          <a:solidFill>
            <a:srgbClr val="C51E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9" name="Objaśnienie prostokątne zaokrąglone 78"/>
          <p:cNvSpPr/>
          <p:nvPr/>
        </p:nvSpPr>
        <p:spPr>
          <a:xfrm>
            <a:off x="2432553" y="2007454"/>
            <a:ext cx="961538" cy="355606"/>
          </a:xfrm>
          <a:prstGeom prst="wedgeRoundRectCallout">
            <a:avLst>
              <a:gd name="adj1" fmla="val -77304"/>
              <a:gd name="adj2" fmla="val 76175"/>
              <a:gd name="adj3" fmla="val 16667"/>
            </a:avLst>
          </a:prstGeom>
          <a:solidFill>
            <a:schemeClr val="bg1"/>
          </a:solidFill>
          <a:ln>
            <a:solidFill>
              <a:srgbClr val="798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800" b="1" dirty="0" smtClean="0">
                <a:solidFill>
                  <a:srgbClr val="454545"/>
                </a:solidFill>
              </a:rPr>
              <a:t>Zysk z VISA i inne </a:t>
            </a:r>
            <a:r>
              <a:rPr lang="pl-PL" sz="800" b="1" dirty="0" err="1" smtClean="0">
                <a:solidFill>
                  <a:srgbClr val="454545"/>
                </a:solidFill>
              </a:rPr>
              <a:t>poz</a:t>
            </a:r>
            <a:r>
              <a:rPr lang="pl-PL" sz="800" b="1" dirty="0" err="1">
                <a:solidFill>
                  <a:srgbClr val="454545"/>
                </a:solidFill>
              </a:rPr>
              <a:t>.</a:t>
            </a:r>
            <a:r>
              <a:rPr lang="pl-PL" sz="800" b="1" dirty="0" err="1" smtClean="0">
                <a:solidFill>
                  <a:srgbClr val="454545"/>
                </a:solidFill>
              </a:rPr>
              <a:t>jednorazowe</a:t>
            </a:r>
            <a:endParaRPr lang="en-GB" sz="800" b="1" dirty="0">
              <a:solidFill>
                <a:srgbClr val="454545"/>
              </a:solidFill>
            </a:endParaRPr>
          </a:p>
        </p:txBody>
      </p:sp>
      <p:sp>
        <p:nvSpPr>
          <p:cNvPr id="122" name="Oval 2"/>
          <p:cNvSpPr/>
          <p:nvPr/>
        </p:nvSpPr>
        <p:spPr>
          <a:xfrm>
            <a:off x="496305" y="3030410"/>
            <a:ext cx="1206992" cy="229357"/>
          </a:xfrm>
          <a:prstGeom prst="leftRightArrow">
            <a:avLst>
              <a:gd name="adj1" fmla="val 71169"/>
              <a:gd name="adj2" fmla="val 76461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 b="1" dirty="0">
              <a:solidFill>
                <a:srgbClr val="FFFFFF"/>
              </a:solidFill>
            </a:endParaRPr>
          </a:p>
        </p:txBody>
      </p:sp>
      <p:sp>
        <p:nvSpPr>
          <p:cNvPr id="123" name="pole tekstowe 122"/>
          <p:cNvSpPr txBox="1"/>
          <p:nvPr/>
        </p:nvSpPr>
        <p:spPr>
          <a:xfrm>
            <a:off x="498041" y="3022791"/>
            <a:ext cx="12697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b="1" dirty="0" smtClean="0">
                <a:solidFill>
                  <a:srgbClr val="FFFFFF"/>
                </a:solidFill>
              </a:rPr>
              <a:t>Bez pod. bankowego</a:t>
            </a:r>
            <a:endParaRPr lang="en-GB" sz="800" b="1" dirty="0" smtClean="0">
              <a:solidFill>
                <a:srgbClr val="FFFFFF"/>
              </a:solidFill>
            </a:endParaRPr>
          </a:p>
        </p:txBody>
      </p:sp>
      <p:graphicFrame>
        <p:nvGraphicFramePr>
          <p:cNvPr id="12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840123"/>
              </p:ext>
            </p:extLst>
          </p:nvPr>
        </p:nvGraphicFramePr>
        <p:xfrm>
          <a:off x="330826" y="4246766"/>
          <a:ext cx="2421900" cy="1660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5" name="Prostokąt 124"/>
          <p:cNvSpPr/>
          <p:nvPr/>
        </p:nvSpPr>
        <p:spPr>
          <a:xfrm>
            <a:off x="1417691" y="5781814"/>
            <a:ext cx="20297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8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  </a:t>
            </a:r>
            <a:r>
              <a:rPr lang="pl-PL" sz="800" dirty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</a:t>
            </a:r>
            <a:r>
              <a:rPr lang="pl-PL" sz="8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sk. koszty/dochody</a:t>
            </a:r>
            <a:r>
              <a:rPr lang="en-GB" sz="8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(</a:t>
            </a:r>
            <a:r>
              <a:rPr lang="pl-PL" sz="8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powtarzalny</a:t>
            </a:r>
            <a:r>
              <a:rPr lang="en-GB" sz="8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GB" sz="80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6" name="Prostokąt 125"/>
          <p:cNvSpPr/>
          <p:nvPr/>
        </p:nvSpPr>
        <p:spPr>
          <a:xfrm>
            <a:off x="1509389" y="5871502"/>
            <a:ext cx="68692" cy="63408"/>
          </a:xfrm>
          <a:prstGeom prst="rect">
            <a:avLst/>
          </a:prstGeom>
          <a:solidFill>
            <a:srgbClr val="2D58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7" name="Prostokąt 126"/>
          <p:cNvSpPr/>
          <p:nvPr/>
        </p:nvSpPr>
        <p:spPr>
          <a:xfrm>
            <a:off x="395973" y="5781814"/>
            <a:ext cx="10919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8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Koszty operacyjne</a:t>
            </a:r>
            <a:endParaRPr lang="en-GB" sz="80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8" name="Prostokąt 127"/>
          <p:cNvSpPr/>
          <p:nvPr/>
        </p:nvSpPr>
        <p:spPr>
          <a:xfrm>
            <a:off x="400908" y="5871502"/>
            <a:ext cx="68692" cy="63408"/>
          </a:xfrm>
          <a:prstGeom prst="rect">
            <a:avLst/>
          </a:prstGeom>
          <a:solidFill>
            <a:srgbClr val="AAB3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graphicFrame>
        <p:nvGraphicFramePr>
          <p:cNvPr id="129" name="Obiek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148656"/>
              </p:ext>
            </p:extLst>
          </p:nvPr>
        </p:nvGraphicFramePr>
        <p:xfrm>
          <a:off x="196376" y="4229869"/>
          <a:ext cx="2532827" cy="614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8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532219"/>
              </p:ext>
            </p:extLst>
          </p:nvPr>
        </p:nvGraphicFramePr>
        <p:xfrm>
          <a:off x="3394090" y="1632630"/>
          <a:ext cx="2361704" cy="1911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4" name="Prostokąt 83"/>
          <p:cNvSpPr/>
          <p:nvPr/>
        </p:nvSpPr>
        <p:spPr>
          <a:xfrm>
            <a:off x="3441344" y="2007454"/>
            <a:ext cx="7550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0" dirty="0">
                <a:solidFill>
                  <a:srgbClr val="454545"/>
                </a:solidFill>
                <a:cs typeface="Lato Light"/>
              </a:rPr>
              <a:t>CAGR*</a:t>
            </a:r>
          </a:p>
        </p:txBody>
      </p:sp>
      <p:grpSp>
        <p:nvGrpSpPr>
          <p:cNvPr id="89" name="Grupa 88"/>
          <p:cNvGrpSpPr/>
          <p:nvPr/>
        </p:nvGrpSpPr>
        <p:grpSpPr>
          <a:xfrm>
            <a:off x="3515608" y="2194403"/>
            <a:ext cx="2152064" cy="69343"/>
            <a:chOff x="3342341" y="2523217"/>
            <a:chExt cx="1523660" cy="69343"/>
          </a:xfrm>
        </p:grpSpPr>
        <p:cxnSp>
          <p:nvCxnSpPr>
            <p:cNvPr id="91" name="Łącznik prosty 116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Łącznik prosty 117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Łącznik prosty 118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Elipsa 104"/>
          <p:cNvSpPr/>
          <p:nvPr/>
        </p:nvSpPr>
        <p:spPr>
          <a:xfrm>
            <a:off x="4154865" y="2096368"/>
            <a:ext cx="766029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900" kern="0" dirty="0" smtClean="0">
                <a:solidFill>
                  <a:srgbClr val="000000"/>
                </a:solidFill>
                <a:cs typeface="Lato Light"/>
              </a:rPr>
              <a:t>+6</a:t>
            </a:r>
            <a:r>
              <a:rPr lang="pl-PL" sz="900" kern="0" dirty="0" smtClean="0">
                <a:solidFill>
                  <a:srgbClr val="000000"/>
                </a:solidFill>
                <a:cs typeface="Lato Light"/>
              </a:rPr>
              <a:t>,6</a:t>
            </a:r>
            <a:r>
              <a:rPr lang="en-GB" sz="900" kern="0" dirty="0" smtClean="0">
                <a:solidFill>
                  <a:srgbClr val="000000"/>
                </a:solidFill>
                <a:cs typeface="Lato Light"/>
              </a:rPr>
              <a:t>%</a:t>
            </a:r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106" name="PoleTekstowe 59"/>
          <p:cNvSpPr txBox="1"/>
          <p:nvPr/>
        </p:nvSpPr>
        <p:spPr>
          <a:xfrm>
            <a:off x="3385839" y="1637129"/>
            <a:ext cx="2281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Dochód z działalności podst.</a:t>
            </a:r>
            <a:endParaRPr lang="en-GB" sz="1100" kern="0" dirty="0">
              <a:solidFill>
                <a:srgbClr val="C51E5B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08" name="Łącznik prosty 60"/>
          <p:cNvCxnSpPr/>
          <p:nvPr/>
        </p:nvCxnSpPr>
        <p:spPr>
          <a:xfrm>
            <a:off x="3477531" y="1871787"/>
            <a:ext cx="2749679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Prostokąt 23"/>
          <p:cNvSpPr>
            <a:spLocks noChangeArrowheads="1"/>
          </p:cNvSpPr>
          <p:nvPr/>
        </p:nvSpPr>
        <p:spPr bwMode="auto">
          <a:xfrm>
            <a:off x="5314897" y="1675925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0" name="PoleTekstowe 70"/>
          <p:cNvSpPr txBox="1"/>
          <p:nvPr/>
        </p:nvSpPr>
        <p:spPr>
          <a:xfrm>
            <a:off x="6456365" y="1637783"/>
            <a:ext cx="34496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kern="0" dirty="0">
                <a:solidFill>
                  <a:srgbClr val="C51E5B"/>
                </a:solidFill>
                <a:cs typeface="Lato Light"/>
              </a:rPr>
              <a:t>ROE &amp; </a:t>
            </a: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NIM (marża ods. </a:t>
            </a:r>
            <a:r>
              <a:rPr lang="pl-PL" sz="1100" kern="0" dirty="0">
                <a:solidFill>
                  <a:srgbClr val="C51E5B"/>
                </a:solidFill>
                <a:cs typeface="Lato Light"/>
              </a:rPr>
              <a:t>n</a:t>
            </a: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etto)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graphicFrame>
        <p:nvGraphicFramePr>
          <p:cNvPr id="121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1556331"/>
              </p:ext>
            </p:extLst>
          </p:nvPr>
        </p:nvGraphicFramePr>
        <p:xfrm>
          <a:off x="3459150" y="4256575"/>
          <a:ext cx="2362131" cy="1729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30" name="Prostokąt 23"/>
          <p:cNvSpPr>
            <a:spLocks noChangeArrowheads="1"/>
          </p:cNvSpPr>
          <p:nvPr/>
        </p:nvSpPr>
        <p:spPr bwMode="auto">
          <a:xfrm>
            <a:off x="8409936" y="1660862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8" name="Prostokąt 137"/>
          <p:cNvSpPr/>
          <p:nvPr/>
        </p:nvSpPr>
        <p:spPr>
          <a:xfrm>
            <a:off x="4836278" y="5762560"/>
            <a:ext cx="8915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Wsk. kr. </a:t>
            </a:r>
            <a:r>
              <a:rPr lang="pl-PL" sz="900" dirty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z</a:t>
            </a: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agr.</a:t>
            </a:r>
            <a:endParaRPr lang="en-GB" sz="90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9" name="Prostokąt 138"/>
          <p:cNvSpPr/>
          <p:nvPr/>
        </p:nvSpPr>
        <p:spPr>
          <a:xfrm>
            <a:off x="4832433" y="5852248"/>
            <a:ext cx="68692" cy="63408"/>
          </a:xfrm>
          <a:prstGeom prst="rect">
            <a:avLst/>
          </a:prstGeom>
          <a:solidFill>
            <a:srgbClr val="2D58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0" name="Prostokąt 139"/>
          <p:cNvSpPr/>
          <p:nvPr/>
        </p:nvSpPr>
        <p:spPr>
          <a:xfrm>
            <a:off x="3737811" y="5762560"/>
            <a:ext cx="8883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Rezerwy RZiS</a:t>
            </a:r>
            <a:endParaRPr lang="en-GB" sz="90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1" name="Prostokąt 140"/>
          <p:cNvSpPr/>
          <p:nvPr/>
        </p:nvSpPr>
        <p:spPr>
          <a:xfrm>
            <a:off x="3590164" y="5852248"/>
            <a:ext cx="68692" cy="63408"/>
          </a:xfrm>
          <a:prstGeom prst="rect">
            <a:avLst/>
          </a:prstGeom>
          <a:solidFill>
            <a:srgbClr val="AAB3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143" name="Łącznik prosty 65"/>
          <p:cNvCxnSpPr/>
          <p:nvPr/>
        </p:nvCxnSpPr>
        <p:spPr>
          <a:xfrm>
            <a:off x="6539768" y="1875317"/>
            <a:ext cx="2749679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4" name="Obiek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904452"/>
              </p:ext>
            </p:extLst>
          </p:nvPr>
        </p:nvGraphicFramePr>
        <p:xfrm>
          <a:off x="3406995" y="4366260"/>
          <a:ext cx="2438401" cy="651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8" name="Obiek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3460373"/>
              </p:ext>
            </p:extLst>
          </p:nvPr>
        </p:nvGraphicFramePr>
        <p:xfrm>
          <a:off x="6632892" y="1995742"/>
          <a:ext cx="2427287" cy="176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67" name="Elipsa 66"/>
          <p:cNvSpPr/>
          <p:nvPr/>
        </p:nvSpPr>
        <p:spPr>
          <a:xfrm>
            <a:off x="3485530" y="4219306"/>
            <a:ext cx="432000" cy="144000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56</a:t>
            </a:r>
            <a:endParaRPr lang="en-GB" sz="900" dirty="0">
              <a:solidFill>
                <a:srgbClr val="454545">
                  <a:lumMod val="50000"/>
                </a:srgbClr>
              </a:solidFill>
            </a:endParaRPr>
          </a:p>
        </p:txBody>
      </p:sp>
      <p:sp>
        <p:nvSpPr>
          <p:cNvPr id="68" name="Elipsa 67"/>
          <p:cNvSpPr/>
          <p:nvPr/>
        </p:nvSpPr>
        <p:spPr>
          <a:xfrm>
            <a:off x="3948072" y="4219306"/>
            <a:ext cx="432000" cy="144000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61</a:t>
            </a:r>
            <a:endParaRPr lang="en-GB" sz="900" dirty="0">
              <a:solidFill>
                <a:srgbClr val="454545">
                  <a:lumMod val="50000"/>
                </a:srgbClr>
              </a:solidFill>
            </a:endParaRPr>
          </a:p>
        </p:txBody>
      </p:sp>
      <p:sp>
        <p:nvSpPr>
          <p:cNvPr id="71" name="Elipsa 70"/>
          <p:cNvSpPr/>
          <p:nvPr/>
        </p:nvSpPr>
        <p:spPr>
          <a:xfrm>
            <a:off x="4410614" y="4219306"/>
            <a:ext cx="432000" cy="144000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52</a:t>
            </a:r>
            <a:endParaRPr lang="en-GB" sz="900" dirty="0">
              <a:solidFill>
                <a:srgbClr val="454545">
                  <a:lumMod val="50000"/>
                </a:srgbClr>
              </a:solidFill>
            </a:endParaRPr>
          </a:p>
        </p:txBody>
      </p:sp>
      <p:sp>
        <p:nvSpPr>
          <p:cNvPr id="73" name="Elipsa 72"/>
          <p:cNvSpPr/>
          <p:nvPr/>
        </p:nvSpPr>
        <p:spPr>
          <a:xfrm>
            <a:off x="4873156" y="4219306"/>
            <a:ext cx="432000" cy="144000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49</a:t>
            </a:r>
            <a:endParaRPr lang="en-GB" sz="900" dirty="0">
              <a:solidFill>
                <a:srgbClr val="454545">
                  <a:lumMod val="50000"/>
                </a:srgbClr>
              </a:solidFill>
            </a:endParaRPr>
          </a:p>
        </p:txBody>
      </p:sp>
      <p:sp>
        <p:nvSpPr>
          <p:cNvPr id="74" name="Elipsa 73"/>
          <p:cNvSpPr/>
          <p:nvPr/>
        </p:nvSpPr>
        <p:spPr>
          <a:xfrm>
            <a:off x="5335697" y="4219306"/>
            <a:ext cx="432000" cy="144000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54</a:t>
            </a:r>
            <a:endParaRPr lang="en-GB" sz="900" dirty="0">
              <a:solidFill>
                <a:srgbClr val="454545">
                  <a:lumMod val="50000"/>
                </a:srgbClr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873072" y="2255337"/>
            <a:ext cx="35779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00" b="1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701</a:t>
            </a:r>
            <a:endParaRPr lang="en-GB" sz="800" b="1" dirty="0"/>
          </a:p>
        </p:txBody>
      </p:sp>
      <p:sp>
        <p:nvSpPr>
          <p:cNvPr id="80" name="Objaśnienie prostokątne zaokrąglone 79"/>
          <p:cNvSpPr/>
          <p:nvPr/>
        </p:nvSpPr>
        <p:spPr>
          <a:xfrm>
            <a:off x="5992262" y="4160286"/>
            <a:ext cx="681812" cy="262039"/>
          </a:xfrm>
          <a:prstGeom prst="wedgeRoundRectCallout">
            <a:avLst>
              <a:gd name="adj1" fmla="val -78238"/>
              <a:gd name="adj2" fmla="val -4973"/>
              <a:gd name="adj3" fmla="val 16667"/>
            </a:avLst>
          </a:prstGeom>
          <a:solidFill>
            <a:schemeClr val="bg1"/>
          </a:solidFill>
          <a:ln>
            <a:solidFill>
              <a:srgbClr val="798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800" b="1" dirty="0" smtClean="0">
                <a:solidFill>
                  <a:srgbClr val="454545"/>
                </a:solidFill>
              </a:rPr>
              <a:t>Koszt ryzyka </a:t>
            </a:r>
            <a:r>
              <a:rPr lang="en-GB" sz="800" b="1" dirty="0" smtClean="0">
                <a:solidFill>
                  <a:srgbClr val="454545"/>
                </a:solidFill>
              </a:rPr>
              <a:t>(</a:t>
            </a:r>
            <a:r>
              <a:rPr lang="pl-PL" sz="800" b="1" dirty="0" smtClean="0">
                <a:solidFill>
                  <a:srgbClr val="454545"/>
                </a:solidFill>
              </a:rPr>
              <a:t>w </a:t>
            </a:r>
            <a:r>
              <a:rPr lang="pl-PL" sz="800" b="1" dirty="0" err="1" smtClean="0">
                <a:solidFill>
                  <a:srgbClr val="454545"/>
                </a:solidFill>
              </a:rPr>
              <a:t>p.b</a:t>
            </a:r>
            <a:r>
              <a:rPr lang="pl-PL" sz="800" b="1" dirty="0" smtClean="0">
                <a:solidFill>
                  <a:srgbClr val="454545"/>
                </a:solidFill>
              </a:rPr>
              <a:t>.)</a:t>
            </a:r>
            <a:endParaRPr lang="en-GB" sz="800" b="1" dirty="0">
              <a:solidFill>
                <a:srgbClr val="454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9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747673"/>
              </p:ext>
            </p:extLst>
          </p:nvPr>
        </p:nvGraphicFramePr>
        <p:xfrm>
          <a:off x="3477531" y="4208253"/>
          <a:ext cx="3062260" cy="1803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944140"/>
              </p:ext>
            </p:extLst>
          </p:nvPr>
        </p:nvGraphicFramePr>
        <p:xfrm>
          <a:off x="428639" y="4335757"/>
          <a:ext cx="2376088" cy="142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4" name="PoleTekstowe 53"/>
          <p:cNvSpPr txBox="1"/>
          <p:nvPr/>
        </p:nvSpPr>
        <p:spPr>
          <a:xfrm>
            <a:off x="336951" y="1650877"/>
            <a:ext cx="2188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Depozyty klientów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sp>
        <p:nvSpPr>
          <p:cNvPr id="60" name="PoleTekstowe 59"/>
          <p:cNvSpPr txBox="1"/>
          <p:nvPr/>
        </p:nvSpPr>
        <p:spPr>
          <a:xfrm>
            <a:off x="3385838" y="1650877"/>
            <a:ext cx="22040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Kredyty detaliczne w PLN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56" name="Łącznik prosty 55"/>
          <p:cNvCxnSpPr/>
          <p:nvPr/>
        </p:nvCxnSpPr>
        <p:spPr>
          <a:xfrm>
            <a:off x="428639" y="1912009"/>
            <a:ext cx="2749679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60"/>
          <p:cNvCxnSpPr/>
          <p:nvPr/>
        </p:nvCxnSpPr>
        <p:spPr>
          <a:xfrm>
            <a:off x="3477531" y="1901376"/>
            <a:ext cx="2749679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/>
          <p:cNvCxnSpPr/>
          <p:nvPr/>
        </p:nvCxnSpPr>
        <p:spPr>
          <a:xfrm>
            <a:off x="6539768" y="1912009"/>
            <a:ext cx="2749679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63"/>
          <p:cNvCxnSpPr/>
          <p:nvPr/>
        </p:nvCxnSpPr>
        <p:spPr>
          <a:xfrm>
            <a:off x="369370" y="4184177"/>
            <a:ext cx="2749679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64"/>
          <p:cNvCxnSpPr/>
          <p:nvPr/>
        </p:nvCxnSpPr>
        <p:spPr>
          <a:xfrm>
            <a:off x="3477531" y="4184177"/>
            <a:ext cx="2749679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Łącznik prosty 65"/>
          <p:cNvCxnSpPr/>
          <p:nvPr/>
        </p:nvCxnSpPr>
        <p:spPr>
          <a:xfrm>
            <a:off x="6539768" y="4184177"/>
            <a:ext cx="2749679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PoleTekstowe 68"/>
          <p:cNvSpPr txBox="1"/>
          <p:nvPr/>
        </p:nvSpPr>
        <p:spPr>
          <a:xfrm>
            <a:off x="345191" y="3929886"/>
            <a:ext cx="2188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A</a:t>
            </a:r>
            <a:r>
              <a:rPr lang="en-GB" sz="1100" kern="0" dirty="0" err="1" smtClean="0">
                <a:solidFill>
                  <a:srgbClr val="C51E5B"/>
                </a:solidFill>
                <a:cs typeface="Lato Light"/>
              </a:rPr>
              <a:t>ktywn</a:t>
            </a: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i</a:t>
            </a:r>
            <a:r>
              <a:rPr lang="en-GB" sz="1100" kern="0" dirty="0" smtClean="0">
                <a:solidFill>
                  <a:srgbClr val="C51E5B"/>
                </a:solidFill>
                <a:cs typeface="Lato Light"/>
              </a:rPr>
              <a:t> </a:t>
            </a:r>
            <a:r>
              <a:rPr lang="en-GB" sz="1100" kern="0" dirty="0" err="1" smtClean="0">
                <a:solidFill>
                  <a:srgbClr val="C51E5B"/>
                </a:solidFill>
                <a:cs typeface="Lato Light"/>
              </a:rPr>
              <a:t>klien</a:t>
            </a: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ci detaliczni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sp>
        <p:nvSpPr>
          <p:cNvPr id="70" name="PoleTekstowe 69"/>
          <p:cNvSpPr txBox="1"/>
          <p:nvPr/>
        </p:nvSpPr>
        <p:spPr>
          <a:xfrm>
            <a:off x="3394090" y="3929886"/>
            <a:ext cx="30540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Klienci on-line i mobilni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sp>
        <p:nvSpPr>
          <p:cNvPr id="71" name="PoleTekstowe 70"/>
          <p:cNvSpPr txBox="1"/>
          <p:nvPr/>
        </p:nvSpPr>
        <p:spPr>
          <a:xfrm>
            <a:off x="6456365" y="3946643"/>
            <a:ext cx="34496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Net Promoter Score (**)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sp>
        <p:nvSpPr>
          <p:cNvPr id="87" name="pole tekstowe 148"/>
          <p:cNvSpPr txBox="1"/>
          <p:nvPr/>
        </p:nvSpPr>
        <p:spPr>
          <a:xfrm>
            <a:off x="460113" y="6424934"/>
            <a:ext cx="704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900" kern="0" dirty="0" smtClean="0">
                <a:solidFill>
                  <a:srgbClr val="454545"/>
                </a:solidFill>
                <a:cs typeface="Lato Light"/>
              </a:rPr>
              <a:t>(</a:t>
            </a:r>
            <a:r>
              <a:rPr lang="en-GB" sz="900" kern="0" dirty="0" smtClean="0">
                <a:solidFill>
                  <a:srgbClr val="454545"/>
                </a:solidFill>
                <a:cs typeface="Lato Light"/>
              </a:rPr>
              <a:t>*</a:t>
            </a:r>
            <a:r>
              <a:rPr lang="pl-PL" sz="900" kern="0" dirty="0" smtClean="0">
                <a:solidFill>
                  <a:srgbClr val="454545"/>
                </a:solidFill>
                <a:cs typeface="Lato Light"/>
              </a:rPr>
              <a:t>)</a:t>
            </a:r>
            <a:r>
              <a:rPr lang="en-GB" sz="900" kern="0" dirty="0" smtClean="0">
                <a:solidFill>
                  <a:srgbClr val="454545"/>
                </a:solidFill>
                <a:cs typeface="Lato Light"/>
              </a:rPr>
              <a:t> </a:t>
            </a:r>
            <a:r>
              <a:rPr lang="pl-PL" sz="900" kern="0" dirty="0" smtClean="0">
                <a:solidFill>
                  <a:srgbClr val="454545"/>
                </a:solidFill>
                <a:cs typeface="Lato Light"/>
              </a:rPr>
              <a:t>Składana roczna stopa wzrostu</a:t>
            </a:r>
          </a:p>
          <a:p>
            <a:pPr>
              <a:defRPr/>
            </a:pPr>
            <a:r>
              <a:rPr lang="pl-PL" sz="900" kern="0" dirty="0" smtClean="0">
                <a:solidFill>
                  <a:srgbClr val="454545"/>
                </a:solidFill>
                <a:cs typeface="Lato Light"/>
              </a:rPr>
              <a:t>(</a:t>
            </a:r>
            <a:r>
              <a:rPr lang="en-GB" sz="900" kern="0" dirty="0" smtClean="0">
                <a:solidFill>
                  <a:srgbClr val="454545"/>
                </a:solidFill>
                <a:cs typeface="Lato Light"/>
              </a:rPr>
              <a:t>*</a:t>
            </a:r>
            <a:r>
              <a:rPr lang="pl-PL" sz="900" kern="0" dirty="0">
                <a:solidFill>
                  <a:srgbClr val="454545"/>
                </a:solidFill>
                <a:cs typeface="Lato Light"/>
              </a:rPr>
              <a:t>*)</a:t>
            </a:r>
            <a:r>
              <a:rPr lang="en-GB" sz="900" kern="0" dirty="0">
                <a:solidFill>
                  <a:srgbClr val="454545"/>
                </a:solidFill>
                <a:cs typeface="Lato Light"/>
              </a:rPr>
              <a:t> </a:t>
            </a:r>
            <a:r>
              <a:rPr lang="pl-PL" sz="900" kern="0" dirty="0" smtClean="0">
                <a:solidFill>
                  <a:srgbClr val="454545"/>
                </a:solidFill>
                <a:cs typeface="Lato Light"/>
              </a:rPr>
              <a:t>Źródło: b</a:t>
            </a:r>
            <a:r>
              <a:rPr lang="pl-PL" sz="900" dirty="0" smtClean="0"/>
              <a:t>adania wewnętrzne</a:t>
            </a:r>
            <a:r>
              <a:rPr lang="en-US" sz="900" dirty="0" smtClean="0"/>
              <a:t> Bank</a:t>
            </a:r>
            <a:r>
              <a:rPr lang="pl-PL" sz="900" dirty="0" smtClean="0"/>
              <a:t>u</a:t>
            </a:r>
            <a:r>
              <a:rPr lang="en-US" sz="900" dirty="0" smtClean="0"/>
              <a:t> Millennium</a:t>
            </a:r>
            <a:endParaRPr lang="en-GB" sz="900" kern="0" dirty="0">
              <a:solidFill>
                <a:srgbClr val="454545"/>
              </a:solidFill>
              <a:cs typeface="Lato Light"/>
            </a:endParaRPr>
          </a:p>
        </p:txBody>
      </p:sp>
      <p:sp>
        <p:nvSpPr>
          <p:cNvPr id="86" name="Prostokąt 23"/>
          <p:cNvSpPr>
            <a:spLocks noChangeArrowheads="1"/>
          </p:cNvSpPr>
          <p:nvPr/>
        </p:nvSpPr>
        <p:spPr bwMode="auto">
          <a:xfrm>
            <a:off x="5398428" y="3929886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</a:pPr>
            <a:r>
              <a:rPr lang="en-GB" sz="900" kern="0" dirty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(w tys.)</a:t>
            </a:r>
          </a:p>
        </p:txBody>
      </p:sp>
      <p:grpSp>
        <p:nvGrpSpPr>
          <p:cNvPr id="112" name="Grupa 111"/>
          <p:cNvGrpSpPr/>
          <p:nvPr/>
        </p:nvGrpSpPr>
        <p:grpSpPr>
          <a:xfrm>
            <a:off x="999070" y="4429744"/>
            <a:ext cx="1708509" cy="89440"/>
            <a:chOff x="3342341" y="2523217"/>
            <a:chExt cx="1523660" cy="69343"/>
          </a:xfrm>
        </p:grpSpPr>
        <p:cxnSp>
          <p:nvCxnSpPr>
            <p:cNvPr id="143" name="Łącznik prosty 138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Łącznik prosty 139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Łącznik prosty 140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Prostokąt 23"/>
          <p:cNvSpPr>
            <a:spLocks noChangeArrowheads="1"/>
          </p:cNvSpPr>
          <p:nvPr/>
        </p:nvSpPr>
        <p:spPr bwMode="auto">
          <a:xfrm>
            <a:off x="2198465" y="3943441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(w tys.)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E2270C-E224-40DA-AF1A-08EE71AE7DF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5</a:t>
            </a:fld>
            <a:endParaRPr lang="en-GB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PODSUMOWANIE OSIĄGNIĘĆ W LATACH</a:t>
            </a:r>
            <a:r>
              <a:rPr lang="en-US" dirty="0"/>
              <a:t> 201</a:t>
            </a:r>
            <a:r>
              <a:rPr lang="pl-PL" dirty="0"/>
              <a:t>3</a:t>
            </a:r>
            <a:r>
              <a:rPr lang="en-US" dirty="0"/>
              <a:t>-201</a:t>
            </a:r>
            <a:r>
              <a:rPr lang="pl-PL" dirty="0" smtClean="0"/>
              <a:t>7</a:t>
            </a:r>
            <a:r>
              <a:rPr lang="en-GB" dirty="0" smtClean="0"/>
              <a:t> (</a:t>
            </a:r>
            <a:r>
              <a:rPr lang="pl-PL" dirty="0" smtClean="0"/>
              <a:t>2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0"/>
          </p:nvPr>
        </p:nvSpPr>
        <p:spPr>
          <a:xfrm>
            <a:off x="558915" y="701735"/>
            <a:ext cx="9128009" cy="480131"/>
          </a:xfr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n-lt"/>
                <a:ea typeface="+mn-ea"/>
                <a:cs typeface="+mn-cs"/>
              </a:rPr>
              <a:t>Solid</a:t>
            </a:r>
            <a:r>
              <a:rPr lang="pl-PL" sz="1400" dirty="0">
                <a:latin typeface="+mn-lt"/>
                <a:ea typeface="+mn-ea"/>
                <a:cs typeface="+mn-cs"/>
              </a:rPr>
              <a:t>ny wzrost wolumenów biznesowych wspomagany dynamicznym wzrostem liczby aktywnych klientów</a:t>
            </a:r>
            <a:r>
              <a:rPr lang="en-GB" sz="1400" dirty="0">
                <a:latin typeface="+mn-lt"/>
                <a:ea typeface="+mn-ea"/>
                <a:cs typeface="+mn-cs"/>
              </a:rPr>
              <a:t> (</a:t>
            </a:r>
            <a:r>
              <a:rPr lang="pl-PL" sz="1400" dirty="0">
                <a:latin typeface="+mn-lt"/>
                <a:ea typeface="+mn-ea"/>
                <a:cs typeface="+mn-cs"/>
              </a:rPr>
              <a:t>przekroczony 3-letni cel strategiczny). Silne ukierunkowanie na kanały cyfrowe i jakość </a:t>
            </a:r>
            <a:r>
              <a:rPr lang="pl-PL" sz="1400" dirty="0" smtClean="0">
                <a:latin typeface="+mn-lt"/>
                <a:ea typeface="+mn-ea"/>
                <a:cs typeface="+mn-cs"/>
              </a:rPr>
              <a:t>obsługi.</a:t>
            </a:r>
            <a:endParaRPr lang="en-GB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72" name="Elipsa 71"/>
          <p:cNvSpPr/>
          <p:nvPr/>
        </p:nvSpPr>
        <p:spPr>
          <a:xfrm>
            <a:off x="1449576" y="4319046"/>
            <a:ext cx="766029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smtClean="0">
                <a:solidFill>
                  <a:srgbClr val="454545">
                    <a:lumMod val="50000"/>
                  </a:srgbClr>
                </a:solidFill>
              </a:rPr>
              <a:t>+</a:t>
            </a:r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351</a:t>
            </a:r>
            <a:endParaRPr lang="en-GB" sz="900" dirty="0">
              <a:solidFill>
                <a:srgbClr val="454545">
                  <a:lumMod val="50000"/>
                </a:srgbClr>
              </a:solidFill>
            </a:endParaRPr>
          </a:p>
        </p:txBody>
      </p:sp>
      <p:cxnSp>
        <p:nvCxnSpPr>
          <p:cNvPr id="82" name="Łącznik prosty 55"/>
          <p:cNvCxnSpPr/>
          <p:nvPr/>
        </p:nvCxnSpPr>
        <p:spPr>
          <a:xfrm>
            <a:off x="352436" y="1912009"/>
            <a:ext cx="2749679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3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096873"/>
              </p:ext>
            </p:extLst>
          </p:nvPr>
        </p:nvGraphicFramePr>
        <p:xfrm>
          <a:off x="281941" y="2129001"/>
          <a:ext cx="2425638" cy="148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5" name="Prostokąt 84"/>
          <p:cNvSpPr/>
          <p:nvPr/>
        </p:nvSpPr>
        <p:spPr>
          <a:xfrm>
            <a:off x="477330" y="2042152"/>
            <a:ext cx="6265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0" dirty="0">
                <a:solidFill>
                  <a:srgbClr val="454545"/>
                </a:solidFill>
                <a:cs typeface="Lato Light"/>
              </a:rPr>
              <a:t>CAGR*</a:t>
            </a:r>
          </a:p>
        </p:txBody>
      </p:sp>
      <p:grpSp>
        <p:nvGrpSpPr>
          <p:cNvPr id="88" name="Grupa 87"/>
          <p:cNvGrpSpPr/>
          <p:nvPr/>
        </p:nvGrpSpPr>
        <p:grpSpPr>
          <a:xfrm>
            <a:off x="428639" y="2221312"/>
            <a:ext cx="2168194" cy="62385"/>
            <a:chOff x="3342341" y="2523217"/>
            <a:chExt cx="1523660" cy="69343"/>
          </a:xfrm>
        </p:grpSpPr>
        <p:cxnSp>
          <p:nvCxnSpPr>
            <p:cNvPr id="89" name="Łącznik prosty 138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Łącznik prosty 139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Łącznik prosty 140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Elipsa 103"/>
          <p:cNvSpPr/>
          <p:nvPr/>
        </p:nvSpPr>
        <p:spPr>
          <a:xfrm>
            <a:off x="1097356" y="2132620"/>
            <a:ext cx="766029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rgbClr val="454545">
                    <a:lumMod val="50000"/>
                  </a:srgbClr>
                </a:solidFill>
              </a:rPr>
              <a:t>+</a:t>
            </a:r>
            <a:r>
              <a:rPr lang="pl-PL" sz="900" dirty="0">
                <a:solidFill>
                  <a:srgbClr val="454545">
                    <a:lumMod val="50000"/>
                  </a:srgbClr>
                </a:solidFill>
              </a:rPr>
              <a:t>6</a:t>
            </a:r>
            <a:r>
              <a:rPr lang="en-GB" sz="900" dirty="0">
                <a:solidFill>
                  <a:srgbClr val="454545">
                    <a:lumMod val="50000"/>
                  </a:srgbClr>
                </a:solidFill>
              </a:rPr>
              <a:t>%</a:t>
            </a:r>
          </a:p>
        </p:txBody>
      </p:sp>
      <p:grpSp>
        <p:nvGrpSpPr>
          <p:cNvPr id="76" name="Grupa 75"/>
          <p:cNvGrpSpPr/>
          <p:nvPr/>
        </p:nvGrpSpPr>
        <p:grpSpPr>
          <a:xfrm>
            <a:off x="3587326" y="4472882"/>
            <a:ext cx="2567940" cy="54768"/>
            <a:chOff x="3342341" y="2523217"/>
            <a:chExt cx="1523660" cy="69343"/>
          </a:xfrm>
        </p:grpSpPr>
        <p:cxnSp>
          <p:nvCxnSpPr>
            <p:cNvPr id="77" name="Łącznik prosty 138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Łącznik prosty 139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Łącznik prosty 140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Elipsa 79"/>
          <p:cNvSpPr/>
          <p:nvPr/>
        </p:nvSpPr>
        <p:spPr>
          <a:xfrm>
            <a:off x="4379631" y="4366704"/>
            <a:ext cx="766029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900" dirty="0" smtClean="0">
                <a:solidFill>
                  <a:srgbClr val="454545">
                    <a:lumMod val="50000"/>
                  </a:srgbClr>
                </a:solidFill>
              </a:rPr>
              <a:t>+</a:t>
            </a:r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470</a:t>
            </a:r>
            <a:endParaRPr lang="en-GB" sz="900" dirty="0">
              <a:solidFill>
                <a:srgbClr val="454545">
                  <a:lumMod val="50000"/>
                </a:srgbClr>
              </a:solidFill>
            </a:endParaRPr>
          </a:p>
        </p:txBody>
      </p:sp>
      <p:grpSp>
        <p:nvGrpSpPr>
          <p:cNvPr id="106" name="Grupa 105"/>
          <p:cNvGrpSpPr/>
          <p:nvPr/>
        </p:nvGrpSpPr>
        <p:grpSpPr>
          <a:xfrm>
            <a:off x="3931064" y="4742398"/>
            <a:ext cx="2517063" cy="49819"/>
            <a:chOff x="3342341" y="2523217"/>
            <a:chExt cx="1523660" cy="69343"/>
          </a:xfrm>
        </p:grpSpPr>
        <p:cxnSp>
          <p:nvCxnSpPr>
            <p:cNvPr id="107" name="Łącznik prosty 138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Łącznik prosty 139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Łącznik prosty 140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Elipsa 112"/>
          <p:cNvSpPr/>
          <p:nvPr/>
        </p:nvSpPr>
        <p:spPr>
          <a:xfrm>
            <a:off x="4631091" y="4657921"/>
            <a:ext cx="766029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900" dirty="0" smtClean="0">
                <a:solidFill>
                  <a:srgbClr val="454545">
                    <a:lumMod val="50000"/>
                  </a:srgbClr>
                </a:solidFill>
              </a:rPr>
              <a:t>+</a:t>
            </a:r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632</a:t>
            </a:r>
            <a:endParaRPr lang="en-GB" sz="900" dirty="0">
              <a:solidFill>
                <a:srgbClr val="454545">
                  <a:lumMod val="50000"/>
                </a:srgbClr>
              </a:solidFill>
            </a:endParaRPr>
          </a:p>
        </p:txBody>
      </p:sp>
      <p:graphicFrame>
        <p:nvGraphicFramePr>
          <p:cNvPr id="11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1711862"/>
              </p:ext>
            </p:extLst>
          </p:nvPr>
        </p:nvGraphicFramePr>
        <p:xfrm>
          <a:off x="3454636" y="1931394"/>
          <a:ext cx="2993471" cy="1825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5" name="Prostokąt 23"/>
          <p:cNvSpPr>
            <a:spLocks noChangeArrowheads="1"/>
          </p:cNvSpPr>
          <p:nvPr/>
        </p:nvSpPr>
        <p:spPr bwMode="auto">
          <a:xfrm>
            <a:off x="5299666" y="1660102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6" name="Prostokąt 23"/>
          <p:cNvSpPr>
            <a:spLocks noChangeArrowheads="1"/>
          </p:cNvSpPr>
          <p:nvPr/>
        </p:nvSpPr>
        <p:spPr bwMode="auto">
          <a:xfrm>
            <a:off x="2057495" y="1683181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7" name="Prostokąt 116"/>
          <p:cNvSpPr/>
          <p:nvPr/>
        </p:nvSpPr>
        <p:spPr>
          <a:xfrm>
            <a:off x="3578026" y="2057799"/>
            <a:ext cx="6265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0" dirty="0">
                <a:solidFill>
                  <a:srgbClr val="454545"/>
                </a:solidFill>
                <a:cs typeface="Lato Light"/>
              </a:rPr>
              <a:t>CAGR*</a:t>
            </a:r>
          </a:p>
        </p:txBody>
      </p:sp>
      <p:grpSp>
        <p:nvGrpSpPr>
          <p:cNvPr id="118" name="Grupa 117"/>
          <p:cNvGrpSpPr/>
          <p:nvPr/>
        </p:nvGrpSpPr>
        <p:grpSpPr>
          <a:xfrm>
            <a:off x="3608872" y="2236959"/>
            <a:ext cx="2296627" cy="69343"/>
            <a:chOff x="3342341" y="2523217"/>
            <a:chExt cx="1523660" cy="69343"/>
          </a:xfrm>
        </p:grpSpPr>
        <p:cxnSp>
          <p:nvCxnSpPr>
            <p:cNvPr id="119" name="Łącznik prosty 138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Łącznik prosty 139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Łącznik prosty 140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Elipsa 121"/>
          <p:cNvSpPr/>
          <p:nvPr/>
        </p:nvSpPr>
        <p:spPr>
          <a:xfrm>
            <a:off x="4198052" y="2148267"/>
            <a:ext cx="766029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GB" sz="900" dirty="0" smtClean="0">
                <a:solidFill>
                  <a:srgbClr val="454545">
                    <a:lumMod val="50000"/>
                  </a:srgbClr>
                </a:solidFill>
              </a:rPr>
              <a:t>+</a:t>
            </a:r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13</a:t>
            </a:r>
            <a:r>
              <a:rPr lang="pl-PL" sz="900" dirty="0">
                <a:solidFill>
                  <a:srgbClr val="454545">
                    <a:lumMod val="50000"/>
                  </a:srgbClr>
                </a:solidFill>
              </a:rPr>
              <a:t>,</a:t>
            </a:r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7</a:t>
            </a:r>
            <a:r>
              <a:rPr lang="en-GB" sz="900" dirty="0" smtClean="0">
                <a:solidFill>
                  <a:srgbClr val="454545">
                    <a:lumMod val="50000"/>
                  </a:srgbClr>
                </a:solidFill>
              </a:rPr>
              <a:t>%</a:t>
            </a:r>
            <a:endParaRPr lang="en-GB" sz="900" dirty="0">
              <a:solidFill>
                <a:srgbClr val="454545">
                  <a:lumMod val="50000"/>
                </a:srgbClr>
              </a:solidFill>
            </a:endParaRPr>
          </a:p>
        </p:txBody>
      </p:sp>
      <p:grpSp>
        <p:nvGrpSpPr>
          <p:cNvPr id="124" name="Grupa 123"/>
          <p:cNvGrpSpPr/>
          <p:nvPr/>
        </p:nvGrpSpPr>
        <p:grpSpPr>
          <a:xfrm>
            <a:off x="3791752" y="2427459"/>
            <a:ext cx="2435458" cy="47711"/>
            <a:chOff x="3342341" y="2523217"/>
            <a:chExt cx="1523660" cy="69343"/>
          </a:xfrm>
        </p:grpSpPr>
        <p:cxnSp>
          <p:nvCxnSpPr>
            <p:cNvPr id="125" name="Łącznik prosty 138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Łącznik prosty 139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Łącznik prosty 140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Elipsa 127"/>
          <p:cNvSpPr/>
          <p:nvPr/>
        </p:nvSpPr>
        <p:spPr>
          <a:xfrm>
            <a:off x="4678112" y="2338767"/>
            <a:ext cx="766029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GB" sz="900" dirty="0">
                <a:solidFill>
                  <a:srgbClr val="454545">
                    <a:lumMod val="50000"/>
                  </a:srgbClr>
                </a:solidFill>
              </a:rPr>
              <a:t>+</a:t>
            </a:r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6</a:t>
            </a:r>
            <a:r>
              <a:rPr lang="pl-PL" sz="900" dirty="0">
                <a:solidFill>
                  <a:srgbClr val="454545">
                    <a:lumMod val="50000"/>
                  </a:srgbClr>
                </a:solidFill>
              </a:rPr>
              <a:t>,</a:t>
            </a:r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4</a:t>
            </a:r>
            <a:r>
              <a:rPr lang="en-GB" sz="900" dirty="0">
                <a:solidFill>
                  <a:srgbClr val="454545">
                    <a:lumMod val="50000"/>
                  </a:srgbClr>
                </a:solidFill>
              </a:rPr>
              <a:t>%</a:t>
            </a:r>
          </a:p>
        </p:txBody>
      </p:sp>
      <p:sp>
        <p:nvSpPr>
          <p:cNvPr id="129" name="Prostokąt 128"/>
          <p:cNvSpPr/>
          <p:nvPr/>
        </p:nvSpPr>
        <p:spPr>
          <a:xfrm>
            <a:off x="3730426" y="2248299"/>
            <a:ext cx="6265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0" dirty="0">
                <a:solidFill>
                  <a:srgbClr val="454545"/>
                </a:solidFill>
                <a:cs typeface="Lato Light"/>
              </a:rPr>
              <a:t>CAGR*</a:t>
            </a:r>
          </a:p>
        </p:txBody>
      </p:sp>
      <p:sp>
        <p:nvSpPr>
          <p:cNvPr id="130" name="PoleTekstowe 59"/>
          <p:cNvSpPr txBox="1"/>
          <p:nvPr/>
        </p:nvSpPr>
        <p:spPr>
          <a:xfrm>
            <a:off x="6478808" y="1660102"/>
            <a:ext cx="2188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Kredyty dla przedsiębiorstw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sp>
        <p:nvSpPr>
          <p:cNvPr id="131" name="Prostokąt 23"/>
          <p:cNvSpPr>
            <a:spLocks noChangeArrowheads="1"/>
          </p:cNvSpPr>
          <p:nvPr/>
        </p:nvSpPr>
        <p:spPr bwMode="auto">
          <a:xfrm>
            <a:off x="8316387" y="1671540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   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aphicFrame>
        <p:nvGraphicFramePr>
          <p:cNvPr id="132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206103"/>
              </p:ext>
            </p:extLst>
          </p:nvPr>
        </p:nvGraphicFramePr>
        <p:xfrm>
          <a:off x="6598920" y="2042152"/>
          <a:ext cx="2362246" cy="1660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9" name="Prostokąt 138"/>
          <p:cNvSpPr/>
          <p:nvPr/>
        </p:nvSpPr>
        <p:spPr>
          <a:xfrm>
            <a:off x="6621779" y="2035194"/>
            <a:ext cx="6265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0" dirty="0">
                <a:solidFill>
                  <a:srgbClr val="454545"/>
                </a:solidFill>
                <a:cs typeface="Lato Light"/>
              </a:rPr>
              <a:t>CAGR*</a:t>
            </a:r>
          </a:p>
        </p:txBody>
      </p:sp>
      <p:grpSp>
        <p:nvGrpSpPr>
          <p:cNvPr id="140" name="Grupa 139"/>
          <p:cNvGrpSpPr/>
          <p:nvPr/>
        </p:nvGrpSpPr>
        <p:grpSpPr>
          <a:xfrm>
            <a:off x="6705600" y="2214354"/>
            <a:ext cx="2164080" cy="69343"/>
            <a:chOff x="3342341" y="2523217"/>
            <a:chExt cx="1523660" cy="69343"/>
          </a:xfrm>
        </p:grpSpPr>
        <p:cxnSp>
          <p:nvCxnSpPr>
            <p:cNvPr id="141" name="Łącznik prosty 138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Łącznik prosty 139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Łącznik prosty 140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Elipsa 145"/>
          <p:cNvSpPr/>
          <p:nvPr/>
        </p:nvSpPr>
        <p:spPr>
          <a:xfrm>
            <a:off x="7241805" y="2125662"/>
            <a:ext cx="766029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GB" sz="900" dirty="0" smtClean="0">
                <a:solidFill>
                  <a:srgbClr val="454545">
                    <a:lumMod val="50000"/>
                  </a:srgbClr>
                </a:solidFill>
              </a:rPr>
              <a:t>+</a:t>
            </a:r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7</a:t>
            </a:r>
            <a:r>
              <a:rPr lang="pl-PL" sz="900" dirty="0">
                <a:solidFill>
                  <a:srgbClr val="454545">
                    <a:lumMod val="50000"/>
                  </a:srgbClr>
                </a:solidFill>
              </a:rPr>
              <a:t>,</a:t>
            </a:r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4</a:t>
            </a:r>
            <a:r>
              <a:rPr lang="en-GB" sz="900" dirty="0" smtClean="0">
                <a:solidFill>
                  <a:srgbClr val="454545">
                    <a:lumMod val="50000"/>
                  </a:srgbClr>
                </a:solidFill>
              </a:rPr>
              <a:t>%</a:t>
            </a:r>
            <a:endParaRPr lang="en-GB" sz="900" dirty="0">
              <a:solidFill>
                <a:srgbClr val="454545">
                  <a:lumMod val="50000"/>
                </a:srgbClr>
              </a:solidFill>
            </a:endParaRPr>
          </a:p>
        </p:txBody>
      </p:sp>
      <p:graphicFrame>
        <p:nvGraphicFramePr>
          <p:cNvPr id="73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509493"/>
              </p:ext>
            </p:extLst>
          </p:nvPr>
        </p:nvGraphicFramePr>
        <p:xfrm>
          <a:off x="6705599" y="3929886"/>
          <a:ext cx="2238375" cy="2027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53111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Łącznik prosty 7"/>
          <p:cNvCxnSpPr/>
          <p:nvPr/>
        </p:nvCxnSpPr>
        <p:spPr>
          <a:xfrm>
            <a:off x="428567" y="1611560"/>
            <a:ext cx="2582336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428567" y="3015906"/>
            <a:ext cx="2582336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428567" y="4072123"/>
            <a:ext cx="2582336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419042" y="5239452"/>
            <a:ext cx="2591861" cy="0"/>
          </a:xfrm>
          <a:prstGeom prst="line">
            <a:avLst/>
          </a:prstGeom>
          <a:ln w="12700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Tekstowe 53"/>
          <p:cNvSpPr txBox="1"/>
          <p:nvPr/>
        </p:nvSpPr>
        <p:spPr>
          <a:xfrm>
            <a:off x="336950" y="1673235"/>
            <a:ext cx="25776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CC3300"/>
              </a:buClr>
            </a:pPr>
            <a:r>
              <a:rPr lang="pl-PL" sz="1350" b="1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Poprawa zyskowności i efektywności kosztowej</a:t>
            </a:r>
            <a:endParaRPr lang="en-GB" sz="1350" b="1" dirty="0">
              <a:solidFill>
                <a:srgbClr val="C51E5B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PoleTekstowe 53"/>
          <p:cNvSpPr txBox="1"/>
          <p:nvPr/>
        </p:nvSpPr>
        <p:spPr>
          <a:xfrm>
            <a:off x="336924" y="3111278"/>
            <a:ext cx="267397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CC3300"/>
              </a:buClr>
            </a:pPr>
            <a:r>
              <a:rPr lang="pl-PL" sz="1350" b="1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Dochód z </a:t>
            </a:r>
            <a:r>
              <a:rPr lang="pl-PL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działalności podstawowej głównym czynnikiem poprawy</a:t>
            </a:r>
            <a:endParaRPr lang="en-GB" sz="1350" b="1" dirty="0">
              <a:solidFill>
                <a:srgbClr val="C51E5B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PoleTekstowe 53"/>
          <p:cNvSpPr txBox="1"/>
          <p:nvPr/>
        </p:nvSpPr>
        <p:spPr>
          <a:xfrm>
            <a:off x="336924" y="4169795"/>
            <a:ext cx="26739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defTabSz="457200">
              <a:buClr>
                <a:srgbClr val="CC3300"/>
              </a:buClr>
              <a:defRPr sz="1350" b="1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 dirty="0" smtClean="0"/>
              <a:t>Solid</a:t>
            </a:r>
            <a:r>
              <a:rPr lang="pl-PL" dirty="0" smtClean="0"/>
              <a:t>na jakość aktywów i płynność</a:t>
            </a:r>
            <a:endParaRPr lang="en-GB" dirty="0"/>
          </a:p>
        </p:txBody>
      </p:sp>
      <p:sp>
        <p:nvSpPr>
          <p:cNvPr id="15" name="PoleTekstowe 53"/>
          <p:cNvSpPr txBox="1"/>
          <p:nvPr/>
        </p:nvSpPr>
        <p:spPr>
          <a:xfrm>
            <a:off x="336923" y="5302632"/>
            <a:ext cx="29117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CC3300"/>
              </a:buClr>
            </a:pPr>
            <a:r>
              <a:rPr lang="pl-PL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Wysokie współczynniki kapitałowe</a:t>
            </a:r>
            <a:endParaRPr lang="en-GB" sz="1350" b="1" dirty="0">
              <a:solidFill>
                <a:srgbClr val="C51E5B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3140225" y="1666578"/>
            <a:ext cx="66387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300"/>
              </a:spcBef>
              <a:spcAft>
                <a:spcPts val="300"/>
              </a:spcAft>
              <a:buClr>
                <a:srgbClr val="CC3300"/>
              </a:buClr>
            </a:pP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Zysk netto za rok 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2017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osiągnął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681 m</a:t>
            </a:r>
            <a:r>
              <a:rPr lang="pl-PL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ln PLN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co oznacza wzrost o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31%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do 2016 roku skorygowanego o pozycje jednorazowe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200" dirty="0" smtClean="0">
                <a:solidFill>
                  <a:srgbClr val="454545"/>
                </a:solidFill>
              </a:rPr>
              <a:t>*)</a:t>
            </a:r>
            <a:endParaRPr lang="en-GB" sz="1350" dirty="0" smtClean="0">
              <a:solidFill>
                <a:srgbClr val="45454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457200">
              <a:spcBef>
                <a:spcPts val="300"/>
              </a:spcBef>
              <a:spcAft>
                <a:spcPts val="300"/>
              </a:spcAft>
              <a:buClr>
                <a:srgbClr val="CC3300"/>
              </a:buClr>
            </a:pP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Wysoki kwartalny zysk netto: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180 m</a:t>
            </a:r>
            <a:r>
              <a:rPr lang="pl-PL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ln PLN</a:t>
            </a:r>
            <a:r>
              <a:rPr lang="en-GB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(+</a:t>
            </a:r>
            <a:r>
              <a:rPr lang="en-GB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37%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 porównaniu z 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4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kw. 20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16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r.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) </a:t>
            </a:r>
          </a:p>
          <a:p>
            <a:pPr defTabSz="457200">
              <a:spcBef>
                <a:spcPts val="300"/>
              </a:spcBef>
              <a:spcAft>
                <a:spcPts val="300"/>
              </a:spcAft>
              <a:buClr>
                <a:srgbClr val="CC3300"/>
              </a:buClr>
            </a:pP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ROE 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 wysokości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9</a:t>
            </a:r>
            <a:r>
              <a:rPr lang="pl-PL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  <a:r>
              <a:rPr lang="en-GB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3%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a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wskaźnik koszty/dochody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45</a:t>
            </a:r>
            <a:r>
              <a:rPr lang="pl-PL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  <a:r>
              <a:rPr lang="en-GB" sz="1350" b="1" dirty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8%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137461" y="2973571"/>
            <a:ext cx="6283765" cy="102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buClr>
                <a:srgbClr val="CC3300"/>
              </a:buClr>
            </a:pP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Dochód z </a:t>
            </a:r>
            <a:r>
              <a:rPr lang="pl-PL" sz="135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działalności podstawowej wzrósł o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50" b="1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12</a:t>
            </a:r>
            <a:r>
              <a:rPr lang="pl-PL" sz="1350" b="1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  <a:r>
              <a:rPr lang="en-GB" sz="1350" b="1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3% </a:t>
            </a:r>
            <a:r>
              <a:rPr lang="en-GB" sz="1350" dirty="0" smtClean="0">
                <a:ea typeface="Lato" panose="020F0502020204030203" pitchFamily="34" charset="0"/>
                <a:cs typeface="Lato" panose="020F0502020204030203" pitchFamily="34" charset="0"/>
              </a:rPr>
              <a:t>r/r </a:t>
            </a:r>
          </a:p>
          <a:p>
            <a:pPr defTabSz="457200">
              <a:lnSpc>
                <a:spcPct val="150000"/>
              </a:lnSpc>
              <a:buClr>
                <a:srgbClr val="CC3300"/>
              </a:buClr>
            </a:pPr>
            <a:r>
              <a:rPr lang="pl-PL" sz="135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Wynik z tytułu odsetek 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netto wzrósł </a:t>
            </a:r>
            <a:r>
              <a:rPr lang="pl-PL" sz="135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o</a:t>
            </a:r>
            <a:r>
              <a:rPr lang="en-GB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50" b="1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11</a:t>
            </a:r>
            <a:r>
              <a:rPr lang="pl-PL" sz="1350" b="1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  <a:r>
              <a:rPr lang="en-GB" sz="1350" b="1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6% </a:t>
            </a:r>
            <a:r>
              <a:rPr lang="en-GB" sz="1350" dirty="0" smtClean="0">
                <a:ea typeface="Lato" panose="020F0502020204030203" pitchFamily="34" charset="0"/>
                <a:cs typeface="Lato" panose="020F0502020204030203" pitchFamily="34" charset="0"/>
              </a:rPr>
              <a:t>r/r</a:t>
            </a:r>
          </a:p>
          <a:p>
            <a:pPr defTabSz="457200">
              <a:lnSpc>
                <a:spcPct val="150000"/>
              </a:lnSpc>
              <a:buClr>
                <a:srgbClr val="CC3300"/>
              </a:buClr>
            </a:pPr>
            <a:r>
              <a:rPr lang="pl-PL" sz="135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Silny wzrost wyniku z tytułu prowizji 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netto o</a:t>
            </a:r>
            <a:r>
              <a:rPr lang="en-GB" sz="1350" b="1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14</a:t>
            </a:r>
            <a:r>
              <a:rPr lang="pl-PL" sz="1350" b="1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  <a:r>
              <a:rPr lang="en-GB" sz="1350" b="1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2%</a:t>
            </a:r>
            <a:r>
              <a:rPr lang="en-GB" sz="1350" b="1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50" dirty="0" smtClean="0">
                <a:ea typeface="Lato" panose="020F0502020204030203" pitchFamily="34" charset="0"/>
                <a:cs typeface="Lato" panose="020F0502020204030203" pitchFamily="34" charset="0"/>
              </a:rPr>
              <a:t>r/r</a:t>
            </a:r>
            <a:endParaRPr lang="en-GB" sz="135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3160185" y="3994300"/>
            <a:ext cx="67330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300"/>
              </a:spcBef>
              <a:spcAft>
                <a:spcPts val="300"/>
              </a:spcAft>
              <a:buClr>
                <a:srgbClr val="CC3300"/>
              </a:buClr>
            </a:pPr>
            <a:r>
              <a:rPr lang="pl-PL" sz="135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Wskaźnik kredytów zagrożonych utratą wartości na stabilnym poziomie</a:t>
            </a:r>
            <a:r>
              <a:rPr lang="en-GB" sz="135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50" b="1" dirty="0">
                <a:solidFill>
                  <a:srgbClr val="CC0066"/>
                </a:solidFill>
                <a:ea typeface="Lato" panose="020F0502020204030203" pitchFamily="34" charset="0"/>
                <a:cs typeface="Lato" panose="020F0502020204030203" pitchFamily="34" charset="0"/>
              </a:rPr>
              <a:t>4</a:t>
            </a:r>
            <a:r>
              <a:rPr lang="pl-PL" sz="1350" b="1" dirty="0">
                <a:solidFill>
                  <a:srgbClr val="CC0066"/>
                </a:solidFill>
                <a:ea typeface="Lato" panose="020F0502020204030203" pitchFamily="34" charset="0"/>
                <a:cs typeface="Lato" panose="020F0502020204030203" pitchFamily="34" charset="0"/>
              </a:rPr>
              <a:t>,</a:t>
            </a:r>
            <a:r>
              <a:rPr lang="en-GB" sz="1350" b="1" dirty="0">
                <a:solidFill>
                  <a:srgbClr val="CC0066"/>
                </a:solidFill>
                <a:ea typeface="Lato" panose="020F0502020204030203" pitchFamily="34" charset="0"/>
                <a:cs typeface="Lato" panose="020F0502020204030203" pitchFamily="34" charset="0"/>
              </a:rPr>
              <a:t>6% </a:t>
            </a:r>
            <a:r>
              <a:rPr lang="pl-PL" sz="135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przy pokryciu rezerwami w wysokości</a:t>
            </a:r>
            <a:r>
              <a:rPr lang="en-GB" sz="135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50" b="1" dirty="0">
                <a:solidFill>
                  <a:srgbClr val="CC0066"/>
                </a:solidFill>
                <a:ea typeface="Lato" panose="020F0502020204030203" pitchFamily="34" charset="0"/>
                <a:cs typeface="Lato" panose="020F0502020204030203" pitchFamily="34" charset="0"/>
              </a:rPr>
              <a:t>67%</a:t>
            </a:r>
            <a:r>
              <a:rPr lang="pl-PL" sz="135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defTabSz="457200">
              <a:spcBef>
                <a:spcPts val="300"/>
              </a:spcBef>
              <a:spcAft>
                <a:spcPts val="300"/>
              </a:spcAft>
              <a:buClr>
                <a:srgbClr val="CC3300"/>
              </a:buClr>
            </a:pPr>
            <a:r>
              <a:rPr lang="pl-PL" sz="135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Koszt ryzyka na poziomie</a:t>
            </a:r>
            <a:r>
              <a:rPr lang="en-GB" sz="135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50" b="1" dirty="0">
                <a:solidFill>
                  <a:srgbClr val="CC0066"/>
                </a:solidFill>
                <a:ea typeface="Lato" panose="020F0502020204030203" pitchFamily="34" charset="0"/>
                <a:cs typeface="Lato" panose="020F0502020204030203" pitchFamily="34" charset="0"/>
              </a:rPr>
              <a:t>54</a:t>
            </a:r>
            <a:r>
              <a:rPr lang="en-GB" sz="135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50" b="1" dirty="0" smtClean="0">
                <a:solidFill>
                  <a:srgbClr val="CC0066"/>
                </a:solidFill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pl-PL" sz="1350" b="1" dirty="0" smtClean="0">
                <a:solidFill>
                  <a:srgbClr val="CC0066"/>
                </a:solidFill>
                <a:ea typeface="Lato" panose="020F0502020204030203" pitchFamily="34" charset="0"/>
                <a:cs typeface="Lato" panose="020F0502020204030203" pitchFamily="34" charset="0"/>
              </a:rPr>
              <a:t>.b.</a:t>
            </a:r>
            <a:r>
              <a:rPr lang="en-GB" sz="1350" b="1" dirty="0" smtClean="0">
                <a:solidFill>
                  <a:srgbClr val="CC0066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GB" sz="1350" b="1" dirty="0">
              <a:solidFill>
                <a:srgbClr val="CC0066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457200">
              <a:spcBef>
                <a:spcPts val="300"/>
              </a:spcBef>
              <a:spcAft>
                <a:spcPts val="300"/>
              </a:spcAft>
              <a:buClr>
                <a:srgbClr val="CC3300"/>
              </a:buClr>
            </a:pPr>
            <a:r>
              <a:rPr lang="pl-PL" sz="135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Wskaźnik kredytów do depozytów na niskim poziomie</a:t>
            </a:r>
            <a:r>
              <a:rPr lang="en-GB" sz="1350" dirty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50" b="1" dirty="0">
                <a:solidFill>
                  <a:srgbClr val="CC0066"/>
                </a:solidFill>
                <a:ea typeface="Lato" panose="020F0502020204030203" pitchFamily="34" charset="0"/>
                <a:cs typeface="Lato" panose="020F0502020204030203" pitchFamily="34" charset="0"/>
              </a:rPr>
              <a:t>82%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3160185" y="5247725"/>
            <a:ext cx="682201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Clr>
                <a:srgbClr val="CC3300"/>
              </a:buClr>
            </a:pP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Łączny współczynnik kapitałowy Grupy (TCR) osiągnął </a:t>
            </a:r>
            <a:r>
              <a:rPr lang="pl-PL" sz="1350" b="1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22%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wspomagany przez emisję kapitału </a:t>
            </a:r>
            <a:r>
              <a:rPr lang="pl-PL" sz="1350" dirty="0" err="1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Tier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2 w wysokości 700 mln PLN. </a:t>
            </a:r>
          </a:p>
          <a:p>
            <a:pPr defTabSz="457200">
              <a:buClr>
                <a:srgbClr val="CC3300"/>
              </a:buClr>
            </a:pP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Współczynnik CET1 również był wysoki: </a:t>
            </a:r>
            <a:r>
              <a:rPr lang="pl-PL" sz="1350" b="1" dirty="0" smtClean="0">
                <a:solidFill>
                  <a:srgbClr val="C51E5B"/>
                </a:solidFill>
                <a:ea typeface="Lato" panose="020F0502020204030203" pitchFamily="34" charset="0"/>
                <a:cs typeface="Lato" panose="020F0502020204030203" pitchFamily="34" charset="0"/>
              </a:rPr>
              <a:t>20%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(bez zysku z 2017r.) </a:t>
            </a:r>
          </a:p>
          <a:p>
            <a:pPr defTabSz="457200">
              <a:buClr>
                <a:srgbClr val="CC3300"/>
              </a:buClr>
            </a:pP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TCR znajduje się 3,5 </a:t>
            </a:r>
            <a:r>
              <a:rPr lang="pl-PL" sz="1350" dirty="0" err="1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p.p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., a wskaźnik Tier1 ok 5 </a:t>
            </a:r>
            <a:r>
              <a:rPr lang="pl-PL" sz="1350" dirty="0" err="1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p.p</a:t>
            </a:r>
            <a:r>
              <a:rPr lang="pl-PL" sz="135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. powyżej nowych minimalnych progów kapitałowych </a:t>
            </a:r>
            <a:r>
              <a:rPr lang="pl-PL" sz="1200" dirty="0" smtClean="0"/>
              <a:t>**)</a:t>
            </a:r>
            <a:endParaRPr lang="pl-PL" sz="1200" dirty="0" smtClean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>
          <a:xfrm>
            <a:off x="9403425" y="6267450"/>
            <a:ext cx="409442" cy="365125"/>
          </a:xfrm>
        </p:spPr>
        <p:txBody>
          <a:bodyPr/>
          <a:lstStyle/>
          <a:p>
            <a:fld id="{2B88FBDF-BF87-1143-A53A-71E05A096A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GŁÓWNE DANE FINANSOWE 201</a:t>
            </a:r>
            <a:r>
              <a:rPr lang="pl-PL" dirty="0" smtClean="0"/>
              <a:t>7 r.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10"/>
          </p:nvPr>
        </p:nvSpPr>
        <p:spPr>
          <a:xfrm>
            <a:off x="541980" y="666807"/>
            <a:ext cx="9237019" cy="738664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dirty="0" smtClean="0"/>
              <a:t>Dalsza poprawa zyskowności i efektywności dzięki wzrostowi dochodu na działalności podstawowej.</a:t>
            </a:r>
            <a:r>
              <a:rPr lang="en-GB" sz="1400" dirty="0" smtClean="0"/>
              <a:t>  </a:t>
            </a:r>
            <a:r>
              <a:rPr lang="pl-PL" sz="1400" dirty="0" smtClean="0"/>
              <a:t>Bardzo wysokie współczynniki kapitałowe po zatrzymaniu zysku netto</a:t>
            </a:r>
            <a:r>
              <a:rPr lang="en-GB" sz="1400" dirty="0" smtClean="0"/>
              <a:t>, </a:t>
            </a:r>
            <a:r>
              <a:rPr lang="pl-PL" sz="1400" dirty="0" smtClean="0"/>
              <a:t>emisji kapitału </a:t>
            </a:r>
            <a:r>
              <a:rPr lang="en-GB" sz="1400" dirty="0" smtClean="0"/>
              <a:t>T2 </a:t>
            </a:r>
            <a:r>
              <a:rPr lang="pl-PL" sz="1400" dirty="0" smtClean="0"/>
              <a:t>oraz decyzji w sprawie</a:t>
            </a:r>
            <a:r>
              <a:rPr lang="en-GB" sz="1400" dirty="0" smtClean="0"/>
              <a:t> IRB</a:t>
            </a:r>
            <a:r>
              <a:rPr lang="pl-PL" sz="1400" dirty="0" smtClean="0"/>
              <a:t>.</a:t>
            </a:r>
            <a:endParaRPr lang="en-GB" sz="1400" dirty="0"/>
          </a:p>
        </p:txBody>
      </p:sp>
      <p:sp>
        <p:nvSpPr>
          <p:cNvPr id="4" name="Prostokąt 3"/>
          <p:cNvSpPr/>
          <p:nvPr/>
        </p:nvSpPr>
        <p:spPr>
          <a:xfrm>
            <a:off x="403225" y="6432728"/>
            <a:ext cx="9018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(*) </a:t>
            </a:r>
            <a:r>
              <a:rPr lang="pl-PL" sz="900" dirty="0" smtClean="0"/>
              <a:t>W </a:t>
            </a:r>
            <a:r>
              <a:rPr lang="pl-PL" sz="900" dirty="0"/>
              <a:t>roku 2016 nadzwyczajny zysk kapitałowy z transakcji VISA </a:t>
            </a:r>
            <a:r>
              <a:rPr lang="pl-PL" sz="900" dirty="0">
                <a:solidFill>
                  <a:schemeClr val="accent6">
                    <a:lumMod val="50000"/>
                  </a:schemeClr>
                </a:solidFill>
              </a:rPr>
              <a:t>pomniejszonych o nadzwyczajne koszty 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pl-PL" sz="900" dirty="0" smtClean="0">
              <a:solidFill>
                <a:srgbClr val="45454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900" dirty="0" smtClean="0">
                <a:solidFill>
                  <a:srgbClr val="454545"/>
                </a:solidFill>
              </a:rPr>
              <a:t>(**) </a:t>
            </a:r>
            <a:r>
              <a:rPr lang="pl-PL" sz="900" dirty="0" smtClean="0">
                <a:solidFill>
                  <a:srgbClr val="454545"/>
                </a:solidFill>
              </a:rPr>
              <a:t>Obecne</a:t>
            </a:r>
            <a:r>
              <a:rPr lang="en-GB" sz="900" dirty="0" smtClean="0">
                <a:solidFill>
                  <a:srgbClr val="454545"/>
                </a:solidFill>
              </a:rPr>
              <a:t> </a:t>
            </a:r>
            <a:r>
              <a:rPr lang="pl-PL" sz="900" dirty="0" smtClean="0">
                <a:solidFill>
                  <a:srgbClr val="454545"/>
                </a:solidFill>
              </a:rPr>
              <a:t>(na rok 2018) </a:t>
            </a:r>
            <a:r>
              <a:rPr lang="en-GB" sz="900" dirty="0" smtClean="0">
                <a:solidFill>
                  <a:srgbClr val="454545"/>
                </a:solidFill>
              </a:rPr>
              <a:t>minim</a:t>
            </a:r>
            <a:r>
              <a:rPr lang="pl-PL" sz="900" dirty="0" smtClean="0">
                <a:solidFill>
                  <a:srgbClr val="454545"/>
                </a:solidFill>
              </a:rPr>
              <a:t>alne progi kapitałowe dla Grupy wynoszą</a:t>
            </a:r>
            <a:r>
              <a:rPr lang="en-GB" sz="900" dirty="0" smtClean="0">
                <a:solidFill>
                  <a:srgbClr val="454545"/>
                </a:solidFill>
              </a:rPr>
              <a:t> 1</a:t>
            </a:r>
            <a:r>
              <a:rPr lang="pl-PL" sz="900" dirty="0" smtClean="0">
                <a:solidFill>
                  <a:srgbClr val="454545"/>
                </a:solidFill>
              </a:rPr>
              <a:t>8</a:t>
            </a:r>
            <a:r>
              <a:rPr lang="pl-PL" sz="900" dirty="0">
                <a:solidFill>
                  <a:srgbClr val="454545"/>
                </a:solidFill>
              </a:rPr>
              <a:t>,</a:t>
            </a:r>
            <a:r>
              <a:rPr lang="pl-PL" sz="900" dirty="0" smtClean="0">
                <a:solidFill>
                  <a:srgbClr val="454545"/>
                </a:solidFill>
              </a:rPr>
              <a:t>5</a:t>
            </a:r>
            <a:r>
              <a:rPr lang="en-GB" sz="900" dirty="0" smtClean="0">
                <a:solidFill>
                  <a:srgbClr val="454545"/>
                </a:solidFill>
              </a:rPr>
              <a:t>% (TCR) </a:t>
            </a:r>
            <a:r>
              <a:rPr lang="pl-PL" sz="900" dirty="0" smtClean="0">
                <a:solidFill>
                  <a:srgbClr val="454545"/>
                </a:solidFill>
              </a:rPr>
              <a:t>oraz</a:t>
            </a:r>
            <a:r>
              <a:rPr lang="en-GB" sz="900" dirty="0" smtClean="0">
                <a:solidFill>
                  <a:srgbClr val="454545"/>
                </a:solidFill>
              </a:rPr>
              <a:t> 1</a:t>
            </a:r>
            <a:r>
              <a:rPr lang="pl-PL" sz="900" dirty="0" smtClean="0">
                <a:solidFill>
                  <a:srgbClr val="454545"/>
                </a:solidFill>
              </a:rPr>
              <a:t>5</a:t>
            </a:r>
            <a:r>
              <a:rPr lang="pl-PL" sz="900" dirty="0">
                <a:solidFill>
                  <a:srgbClr val="454545"/>
                </a:solidFill>
              </a:rPr>
              <a:t>,</a:t>
            </a:r>
            <a:r>
              <a:rPr lang="pl-PL" sz="900" dirty="0" smtClean="0">
                <a:solidFill>
                  <a:srgbClr val="454545"/>
                </a:solidFill>
              </a:rPr>
              <a:t>2</a:t>
            </a:r>
            <a:r>
              <a:rPr lang="en-GB" sz="900" dirty="0" smtClean="0">
                <a:solidFill>
                  <a:srgbClr val="454545"/>
                </a:solidFill>
              </a:rPr>
              <a:t>% (T1)</a:t>
            </a:r>
            <a:endParaRPr lang="en-GB" sz="900" dirty="0">
              <a:solidFill>
                <a:srgbClr val="454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88FBDF-BF87-1143-A53A-71E05A096A6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+mn-lt"/>
              </a:rPr>
              <a:pPr/>
              <a:t>7</a:t>
            </a:fld>
            <a:endParaRPr lang="en-GB" dirty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36" name="Tytuł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ZYSKOWNOŚĆ I EFEKTYWNOŚĆ KOSZTOWA</a:t>
            </a:r>
          </a:p>
        </p:txBody>
      </p:sp>
      <p:sp>
        <p:nvSpPr>
          <p:cNvPr id="37" name="Symbol zastępczy tekstu 36"/>
          <p:cNvSpPr>
            <a:spLocks noGrp="1"/>
          </p:cNvSpPr>
          <p:nvPr>
            <p:ph type="body" sz="quarter" idx="10"/>
          </p:nvPr>
        </p:nvSpPr>
        <p:spPr>
          <a:xfrm>
            <a:off x="558916" y="701733"/>
            <a:ext cx="8839526" cy="394473"/>
          </a:xfrm>
        </p:spPr>
        <p:txBody>
          <a:bodyPr/>
          <a:lstStyle/>
          <a:p>
            <a:r>
              <a:rPr lang="pl-PL" sz="1400" dirty="0"/>
              <a:t>Solidny </a:t>
            </a:r>
            <a:r>
              <a:rPr lang="pl-PL" sz="1400" dirty="0" smtClean="0"/>
              <a:t>wzrost </a:t>
            </a:r>
            <a:r>
              <a:rPr lang="pl-PL" sz="1400" dirty="0"/>
              <a:t>dochodu </a:t>
            </a:r>
            <a:r>
              <a:rPr lang="pl-PL" sz="1400" dirty="0" smtClean="0"/>
              <a:t>z </a:t>
            </a:r>
            <a:r>
              <a:rPr lang="pl-PL" sz="1400" dirty="0"/>
              <a:t>działalności podstawowej zdecydowanie </a:t>
            </a:r>
            <a:r>
              <a:rPr lang="pl-PL" sz="1400" dirty="0" smtClean="0"/>
              <a:t>przewyższał wzrost kosztów</a:t>
            </a:r>
            <a:r>
              <a:rPr lang="pl-PL" sz="1400" dirty="0"/>
              <a:t> </a:t>
            </a:r>
            <a:r>
              <a:rPr lang="pl-PL" sz="1400" dirty="0" smtClean="0"/>
              <a:t>…</a:t>
            </a:r>
            <a:r>
              <a:rPr lang="en-GB" sz="1400" dirty="0" smtClean="0"/>
              <a:t> </a:t>
            </a:r>
            <a:r>
              <a:rPr lang="pl-PL" sz="1400" dirty="0" smtClean="0"/>
              <a:t>  … dzięki </a:t>
            </a:r>
            <a:r>
              <a:rPr lang="pl-PL" sz="1400" dirty="0"/>
              <a:t>czemu wskaźnik koszty/dochody obniżył się do</a:t>
            </a:r>
            <a:r>
              <a:rPr lang="en-GB" sz="1400" dirty="0"/>
              <a:t> 46% - </a:t>
            </a:r>
            <a:r>
              <a:rPr lang="pl-PL" sz="1400" dirty="0" smtClean="0"/>
              <a:t> celu </a:t>
            </a:r>
            <a:r>
              <a:rPr lang="pl-PL" sz="1400" dirty="0"/>
              <a:t>strategii </a:t>
            </a:r>
            <a:r>
              <a:rPr lang="pl-PL" sz="1400" dirty="0" smtClean="0"/>
              <a:t>na</a:t>
            </a:r>
            <a:r>
              <a:rPr lang="en-GB" sz="1400" dirty="0" smtClean="0"/>
              <a:t> 2017</a:t>
            </a:r>
            <a:r>
              <a:rPr lang="pl-PL" sz="1400" dirty="0" smtClean="0"/>
              <a:t> r.</a:t>
            </a:r>
            <a:r>
              <a:rPr lang="en-GB" sz="1400" dirty="0" smtClean="0"/>
              <a:t> </a:t>
            </a:r>
            <a:endParaRPr lang="en-GB" sz="1400" dirty="0"/>
          </a:p>
          <a:p>
            <a:r>
              <a:rPr lang="en-GB" sz="1400" dirty="0" smtClean="0"/>
              <a:t> </a:t>
            </a:r>
          </a:p>
          <a:p>
            <a:endParaRPr lang="en-GB" sz="1400" dirty="0"/>
          </a:p>
        </p:txBody>
      </p:sp>
      <p:sp>
        <p:nvSpPr>
          <p:cNvPr id="4" name="PoleTekstowe 67"/>
          <p:cNvSpPr txBox="1"/>
          <p:nvPr/>
        </p:nvSpPr>
        <p:spPr>
          <a:xfrm>
            <a:off x="346330" y="1646644"/>
            <a:ext cx="2188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82059"/>
                </a:solidFill>
                <a:cs typeface="Lato Light"/>
              </a:rPr>
              <a:t>Zysk netto</a:t>
            </a:r>
            <a:endParaRPr lang="en-GB" sz="1100" kern="0" dirty="0">
              <a:solidFill>
                <a:srgbClr val="C82059"/>
              </a:solidFill>
              <a:cs typeface="Lato Light"/>
            </a:endParaRPr>
          </a:p>
        </p:txBody>
      </p:sp>
      <p:cxnSp>
        <p:nvCxnSpPr>
          <p:cNvPr id="5" name="Łącznik prosty 78"/>
          <p:cNvCxnSpPr/>
          <p:nvPr/>
        </p:nvCxnSpPr>
        <p:spPr>
          <a:xfrm>
            <a:off x="428612" y="1873909"/>
            <a:ext cx="3626922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oleTekstowe 79"/>
          <p:cNvSpPr txBox="1"/>
          <p:nvPr/>
        </p:nvSpPr>
        <p:spPr>
          <a:xfrm>
            <a:off x="4917466" y="1637119"/>
            <a:ext cx="2188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l-PL" sz="1100" dirty="0" smtClean="0">
                <a:solidFill>
                  <a:srgbClr val="C51E5B"/>
                </a:solidFill>
                <a:cs typeface="Lato Light"/>
              </a:rPr>
              <a:t>Dochód operacyjny</a:t>
            </a:r>
            <a:r>
              <a:rPr lang="en-GB" sz="1100" dirty="0" smtClean="0">
                <a:solidFill>
                  <a:srgbClr val="C51E5B"/>
                </a:solidFill>
                <a:cs typeface="Lato Light"/>
              </a:rPr>
              <a:t> *</a:t>
            </a:r>
            <a:endParaRPr lang="en-GB" sz="110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7" name="Łącznik prosty 80"/>
          <p:cNvCxnSpPr/>
          <p:nvPr/>
        </p:nvCxnSpPr>
        <p:spPr>
          <a:xfrm>
            <a:off x="4999751" y="1873909"/>
            <a:ext cx="40225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oleTekstowe 81"/>
          <p:cNvSpPr txBox="1"/>
          <p:nvPr/>
        </p:nvSpPr>
        <p:spPr>
          <a:xfrm>
            <a:off x="336951" y="4144013"/>
            <a:ext cx="2188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Koszty operacyjne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9" name="Łącznik prosty 82"/>
          <p:cNvCxnSpPr/>
          <p:nvPr/>
        </p:nvCxnSpPr>
        <p:spPr>
          <a:xfrm flipV="1">
            <a:off x="428612" y="4393061"/>
            <a:ext cx="3645559" cy="1058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Prostokąt 71"/>
          <p:cNvSpPr/>
          <p:nvPr/>
        </p:nvSpPr>
        <p:spPr>
          <a:xfrm>
            <a:off x="1911758" y="2631031"/>
            <a:ext cx="1486763" cy="1378479"/>
          </a:xfrm>
          <a:prstGeom prst="rect">
            <a:avLst/>
          </a:prstGeom>
          <a:noFill/>
          <a:ln w="6350" cmpd="sng">
            <a:solidFill>
              <a:srgbClr val="2D58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8" name="PoleTekstowe 83"/>
          <p:cNvSpPr txBox="1"/>
          <p:nvPr/>
        </p:nvSpPr>
        <p:spPr>
          <a:xfrm>
            <a:off x="4908094" y="4147090"/>
            <a:ext cx="4342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kern="0" dirty="0" smtClean="0">
                <a:solidFill>
                  <a:srgbClr val="C82059"/>
                </a:solidFill>
                <a:cs typeface="Lato Light"/>
              </a:rPr>
              <a:t>Koszty/dochody</a:t>
            </a:r>
            <a:r>
              <a:rPr lang="pl-PL" sz="1100" kern="0" dirty="0" smtClean="0">
                <a:solidFill>
                  <a:srgbClr val="C82059"/>
                </a:solidFill>
                <a:cs typeface="Lato Light"/>
              </a:rPr>
              <a:t> ***</a:t>
            </a:r>
            <a:r>
              <a:rPr lang="en-GB" sz="1100" kern="0" dirty="0">
                <a:solidFill>
                  <a:srgbClr val="C82059"/>
                </a:solidFill>
                <a:cs typeface="Lato Light"/>
              </a:rPr>
              <a:t>; oddziały i pracownicy</a:t>
            </a:r>
            <a:endParaRPr lang="en-GB" sz="1100" kern="0" dirty="0">
              <a:cs typeface="Lato Light"/>
            </a:endParaRPr>
          </a:p>
        </p:txBody>
      </p:sp>
      <p:graphicFrame>
        <p:nvGraphicFramePr>
          <p:cNvPr id="17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5724910"/>
              </p:ext>
            </p:extLst>
          </p:nvPr>
        </p:nvGraphicFramePr>
        <p:xfrm>
          <a:off x="336951" y="2117824"/>
          <a:ext cx="1992987" cy="2275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9274641"/>
              </p:ext>
            </p:extLst>
          </p:nvPr>
        </p:nvGraphicFramePr>
        <p:xfrm>
          <a:off x="4716652" y="2396120"/>
          <a:ext cx="2107005" cy="1589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92862"/>
              </p:ext>
            </p:extLst>
          </p:nvPr>
        </p:nvGraphicFramePr>
        <p:xfrm>
          <a:off x="1859130" y="2946281"/>
          <a:ext cx="2828963" cy="1117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1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167322"/>
              </p:ext>
            </p:extLst>
          </p:nvPr>
        </p:nvGraphicFramePr>
        <p:xfrm>
          <a:off x="6334748" y="2798153"/>
          <a:ext cx="2942824" cy="1168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927025"/>
              </p:ext>
            </p:extLst>
          </p:nvPr>
        </p:nvGraphicFramePr>
        <p:xfrm>
          <a:off x="1887987" y="4760658"/>
          <a:ext cx="3090382" cy="1502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3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918111"/>
              </p:ext>
            </p:extLst>
          </p:nvPr>
        </p:nvGraphicFramePr>
        <p:xfrm>
          <a:off x="371468" y="4541288"/>
          <a:ext cx="2182719" cy="1793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4" name="Prostokąt 23"/>
          <p:cNvSpPr>
            <a:spLocks noChangeArrowheads="1"/>
          </p:cNvSpPr>
          <p:nvPr/>
        </p:nvSpPr>
        <p:spPr bwMode="auto">
          <a:xfrm>
            <a:off x="3179647" y="1637119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85" name="Prostokąt 23"/>
          <p:cNvSpPr>
            <a:spLocks noChangeArrowheads="1"/>
          </p:cNvSpPr>
          <p:nvPr/>
        </p:nvSpPr>
        <p:spPr bwMode="auto">
          <a:xfrm>
            <a:off x="8208932" y="1661260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86" name="Prostokąt 23"/>
          <p:cNvSpPr>
            <a:spLocks noChangeArrowheads="1"/>
          </p:cNvSpPr>
          <p:nvPr/>
        </p:nvSpPr>
        <p:spPr bwMode="auto">
          <a:xfrm>
            <a:off x="3219450" y="4064769"/>
            <a:ext cx="7120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8" name="Łącznik prosty 117"/>
          <p:cNvCxnSpPr/>
          <p:nvPr/>
        </p:nvCxnSpPr>
        <p:spPr>
          <a:xfrm>
            <a:off x="630897" y="4556666"/>
            <a:ext cx="996525" cy="0"/>
          </a:xfrm>
          <a:prstGeom prst="line">
            <a:avLst/>
          </a:prstGeom>
          <a:ln w="9525" cmpd="sng">
            <a:solidFill>
              <a:srgbClr val="9AA4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lipsa 18"/>
          <p:cNvSpPr/>
          <p:nvPr/>
        </p:nvSpPr>
        <p:spPr>
          <a:xfrm>
            <a:off x="903951" y="4487174"/>
            <a:ext cx="504000" cy="144000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en-GB" sz="850" dirty="0" smtClean="0">
                <a:solidFill>
                  <a:srgbClr val="012641"/>
                </a:solidFill>
              </a:rPr>
              <a:t>+</a:t>
            </a:r>
            <a:r>
              <a:rPr lang="pl-PL" sz="850" dirty="0" smtClean="0">
                <a:solidFill>
                  <a:srgbClr val="012641"/>
                </a:solidFill>
              </a:rPr>
              <a:t>3</a:t>
            </a:r>
            <a:r>
              <a:rPr lang="pl-PL" sz="850" dirty="0">
                <a:solidFill>
                  <a:srgbClr val="012641"/>
                </a:solidFill>
              </a:rPr>
              <a:t>,</a:t>
            </a:r>
            <a:r>
              <a:rPr lang="pl-PL" sz="850" dirty="0" smtClean="0">
                <a:solidFill>
                  <a:srgbClr val="012641"/>
                </a:solidFill>
              </a:rPr>
              <a:t>9</a:t>
            </a:r>
            <a:r>
              <a:rPr lang="en-GB" sz="850" dirty="0" smtClean="0">
                <a:solidFill>
                  <a:srgbClr val="012641"/>
                </a:solidFill>
              </a:rPr>
              <a:t>%</a:t>
            </a:r>
            <a:endParaRPr lang="en-GB" sz="850" dirty="0">
              <a:solidFill>
                <a:srgbClr val="012641"/>
              </a:solidFill>
            </a:endParaRPr>
          </a:p>
        </p:txBody>
      </p:sp>
      <p:cxnSp>
        <p:nvCxnSpPr>
          <p:cNvPr id="29" name="Łącznik prosty 51"/>
          <p:cNvCxnSpPr/>
          <p:nvPr/>
        </p:nvCxnSpPr>
        <p:spPr>
          <a:xfrm>
            <a:off x="630897" y="4707552"/>
            <a:ext cx="1002539" cy="5627"/>
          </a:xfrm>
          <a:prstGeom prst="line">
            <a:avLst/>
          </a:prstGeom>
          <a:ln w="9525" cmpd="sng">
            <a:solidFill>
              <a:srgbClr val="9AA4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Elipsa 29"/>
          <p:cNvSpPr/>
          <p:nvPr/>
        </p:nvSpPr>
        <p:spPr>
          <a:xfrm>
            <a:off x="903951" y="4647585"/>
            <a:ext cx="504000" cy="144000"/>
          </a:xfrm>
          <a:prstGeom prst="ellipse">
            <a:avLst/>
          </a:prstGeom>
          <a:solidFill>
            <a:srgbClr val="C6245B"/>
          </a:solidFill>
          <a:ln w="3175" cmpd="sng">
            <a:solidFill>
              <a:srgbClr val="9AA4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r>
              <a:rPr lang="pl-PL" sz="850" b="1" dirty="0">
                <a:solidFill>
                  <a:prstClr val="white"/>
                </a:solidFill>
              </a:rPr>
              <a:t>+</a:t>
            </a:r>
            <a:r>
              <a:rPr lang="pl-PL" sz="850" b="1" dirty="0" smtClean="0">
                <a:solidFill>
                  <a:prstClr val="white"/>
                </a:solidFill>
              </a:rPr>
              <a:t>1,1</a:t>
            </a:r>
            <a:r>
              <a:rPr lang="en-GB" sz="850" b="1" dirty="0" smtClean="0">
                <a:solidFill>
                  <a:prstClr val="white"/>
                </a:solidFill>
              </a:rPr>
              <a:t>%</a:t>
            </a:r>
            <a:endParaRPr lang="en-GB" sz="850" b="1" dirty="0">
              <a:solidFill>
                <a:prstClr val="white"/>
              </a:solidFill>
            </a:endParaRPr>
          </a:p>
        </p:txBody>
      </p:sp>
      <p:cxnSp>
        <p:nvCxnSpPr>
          <p:cNvPr id="31" name="Łącznik prosty 55"/>
          <p:cNvCxnSpPr/>
          <p:nvPr/>
        </p:nvCxnSpPr>
        <p:spPr>
          <a:xfrm>
            <a:off x="630897" y="4867963"/>
            <a:ext cx="996525" cy="0"/>
          </a:xfrm>
          <a:prstGeom prst="line">
            <a:avLst/>
          </a:prstGeom>
          <a:ln w="9525" cmpd="sng">
            <a:solidFill>
              <a:srgbClr val="9AA4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Elipsa 31"/>
          <p:cNvSpPr/>
          <p:nvPr/>
        </p:nvSpPr>
        <p:spPr>
          <a:xfrm>
            <a:off x="903951" y="4807996"/>
            <a:ext cx="504000" cy="144000"/>
          </a:xfrm>
          <a:prstGeom prst="ellipse">
            <a:avLst/>
          </a:prstGeom>
          <a:solidFill>
            <a:srgbClr val="AAB3B9"/>
          </a:solidFill>
          <a:ln w="3175" cmpd="sng">
            <a:solidFill>
              <a:srgbClr val="9AA4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457200"/>
            <a:r>
              <a:rPr lang="pl-PL" sz="850" b="1" dirty="0" smtClean="0">
                <a:solidFill>
                  <a:srgbClr val="454545"/>
                </a:solidFill>
              </a:rPr>
              <a:t>+6,8</a:t>
            </a:r>
            <a:r>
              <a:rPr lang="en-GB" sz="850" b="1" dirty="0" smtClean="0">
                <a:solidFill>
                  <a:srgbClr val="454545"/>
                </a:solidFill>
              </a:rPr>
              <a:t>%</a:t>
            </a:r>
            <a:endParaRPr lang="en-GB" sz="850" b="1" dirty="0">
              <a:solidFill>
                <a:srgbClr val="454545"/>
              </a:solidFill>
            </a:endParaRPr>
          </a:p>
        </p:txBody>
      </p:sp>
      <p:cxnSp>
        <p:nvCxnSpPr>
          <p:cNvPr id="33" name="Łącznik prosty 4"/>
          <p:cNvCxnSpPr/>
          <p:nvPr/>
        </p:nvCxnSpPr>
        <p:spPr>
          <a:xfrm>
            <a:off x="1633436" y="4566191"/>
            <a:ext cx="0" cy="42416"/>
          </a:xfrm>
          <a:prstGeom prst="line">
            <a:avLst/>
          </a:prstGeom>
          <a:ln w="9525">
            <a:solidFill>
              <a:srgbClr val="8696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116"/>
          <p:cNvCxnSpPr/>
          <p:nvPr/>
        </p:nvCxnSpPr>
        <p:spPr>
          <a:xfrm>
            <a:off x="632212" y="4566191"/>
            <a:ext cx="0" cy="42416"/>
          </a:xfrm>
          <a:prstGeom prst="line">
            <a:avLst/>
          </a:prstGeom>
          <a:ln w="9525">
            <a:solidFill>
              <a:srgbClr val="8696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120"/>
          <p:cNvCxnSpPr/>
          <p:nvPr/>
        </p:nvCxnSpPr>
        <p:spPr>
          <a:xfrm>
            <a:off x="1633436" y="4713179"/>
            <a:ext cx="0" cy="42416"/>
          </a:xfrm>
          <a:prstGeom prst="line">
            <a:avLst/>
          </a:prstGeom>
          <a:ln w="9525">
            <a:solidFill>
              <a:srgbClr val="8696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121"/>
          <p:cNvCxnSpPr/>
          <p:nvPr/>
        </p:nvCxnSpPr>
        <p:spPr>
          <a:xfrm>
            <a:off x="632212" y="4713179"/>
            <a:ext cx="0" cy="42416"/>
          </a:xfrm>
          <a:prstGeom prst="line">
            <a:avLst/>
          </a:prstGeom>
          <a:ln w="9525">
            <a:solidFill>
              <a:srgbClr val="8696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122"/>
          <p:cNvCxnSpPr/>
          <p:nvPr/>
        </p:nvCxnSpPr>
        <p:spPr>
          <a:xfrm>
            <a:off x="1633436" y="4867963"/>
            <a:ext cx="0" cy="42416"/>
          </a:xfrm>
          <a:prstGeom prst="line">
            <a:avLst/>
          </a:prstGeom>
          <a:ln w="9525">
            <a:solidFill>
              <a:srgbClr val="8696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123"/>
          <p:cNvCxnSpPr/>
          <p:nvPr/>
        </p:nvCxnSpPr>
        <p:spPr>
          <a:xfrm>
            <a:off x="632212" y="4867963"/>
            <a:ext cx="0" cy="42416"/>
          </a:xfrm>
          <a:prstGeom prst="line">
            <a:avLst/>
          </a:prstGeom>
          <a:ln w="9525">
            <a:solidFill>
              <a:srgbClr val="8696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Prostokąt 1"/>
          <p:cNvSpPr>
            <a:spLocks noChangeArrowheads="1"/>
          </p:cNvSpPr>
          <p:nvPr/>
        </p:nvSpPr>
        <p:spPr bwMode="auto">
          <a:xfrm>
            <a:off x="432817" y="6434212"/>
            <a:ext cx="85894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900" kern="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(*) </a:t>
            </a:r>
            <a:r>
              <a:rPr lang="pl-PL" sz="900" dirty="0" smtClean="0"/>
              <a:t>w tym pozostałe dochody i koszty operacyjne netto    </a:t>
            </a:r>
            <a:r>
              <a:rPr lang="en-GB" sz="900" kern="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(**) </a:t>
            </a:r>
            <a:r>
              <a:rPr lang="pl-PL" sz="900" dirty="0">
                <a:solidFill>
                  <a:schemeClr val="accent6">
                    <a:lumMod val="50000"/>
                  </a:schemeClr>
                </a:solidFill>
              </a:rPr>
              <a:t>Wynik z tyt. odsetek + Wynik z tyt. prowizji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endParaRPr lang="pl-PL" sz="900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(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***) bez poz. jednorazowych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:  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nadzwyczajnego zysku kapitałowego </a:t>
            </a:r>
            <a:r>
              <a:rPr lang="pl-PL" sz="900" dirty="0">
                <a:solidFill>
                  <a:schemeClr val="accent6">
                    <a:lumMod val="50000"/>
                  </a:schemeClr>
                </a:solidFill>
              </a:rPr>
              <a:t>z transakcji VISA</a:t>
            </a:r>
            <a:r>
              <a:rPr lang="en-US" sz="9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pomniejszonych o nadzwyczajne koszty w 2016 r. </a:t>
            </a:r>
            <a:endParaRPr lang="en-GB" sz="900" kern="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35" name="Grupa 34"/>
          <p:cNvGrpSpPr/>
          <p:nvPr/>
        </p:nvGrpSpPr>
        <p:grpSpPr>
          <a:xfrm>
            <a:off x="570263" y="2576408"/>
            <a:ext cx="1104784" cy="62291"/>
            <a:chOff x="3342341" y="2512613"/>
            <a:chExt cx="2104172" cy="79947"/>
          </a:xfrm>
        </p:grpSpPr>
        <p:cxnSp>
          <p:nvCxnSpPr>
            <p:cNvPr id="38" name="Łącznik prosty 105"/>
            <p:cNvCxnSpPr/>
            <p:nvPr/>
          </p:nvCxnSpPr>
          <p:spPr>
            <a:xfrm flipV="1">
              <a:off x="3342341" y="2512613"/>
              <a:ext cx="2104172" cy="10604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Łącznik prosty 106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Łącznik prosty 107"/>
            <p:cNvCxnSpPr/>
            <p:nvPr/>
          </p:nvCxnSpPr>
          <p:spPr>
            <a:xfrm>
              <a:off x="5446513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Elipsa 107"/>
          <p:cNvSpPr/>
          <p:nvPr/>
        </p:nvSpPr>
        <p:spPr>
          <a:xfrm>
            <a:off x="782194" y="2484351"/>
            <a:ext cx="609222" cy="184115"/>
          </a:xfrm>
          <a:prstGeom prst="ellipse">
            <a:avLst/>
          </a:prstGeom>
          <a:solidFill>
            <a:schemeClr val="accent1"/>
          </a:solidFill>
          <a:ln w="317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109" name="pole tekstowe 108"/>
          <p:cNvSpPr txBox="1"/>
          <p:nvPr/>
        </p:nvSpPr>
        <p:spPr>
          <a:xfrm>
            <a:off x="786328" y="2450329"/>
            <a:ext cx="578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 smtClean="0">
                <a:solidFill>
                  <a:schemeClr val="bg1"/>
                </a:solidFill>
              </a:rPr>
              <a:t>-</a:t>
            </a:r>
            <a:r>
              <a:rPr lang="pl-PL" sz="900" b="1" dirty="0" smtClean="0">
                <a:solidFill>
                  <a:schemeClr val="bg1"/>
                </a:solidFill>
              </a:rPr>
              <a:t>2,9</a:t>
            </a:r>
            <a:r>
              <a:rPr lang="en-GB" sz="900" b="1" dirty="0" smtClean="0">
                <a:solidFill>
                  <a:schemeClr val="bg1"/>
                </a:solidFill>
              </a:rPr>
              <a:t>%</a:t>
            </a:r>
            <a:endParaRPr lang="en-GB" sz="900" b="1" dirty="0">
              <a:solidFill>
                <a:schemeClr val="bg1"/>
              </a:solidFill>
            </a:endParaRPr>
          </a:p>
        </p:txBody>
      </p:sp>
      <p:grpSp>
        <p:nvGrpSpPr>
          <p:cNvPr id="75" name="Grupa 74"/>
          <p:cNvGrpSpPr/>
          <p:nvPr/>
        </p:nvGrpSpPr>
        <p:grpSpPr>
          <a:xfrm>
            <a:off x="570262" y="2360357"/>
            <a:ext cx="1104785" cy="45719"/>
            <a:chOff x="3342341" y="2523217"/>
            <a:chExt cx="1523660" cy="69343"/>
          </a:xfrm>
        </p:grpSpPr>
        <p:cxnSp>
          <p:nvCxnSpPr>
            <p:cNvPr id="77" name="Łącznik prosty 7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Łącznik prosty 7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Łącznik prosty 7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Elipsa 85"/>
          <p:cNvSpPr/>
          <p:nvPr/>
        </p:nvSpPr>
        <p:spPr>
          <a:xfrm>
            <a:off x="791853" y="2270230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+3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0,8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7" name="pole tekstowe 86"/>
          <p:cNvSpPr txBox="1"/>
          <p:nvPr/>
        </p:nvSpPr>
        <p:spPr>
          <a:xfrm>
            <a:off x="1625807" y="2235030"/>
            <a:ext cx="14513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accent6">
                    <a:lumMod val="50000"/>
                  </a:schemeClr>
                </a:solidFill>
              </a:rPr>
              <a:t>bez poz. jednoraz 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***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92" name="Grupa 91"/>
          <p:cNvGrpSpPr/>
          <p:nvPr/>
        </p:nvGrpSpPr>
        <p:grpSpPr>
          <a:xfrm>
            <a:off x="4998891" y="2164260"/>
            <a:ext cx="1164842" cy="56276"/>
            <a:chOff x="3342341" y="2523217"/>
            <a:chExt cx="1523660" cy="69343"/>
          </a:xfrm>
        </p:grpSpPr>
        <p:cxnSp>
          <p:nvCxnSpPr>
            <p:cNvPr id="93" name="Łącznik prosty 7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Łącznik prosty 7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Łącznik prosty 7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Elipsa 97"/>
          <p:cNvSpPr/>
          <p:nvPr/>
        </p:nvSpPr>
        <p:spPr>
          <a:xfrm>
            <a:off x="5296903" y="2079590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+2</a:t>
            </a:r>
            <a:r>
              <a:rPr lang="pl-PL" sz="900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99" name="Grupa 98"/>
          <p:cNvGrpSpPr/>
          <p:nvPr/>
        </p:nvGrpSpPr>
        <p:grpSpPr>
          <a:xfrm>
            <a:off x="4998891" y="2368588"/>
            <a:ext cx="1164842" cy="67543"/>
            <a:chOff x="3342341" y="2523217"/>
            <a:chExt cx="1523660" cy="69343"/>
          </a:xfrm>
        </p:grpSpPr>
        <p:cxnSp>
          <p:nvCxnSpPr>
            <p:cNvPr id="100" name="Łącznik prosty 105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Łącznik prosty 106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Łącznik prosty 107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Elipsa 103"/>
          <p:cNvSpPr/>
          <p:nvPr/>
        </p:nvSpPr>
        <p:spPr>
          <a:xfrm>
            <a:off x="5301480" y="2279989"/>
            <a:ext cx="609222" cy="184115"/>
          </a:xfrm>
          <a:prstGeom prst="ellipse">
            <a:avLst/>
          </a:prstGeom>
          <a:solidFill>
            <a:schemeClr val="accent1"/>
          </a:solidFill>
          <a:ln w="317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 defTabSz="457200"/>
            <a:r>
              <a:rPr lang="en-GB" sz="900" b="1" dirty="0" smtClean="0">
                <a:solidFill>
                  <a:schemeClr val="bg1"/>
                </a:solidFill>
              </a:rPr>
              <a:t>+1</a:t>
            </a:r>
            <a:r>
              <a:rPr lang="pl-PL" sz="900" b="1" dirty="0" smtClean="0">
                <a:solidFill>
                  <a:schemeClr val="bg1"/>
                </a:solidFill>
              </a:rPr>
              <a:t>2</a:t>
            </a:r>
            <a:r>
              <a:rPr lang="pl-PL" sz="900" b="1" dirty="0">
                <a:solidFill>
                  <a:schemeClr val="bg1"/>
                </a:solidFill>
              </a:rPr>
              <a:t>,</a:t>
            </a:r>
            <a:r>
              <a:rPr lang="pl-PL" sz="900" b="1" dirty="0" smtClean="0">
                <a:solidFill>
                  <a:schemeClr val="bg1"/>
                </a:solidFill>
              </a:rPr>
              <a:t>3</a:t>
            </a:r>
            <a:r>
              <a:rPr lang="en-GB" sz="900" b="1" dirty="0" smtClean="0">
                <a:solidFill>
                  <a:schemeClr val="bg1"/>
                </a:solidFill>
              </a:rPr>
              <a:t>%</a:t>
            </a:r>
            <a:endParaRPr lang="en-GB" sz="900" b="1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105" name="pole tekstowe 68"/>
          <p:cNvSpPr txBox="1"/>
          <p:nvPr/>
        </p:nvSpPr>
        <p:spPr>
          <a:xfrm>
            <a:off x="866439" y="1994497"/>
            <a:ext cx="617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900" b="1" kern="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ROE</a:t>
            </a:r>
            <a:endParaRPr lang="en-GB" sz="900" b="1" kern="0" dirty="0">
              <a:solidFill>
                <a:prstClr val="black">
                  <a:lumMod val="75000"/>
                  <a:lumOff val="25000"/>
                </a:prstClr>
              </a:solidFill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106" name="Prostokąt 105"/>
          <p:cNvSpPr/>
          <p:nvPr/>
        </p:nvSpPr>
        <p:spPr>
          <a:xfrm>
            <a:off x="432817" y="1999535"/>
            <a:ext cx="553614" cy="230832"/>
          </a:xfrm>
          <a:prstGeom prst="rect">
            <a:avLst/>
          </a:prstGeom>
          <a:solidFill>
            <a:srgbClr val="2D5876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900" b="1" kern="0" dirty="0">
                <a:solidFill>
                  <a:prstClr val="white"/>
                </a:solidFill>
                <a:cs typeface="Lato Light"/>
              </a:rPr>
              <a:t>1</a:t>
            </a:r>
            <a:r>
              <a:rPr lang="pl-PL" sz="900" b="1" kern="0" dirty="0" smtClean="0">
                <a:solidFill>
                  <a:prstClr val="white"/>
                </a:solidFill>
                <a:cs typeface="Lato Light"/>
              </a:rPr>
              <a:t>0</a:t>
            </a:r>
            <a:r>
              <a:rPr lang="pl-PL" sz="900" b="1" kern="0" dirty="0">
                <a:solidFill>
                  <a:prstClr val="white"/>
                </a:solidFill>
                <a:cs typeface="Lato Light"/>
              </a:rPr>
              <a:t>,</a:t>
            </a:r>
            <a:r>
              <a:rPr lang="pl-PL" sz="900" b="1" kern="0" dirty="0" smtClean="0">
                <a:solidFill>
                  <a:prstClr val="white"/>
                </a:solidFill>
                <a:cs typeface="Lato Light"/>
              </a:rPr>
              <a:t>4</a:t>
            </a:r>
            <a:r>
              <a:rPr lang="en-GB" sz="900" b="1" kern="0" dirty="0">
                <a:solidFill>
                  <a:prstClr val="white"/>
                </a:solidFill>
                <a:cs typeface="Lato Light"/>
              </a:rPr>
              <a:t>%</a:t>
            </a:r>
          </a:p>
        </p:txBody>
      </p:sp>
      <p:sp>
        <p:nvSpPr>
          <p:cNvPr id="107" name="Prostokąt 106"/>
          <p:cNvSpPr/>
          <p:nvPr/>
        </p:nvSpPr>
        <p:spPr>
          <a:xfrm>
            <a:off x="1354615" y="1999535"/>
            <a:ext cx="483710" cy="230832"/>
          </a:xfrm>
          <a:prstGeom prst="rect">
            <a:avLst/>
          </a:prstGeom>
          <a:solidFill>
            <a:srgbClr val="2D5876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pl-PL" sz="900" b="1" kern="0" dirty="0" smtClean="0">
                <a:solidFill>
                  <a:prstClr val="white"/>
                </a:solidFill>
                <a:cs typeface="Lato Light"/>
              </a:rPr>
              <a:t>9</a:t>
            </a:r>
            <a:r>
              <a:rPr lang="pl-PL" sz="900" b="1" kern="0" dirty="0">
                <a:solidFill>
                  <a:prstClr val="white"/>
                </a:solidFill>
                <a:cs typeface="Lato Light"/>
              </a:rPr>
              <a:t>,</a:t>
            </a:r>
            <a:r>
              <a:rPr lang="pl-PL" sz="900" b="1" kern="0" dirty="0" smtClean="0">
                <a:solidFill>
                  <a:prstClr val="white"/>
                </a:solidFill>
                <a:cs typeface="Lato Light"/>
              </a:rPr>
              <a:t>3</a:t>
            </a:r>
            <a:r>
              <a:rPr lang="en-GB" sz="900" b="1" kern="0" dirty="0">
                <a:solidFill>
                  <a:prstClr val="white"/>
                </a:solidFill>
                <a:cs typeface="Lato Light"/>
              </a:rPr>
              <a:t>%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6388585" y="2362287"/>
            <a:ext cx="1486762" cy="1618648"/>
          </a:xfrm>
          <a:prstGeom prst="rect">
            <a:avLst/>
          </a:prstGeom>
          <a:noFill/>
          <a:ln w="6350" cmpd="sng">
            <a:solidFill>
              <a:srgbClr val="2D58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110" name="Grupa 109"/>
          <p:cNvGrpSpPr/>
          <p:nvPr/>
        </p:nvGrpSpPr>
        <p:grpSpPr>
          <a:xfrm>
            <a:off x="6562694" y="2524205"/>
            <a:ext cx="1164842" cy="56276"/>
            <a:chOff x="3342341" y="2523217"/>
            <a:chExt cx="1523660" cy="69343"/>
          </a:xfrm>
        </p:grpSpPr>
        <p:cxnSp>
          <p:nvCxnSpPr>
            <p:cNvPr id="111" name="Łącznik prosty 7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Łącznik prosty 7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Łącznik prosty 7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Elipsa 113"/>
          <p:cNvSpPr/>
          <p:nvPr/>
        </p:nvSpPr>
        <p:spPr>
          <a:xfrm>
            <a:off x="6860706" y="2439535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12,9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5" name="Grupa 114"/>
          <p:cNvGrpSpPr/>
          <p:nvPr/>
        </p:nvGrpSpPr>
        <p:grpSpPr>
          <a:xfrm>
            <a:off x="6562694" y="2737000"/>
            <a:ext cx="1164842" cy="67543"/>
            <a:chOff x="3342341" y="2523217"/>
            <a:chExt cx="1523660" cy="69343"/>
          </a:xfrm>
        </p:grpSpPr>
        <p:cxnSp>
          <p:nvCxnSpPr>
            <p:cNvPr id="116" name="Łącznik prosty 105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Łącznik prosty 106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Łącznik prosty 107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Elipsa 118"/>
          <p:cNvSpPr/>
          <p:nvPr/>
        </p:nvSpPr>
        <p:spPr>
          <a:xfrm>
            <a:off x="6865283" y="2648401"/>
            <a:ext cx="609222" cy="184115"/>
          </a:xfrm>
          <a:prstGeom prst="ellipse">
            <a:avLst/>
          </a:prstGeom>
          <a:solidFill>
            <a:schemeClr val="accent1"/>
          </a:solidFill>
          <a:ln w="317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 defTabSz="457200"/>
            <a:r>
              <a:rPr lang="en-GB" sz="900" b="1" dirty="0" smtClean="0">
                <a:solidFill>
                  <a:schemeClr val="bg1"/>
                </a:solidFill>
              </a:rPr>
              <a:t>+</a:t>
            </a:r>
            <a:r>
              <a:rPr lang="pl-PL" sz="900" b="1" dirty="0" smtClean="0">
                <a:solidFill>
                  <a:schemeClr val="bg1"/>
                </a:solidFill>
              </a:rPr>
              <a:t>9</a:t>
            </a:r>
            <a:r>
              <a:rPr lang="pl-PL" sz="900" b="1" dirty="0">
                <a:solidFill>
                  <a:schemeClr val="bg1"/>
                </a:solidFill>
              </a:rPr>
              <a:t>,</a:t>
            </a:r>
            <a:r>
              <a:rPr lang="pl-PL" sz="900" b="1" dirty="0" smtClean="0">
                <a:solidFill>
                  <a:schemeClr val="bg1"/>
                </a:solidFill>
              </a:rPr>
              <a:t>7</a:t>
            </a:r>
            <a:r>
              <a:rPr lang="en-GB" sz="900" b="1" dirty="0" smtClean="0">
                <a:solidFill>
                  <a:schemeClr val="bg1"/>
                </a:solidFill>
              </a:rPr>
              <a:t>%</a:t>
            </a:r>
            <a:endParaRPr lang="en-GB" sz="900" b="1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3" name="Objaśnienie prostokątne zaokrąglone 2"/>
          <p:cNvSpPr/>
          <p:nvPr/>
        </p:nvSpPr>
        <p:spPr>
          <a:xfrm>
            <a:off x="4055534" y="2144980"/>
            <a:ext cx="779382" cy="410931"/>
          </a:xfrm>
          <a:prstGeom prst="wedgeRoundRectCallout">
            <a:avLst>
              <a:gd name="adj1" fmla="val 66179"/>
              <a:gd name="adj2" fmla="val 83103"/>
              <a:gd name="adj3" fmla="val 16667"/>
            </a:avLst>
          </a:prstGeom>
          <a:noFill/>
          <a:ln>
            <a:solidFill>
              <a:srgbClr val="798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b="1" dirty="0" smtClean="0">
                <a:solidFill>
                  <a:srgbClr val="454545"/>
                </a:solidFill>
              </a:rPr>
              <a:t>W tym poz. jednorazowe</a:t>
            </a:r>
            <a:endParaRPr lang="en-GB" sz="900" b="1" dirty="0">
              <a:solidFill>
                <a:srgbClr val="454545"/>
              </a:solidFill>
            </a:endParaRPr>
          </a:p>
        </p:txBody>
      </p:sp>
      <p:grpSp>
        <p:nvGrpSpPr>
          <p:cNvPr id="65" name="Grupa 64"/>
          <p:cNvGrpSpPr/>
          <p:nvPr/>
        </p:nvGrpSpPr>
        <p:grpSpPr>
          <a:xfrm>
            <a:off x="2123518" y="5151055"/>
            <a:ext cx="1052402" cy="69343"/>
            <a:chOff x="3342341" y="2523217"/>
            <a:chExt cx="1523660" cy="69343"/>
          </a:xfrm>
        </p:grpSpPr>
        <p:cxnSp>
          <p:nvCxnSpPr>
            <p:cNvPr id="68" name="Łącznik prosty 7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Łącznik prosty 7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Łącznik prosty 7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Prostokąt 70"/>
          <p:cNvSpPr/>
          <p:nvPr/>
        </p:nvSpPr>
        <p:spPr>
          <a:xfrm>
            <a:off x="1911758" y="4941294"/>
            <a:ext cx="1486763" cy="1218848"/>
          </a:xfrm>
          <a:prstGeom prst="rect">
            <a:avLst/>
          </a:prstGeom>
          <a:noFill/>
          <a:ln w="6350" cmpd="sng">
            <a:solidFill>
              <a:srgbClr val="2D58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4" name="Elipsa 93"/>
          <p:cNvSpPr/>
          <p:nvPr/>
        </p:nvSpPr>
        <p:spPr>
          <a:xfrm>
            <a:off x="2345108" y="5062309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endParaRPr lang="en-GB" sz="900" kern="0" dirty="0">
              <a:solidFill>
                <a:srgbClr val="000000"/>
              </a:solidFill>
              <a:cs typeface="Lato Light"/>
            </a:endParaRPr>
          </a:p>
        </p:txBody>
      </p:sp>
      <p:sp>
        <p:nvSpPr>
          <p:cNvPr id="95" name="pole tekstowe 94"/>
          <p:cNvSpPr txBox="1"/>
          <p:nvPr/>
        </p:nvSpPr>
        <p:spPr>
          <a:xfrm>
            <a:off x="2360291" y="5035609"/>
            <a:ext cx="578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+8</a:t>
            </a:r>
            <a:r>
              <a:rPr lang="pl-PL" sz="900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8" name="Grupa 87"/>
          <p:cNvGrpSpPr/>
          <p:nvPr/>
        </p:nvGrpSpPr>
        <p:grpSpPr>
          <a:xfrm>
            <a:off x="4998891" y="1979053"/>
            <a:ext cx="1164842" cy="56276"/>
            <a:chOff x="3342341" y="2523217"/>
            <a:chExt cx="1523660" cy="69343"/>
          </a:xfrm>
        </p:grpSpPr>
        <p:cxnSp>
          <p:nvCxnSpPr>
            <p:cNvPr id="89" name="Łącznik prosty 7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Łącznik prosty 7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Łącznik prosty 7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Elipsa 121"/>
          <p:cNvSpPr/>
          <p:nvPr/>
        </p:nvSpPr>
        <p:spPr>
          <a:xfrm>
            <a:off x="5296903" y="1894383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+1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pl-PL" sz="900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7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3" name="pole tekstowe 122"/>
          <p:cNvSpPr txBox="1"/>
          <p:nvPr/>
        </p:nvSpPr>
        <p:spPr>
          <a:xfrm>
            <a:off x="6204312" y="1881509"/>
            <a:ext cx="15232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accent6">
                    <a:lumMod val="50000"/>
                  </a:schemeClr>
                </a:solidFill>
              </a:rPr>
              <a:t>bez poz. jednoraz.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 ***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76" name="Grupa 75"/>
          <p:cNvGrpSpPr/>
          <p:nvPr/>
        </p:nvGrpSpPr>
        <p:grpSpPr>
          <a:xfrm>
            <a:off x="2114572" y="2956905"/>
            <a:ext cx="1104878" cy="45719"/>
            <a:chOff x="3342341" y="2523217"/>
            <a:chExt cx="1523660" cy="69343"/>
          </a:xfrm>
        </p:grpSpPr>
        <p:cxnSp>
          <p:nvCxnSpPr>
            <p:cNvPr id="79" name="Łącznik prosty 105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Łącznik prosty 106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Łącznik prosty 107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Elipsa 101"/>
          <p:cNvSpPr/>
          <p:nvPr/>
        </p:nvSpPr>
        <p:spPr>
          <a:xfrm>
            <a:off x="2329939" y="2866940"/>
            <a:ext cx="609222" cy="184115"/>
          </a:xfrm>
          <a:prstGeom prst="ellipse">
            <a:avLst/>
          </a:prstGeom>
          <a:solidFill>
            <a:schemeClr val="accent1"/>
          </a:solidFill>
          <a:ln w="317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 smtClean="0">
                <a:solidFill>
                  <a:schemeClr val="bg1"/>
                </a:solidFill>
              </a:rPr>
              <a:t>+</a:t>
            </a:r>
            <a:r>
              <a:rPr lang="pl-PL" sz="900" b="1" dirty="0" smtClean="0">
                <a:solidFill>
                  <a:schemeClr val="bg1"/>
                </a:solidFill>
              </a:rPr>
              <a:t>36,6</a:t>
            </a:r>
            <a:r>
              <a:rPr lang="en-GB" sz="900" b="1" dirty="0" smtClean="0">
                <a:solidFill>
                  <a:schemeClr val="bg1"/>
                </a:solidFill>
              </a:rPr>
              <a:t>%</a:t>
            </a:r>
            <a:endParaRPr lang="en-GB" sz="900" b="1" dirty="0">
              <a:solidFill>
                <a:schemeClr val="bg1"/>
              </a:solidFill>
            </a:endParaRPr>
          </a:p>
        </p:txBody>
      </p:sp>
      <p:graphicFrame>
        <p:nvGraphicFramePr>
          <p:cNvPr id="12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942234"/>
              </p:ext>
            </p:extLst>
          </p:nvPr>
        </p:nvGraphicFramePr>
        <p:xfrm>
          <a:off x="4891904" y="4402005"/>
          <a:ext cx="3975005" cy="2032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4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650580"/>
              </p:ext>
            </p:extLst>
          </p:nvPr>
        </p:nvGraphicFramePr>
        <p:xfrm>
          <a:off x="5206852" y="4475290"/>
          <a:ext cx="2607952" cy="2143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84" name="Łącznik prosty 84"/>
          <p:cNvCxnSpPr/>
          <p:nvPr/>
        </p:nvCxnSpPr>
        <p:spPr>
          <a:xfrm>
            <a:off x="4998891" y="4393061"/>
            <a:ext cx="402341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pole tekstowe 68"/>
          <p:cNvSpPr txBox="1"/>
          <p:nvPr/>
        </p:nvSpPr>
        <p:spPr>
          <a:xfrm>
            <a:off x="5855501" y="4406685"/>
            <a:ext cx="707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l-PL" sz="900" b="1" kern="0" dirty="0" smtClean="0">
                <a:solidFill>
                  <a:srgbClr val="57565A"/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Koszty/ dochody</a:t>
            </a:r>
            <a:endParaRPr lang="en-GB" sz="900" b="1" kern="0" dirty="0">
              <a:solidFill>
                <a:srgbClr val="57565A"/>
              </a:solidFill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130" name="Prostokąt 129"/>
          <p:cNvSpPr/>
          <p:nvPr/>
        </p:nvSpPr>
        <p:spPr>
          <a:xfrm>
            <a:off x="5301480" y="4494847"/>
            <a:ext cx="554021" cy="230832"/>
          </a:xfrm>
          <a:prstGeom prst="rect">
            <a:avLst/>
          </a:prstGeom>
          <a:solidFill>
            <a:srgbClr val="2D5876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pl-PL" sz="900" b="1" kern="0" dirty="0" smtClean="0">
                <a:solidFill>
                  <a:prstClr val="white"/>
                </a:solidFill>
                <a:cs typeface="Lato Light"/>
              </a:rPr>
              <a:t>49</a:t>
            </a:r>
            <a:r>
              <a:rPr lang="pl-PL" sz="900" b="1" kern="0" dirty="0">
                <a:solidFill>
                  <a:prstClr val="white"/>
                </a:solidFill>
                <a:cs typeface="Lato Light"/>
              </a:rPr>
              <a:t>,</a:t>
            </a:r>
            <a:r>
              <a:rPr lang="pl-PL" sz="900" b="1" kern="0" dirty="0" smtClean="0">
                <a:solidFill>
                  <a:prstClr val="white"/>
                </a:solidFill>
                <a:cs typeface="Lato Light"/>
              </a:rPr>
              <a:t>6</a:t>
            </a:r>
            <a:r>
              <a:rPr lang="en-GB" sz="900" b="1" kern="0" dirty="0">
                <a:solidFill>
                  <a:prstClr val="white"/>
                </a:solidFill>
                <a:cs typeface="Lato Light"/>
              </a:rPr>
              <a:t>%</a:t>
            </a:r>
          </a:p>
        </p:txBody>
      </p:sp>
      <p:sp>
        <p:nvSpPr>
          <p:cNvPr id="131" name="Prostokąt 130"/>
          <p:cNvSpPr/>
          <p:nvPr/>
        </p:nvSpPr>
        <p:spPr>
          <a:xfrm>
            <a:off x="6562695" y="4494847"/>
            <a:ext cx="607200" cy="230832"/>
          </a:xfrm>
          <a:prstGeom prst="rect">
            <a:avLst/>
          </a:prstGeom>
          <a:solidFill>
            <a:srgbClr val="2D5876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900" b="1" kern="0" dirty="0" smtClean="0">
                <a:solidFill>
                  <a:prstClr val="white"/>
                </a:solidFill>
                <a:cs typeface="Lato Light"/>
              </a:rPr>
              <a:t>45</a:t>
            </a:r>
            <a:r>
              <a:rPr lang="pl-PL" sz="900" b="1" kern="0" dirty="0" smtClean="0">
                <a:solidFill>
                  <a:prstClr val="white"/>
                </a:solidFill>
                <a:cs typeface="Lato Light"/>
              </a:rPr>
              <a:t>,8</a:t>
            </a:r>
            <a:r>
              <a:rPr lang="en-GB" sz="900" b="1" kern="0" dirty="0">
                <a:solidFill>
                  <a:prstClr val="white"/>
                </a:solidFill>
                <a:cs typeface="Lato Ligh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73365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1"/>
          </p:nvPr>
        </p:nvSpPr>
        <p:spPr>
          <a:xfrm>
            <a:off x="9420092" y="6257958"/>
            <a:ext cx="409442" cy="365125"/>
          </a:xfrm>
        </p:spPr>
        <p:txBody>
          <a:bodyPr/>
          <a:lstStyle/>
          <a:p>
            <a:fld id="{0336927F-AA78-484F-8404-6CE2EE103AF2}" type="slidenum">
              <a:rPr lang="en-GB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8</a:t>
            </a:fld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WYNIK Z ODSETEK </a:t>
            </a:r>
            <a:r>
              <a:rPr lang="pl-PL" dirty="0" smtClean="0"/>
              <a:t>I </a:t>
            </a:r>
            <a:r>
              <a:rPr lang="pl-PL" dirty="0"/>
              <a:t>PROWIZJI</a:t>
            </a:r>
            <a:endParaRPr lang="en-GB" dirty="0"/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558916" y="701735"/>
            <a:ext cx="8708642" cy="480131"/>
          </a:xfr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400" dirty="0" smtClean="0">
                <a:latin typeface="+mn-lt"/>
                <a:ea typeface="+mn-ea"/>
                <a:cs typeface="+mn-cs"/>
              </a:rPr>
              <a:t>D</a:t>
            </a:r>
            <a:r>
              <a:rPr lang="pl-PL" sz="1400" dirty="0" smtClean="0">
                <a:latin typeface="+mn-lt"/>
                <a:ea typeface="+mn-ea"/>
                <a:cs typeface="+mn-cs"/>
              </a:rPr>
              <a:t>wucyfrowy roczny wzrost wyniku z odsetek i prowizji.</a:t>
            </a:r>
            <a:endParaRPr lang="en-GB" sz="1400" dirty="0" smtClean="0">
              <a:latin typeface="+mn-lt"/>
              <a:ea typeface="+mn-ea"/>
              <a:cs typeface="+mn-cs"/>
            </a:endParaRPr>
          </a:p>
          <a:p>
            <a:pPr>
              <a:spcBef>
                <a:spcPts val="0"/>
              </a:spcBef>
            </a:pPr>
            <a:r>
              <a:rPr lang="pl-PL" sz="1400" dirty="0" smtClean="0">
                <a:latin typeface="+mn-lt"/>
                <a:ea typeface="+mn-ea"/>
                <a:cs typeface="+mn-cs"/>
              </a:rPr>
              <a:t>Marża odsetkowa netto zdecydowanie poprawiła się w</a:t>
            </a:r>
            <a:r>
              <a:rPr lang="en-GB" sz="1400" dirty="0" smtClean="0">
                <a:latin typeface="+mn-lt"/>
                <a:ea typeface="+mn-ea"/>
                <a:cs typeface="+mn-cs"/>
              </a:rPr>
              <a:t> </a:t>
            </a:r>
            <a:r>
              <a:rPr lang="pl-PL" sz="1400" dirty="0" smtClean="0">
                <a:latin typeface="+mn-lt"/>
                <a:ea typeface="+mn-ea"/>
                <a:cs typeface="+mn-cs"/>
              </a:rPr>
              <a:t>porównaniu z </a:t>
            </a:r>
            <a:r>
              <a:rPr lang="en-GB" sz="1400" dirty="0" smtClean="0">
                <a:latin typeface="+mn-lt"/>
                <a:ea typeface="+mn-ea"/>
                <a:cs typeface="+mn-cs"/>
              </a:rPr>
              <a:t>2016</a:t>
            </a:r>
            <a:r>
              <a:rPr lang="pl-PL" sz="1400" dirty="0" smtClean="0">
                <a:latin typeface="+mn-lt"/>
                <a:ea typeface="+mn-ea"/>
                <a:cs typeface="+mn-cs"/>
              </a:rPr>
              <a:t> r.</a:t>
            </a:r>
            <a:r>
              <a:rPr lang="en-GB" sz="1400" dirty="0" smtClean="0">
                <a:latin typeface="+mn-lt"/>
                <a:ea typeface="+mn-ea"/>
                <a:cs typeface="+mn-cs"/>
              </a:rPr>
              <a:t> </a:t>
            </a:r>
            <a:endParaRPr lang="en-GB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PoleTekstowe 81"/>
          <p:cNvSpPr txBox="1"/>
          <p:nvPr/>
        </p:nvSpPr>
        <p:spPr>
          <a:xfrm>
            <a:off x="336953" y="3972110"/>
            <a:ext cx="3214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kern="0" dirty="0">
                <a:solidFill>
                  <a:srgbClr val="C51E5B"/>
                </a:solidFill>
                <a:cs typeface="Lato Light"/>
              </a:rPr>
              <a:t>Wynik z tytułu prowizji </a:t>
            </a:r>
          </a:p>
        </p:txBody>
      </p:sp>
      <p:cxnSp>
        <p:nvCxnSpPr>
          <p:cNvPr id="7" name="Łącznik prosty 82"/>
          <p:cNvCxnSpPr/>
          <p:nvPr/>
        </p:nvCxnSpPr>
        <p:spPr>
          <a:xfrm>
            <a:off x="428612" y="4216312"/>
            <a:ext cx="3933838" cy="6426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oleTekstowe 67"/>
          <p:cNvSpPr txBox="1"/>
          <p:nvPr/>
        </p:nvSpPr>
        <p:spPr>
          <a:xfrm>
            <a:off x="336951" y="1627291"/>
            <a:ext cx="2188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kern="0" dirty="0">
                <a:solidFill>
                  <a:srgbClr val="C82059"/>
                </a:solidFill>
                <a:cs typeface="Lato Light"/>
              </a:rPr>
              <a:t>Wynik z tytułu odsetek * </a:t>
            </a:r>
          </a:p>
        </p:txBody>
      </p:sp>
      <p:cxnSp>
        <p:nvCxnSpPr>
          <p:cNvPr id="12" name="Łącznik prosty 78"/>
          <p:cNvCxnSpPr/>
          <p:nvPr/>
        </p:nvCxnSpPr>
        <p:spPr>
          <a:xfrm>
            <a:off x="428612" y="1873909"/>
            <a:ext cx="3848113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Tekstowe 79"/>
          <p:cNvSpPr txBox="1"/>
          <p:nvPr/>
        </p:nvSpPr>
        <p:spPr>
          <a:xfrm>
            <a:off x="4908069" y="1638177"/>
            <a:ext cx="3609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100" dirty="0">
                <a:solidFill>
                  <a:srgbClr val="C51E5B"/>
                </a:solidFill>
                <a:cs typeface="Lato Light"/>
              </a:rPr>
              <a:t>Oprocentowanie kredytów i depozytów</a:t>
            </a:r>
          </a:p>
        </p:txBody>
      </p:sp>
      <p:cxnSp>
        <p:nvCxnSpPr>
          <p:cNvPr id="14" name="Łącznik prosty 80"/>
          <p:cNvCxnSpPr/>
          <p:nvPr/>
        </p:nvCxnSpPr>
        <p:spPr>
          <a:xfrm>
            <a:off x="4999751" y="1873909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2476724"/>
              </p:ext>
            </p:extLst>
          </p:nvPr>
        </p:nvGraphicFramePr>
        <p:xfrm>
          <a:off x="428602" y="2070205"/>
          <a:ext cx="2006793" cy="1796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0720884"/>
              </p:ext>
            </p:extLst>
          </p:nvPr>
        </p:nvGraphicFramePr>
        <p:xfrm>
          <a:off x="1946484" y="2401327"/>
          <a:ext cx="2942824" cy="1443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9" name="Grupa 68"/>
          <p:cNvGrpSpPr/>
          <p:nvPr/>
        </p:nvGrpSpPr>
        <p:grpSpPr>
          <a:xfrm>
            <a:off x="2216845" y="2718778"/>
            <a:ext cx="1052402" cy="69343"/>
            <a:chOff x="6578323" y="2493927"/>
            <a:chExt cx="1052402" cy="69343"/>
          </a:xfrm>
        </p:grpSpPr>
        <p:cxnSp>
          <p:nvCxnSpPr>
            <p:cNvPr id="73" name="Łącznik prosty 71"/>
            <p:cNvCxnSpPr/>
            <p:nvPr/>
          </p:nvCxnSpPr>
          <p:spPr>
            <a:xfrm>
              <a:off x="6578323" y="2493927"/>
              <a:ext cx="1052402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Łącznik prosty 72"/>
            <p:cNvCxnSpPr/>
            <p:nvPr/>
          </p:nvCxnSpPr>
          <p:spPr>
            <a:xfrm>
              <a:off x="6578323" y="2493927"/>
              <a:ext cx="0" cy="69343"/>
            </a:xfrm>
            <a:prstGeom prst="line">
              <a:avLst/>
            </a:prstGeom>
            <a:ln w="9525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Łącznik prosty 73"/>
            <p:cNvCxnSpPr/>
            <p:nvPr/>
          </p:nvCxnSpPr>
          <p:spPr>
            <a:xfrm>
              <a:off x="7630725" y="2493927"/>
              <a:ext cx="0" cy="69343"/>
            </a:xfrm>
            <a:prstGeom prst="line">
              <a:avLst/>
            </a:prstGeom>
            <a:ln w="9525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PoleTekstowe 83"/>
          <p:cNvSpPr txBox="1"/>
          <p:nvPr/>
        </p:nvSpPr>
        <p:spPr>
          <a:xfrm>
            <a:off x="4908090" y="3972110"/>
            <a:ext cx="3386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kern="0" dirty="0">
                <a:solidFill>
                  <a:srgbClr val="C82059"/>
                </a:solidFill>
                <a:cs typeface="Lato Light"/>
              </a:rPr>
              <a:t>Struktura wyniku z prowizji</a:t>
            </a:r>
          </a:p>
        </p:txBody>
      </p:sp>
      <p:cxnSp>
        <p:nvCxnSpPr>
          <p:cNvPr id="89" name="Łącznik prosty 84"/>
          <p:cNvCxnSpPr/>
          <p:nvPr/>
        </p:nvCxnSpPr>
        <p:spPr>
          <a:xfrm>
            <a:off x="4999751" y="4216312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3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7853815"/>
              </p:ext>
            </p:extLst>
          </p:nvPr>
        </p:nvGraphicFramePr>
        <p:xfrm>
          <a:off x="5067299" y="4238624"/>
          <a:ext cx="4258105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9" name="Prostokąt 58"/>
          <p:cNvSpPr/>
          <p:nvPr/>
        </p:nvSpPr>
        <p:spPr>
          <a:xfrm>
            <a:off x="2009848" y="2469969"/>
            <a:ext cx="1486762" cy="1381418"/>
          </a:xfrm>
          <a:prstGeom prst="rect">
            <a:avLst/>
          </a:prstGeom>
          <a:noFill/>
          <a:ln w="6350" cmpd="sng">
            <a:solidFill>
              <a:srgbClr val="2D58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graphicFrame>
        <p:nvGraphicFramePr>
          <p:cNvPr id="4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5285700"/>
              </p:ext>
            </p:extLst>
          </p:nvPr>
        </p:nvGraphicFramePr>
        <p:xfrm>
          <a:off x="434592" y="4434271"/>
          <a:ext cx="2006793" cy="1568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074311"/>
              </p:ext>
            </p:extLst>
          </p:nvPr>
        </p:nvGraphicFramePr>
        <p:xfrm>
          <a:off x="1971761" y="4545535"/>
          <a:ext cx="2992809" cy="1443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50" name="Grupa 49"/>
          <p:cNvGrpSpPr/>
          <p:nvPr/>
        </p:nvGrpSpPr>
        <p:grpSpPr>
          <a:xfrm>
            <a:off x="653073" y="4391936"/>
            <a:ext cx="1052402" cy="69343"/>
            <a:chOff x="3342341" y="2523217"/>
            <a:chExt cx="1523660" cy="69343"/>
          </a:xfrm>
        </p:grpSpPr>
        <p:cxnSp>
          <p:nvCxnSpPr>
            <p:cNvPr id="53" name="Łącznik prosty 7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Łącznik prosty 7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Łącznik prosty 7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a 56"/>
          <p:cNvGrpSpPr/>
          <p:nvPr/>
        </p:nvGrpSpPr>
        <p:grpSpPr>
          <a:xfrm>
            <a:off x="2203006" y="4869898"/>
            <a:ext cx="1052402" cy="69343"/>
            <a:chOff x="6578323" y="2493927"/>
            <a:chExt cx="1052402" cy="69343"/>
          </a:xfrm>
        </p:grpSpPr>
        <p:cxnSp>
          <p:nvCxnSpPr>
            <p:cNvPr id="92" name="Łącznik prosty 71"/>
            <p:cNvCxnSpPr/>
            <p:nvPr/>
          </p:nvCxnSpPr>
          <p:spPr>
            <a:xfrm>
              <a:off x="6578323" y="2493927"/>
              <a:ext cx="1052402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Łącznik prosty 72"/>
            <p:cNvCxnSpPr/>
            <p:nvPr/>
          </p:nvCxnSpPr>
          <p:spPr>
            <a:xfrm>
              <a:off x="6578323" y="2493927"/>
              <a:ext cx="0" cy="69343"/>
            </a:xfrm>
            <a:prstGeom prst="line">
              <a:avLst/>
            </a:prstGeom>
            <a:ln w="9525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Łącznik prosty 73"/>
            <p:cNvCxnSpPr/>
            <p:nvPr/>
          </p:nvCxnSpPr>
          <p:spPr>
            <a:xfrm>
              <a:off x="7630725" y="2493927"/>
              <a:ext cx="0" cy="69343"/>
            </a:xfrm>
            <a:prstGeom prst="line">
              <a:avLst/>
            </a:prstGeom>
            <a:ln w="9525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Prostokąt 95"/>
          <p:cNvSpPr/>
          <p:nvPr/>
        </p:nvSpPr>
        <p:spPr>
          <a:xfrm>
            <a:off x="1977733" y="4622070"/>
            <a:ext cx="1486762" cy="1347102"/>
          </a:xfrm>
          <a:prstGeom prst="rect">
            <a:avLst/>
          </a:prstGeom>
          <a:noFill/>
          <a:ln w="6350" cmpd="sng">
            <a:solidFill>
              <a:srgbClr val="2D58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2" name="Prostokąt 23"/>
          <p:cNvSpPr>
            <a:spLocks noChangeArrowheads="1"/>
          </p:cNvSpPr>
          <p:nvPr/>
        </p:nvSpPr>
        <p:spPr bwMode="auto">
          <a:xfrm>
            <a:off x="3397820" y="1627291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3" name="Prostokąt 23"/>
          <p:cNvSpPr>
            <a:spLocks noChangeArrowheads="1"/>
          </p:cNvSpPr>
          <p:nvPr/>
        </p:nvSpPr>
        <p:spPr bwMode="auto">
          <a:xfrm>
            <a:off x="8099599" y="1627291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2455125" y="2622412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10.3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4" name="pole tekstowe 63"/>
          <p:cNvSpPr txBox="1"/>
          <p:nvPr/>
        </p:nvSpPr>
        <p:spPr>
          <a:xfrm>
            <a:off x="426691" y="6364065"/>
            <a:ext cx="90932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(*) </a:t>
            </a: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Dane pro-forma: marża na wszystkich instrumentach pochodnych zabezpieczających portfel kredytów walutowych jest prezentowana w Wyniku z odsetek, a w ujęciu księgowym część tej marży</a:t>
            </a:r>
            <a:r>
              <a:rPr lang="en-US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(PLN </a:t>
            </a: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40,4</a:t>
            </a:r>
            <a:r>
              <a:rPr lang="en-US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mln </a:t>
            </a:r>
            <a:r>
              <a:rPr lang="pl-PL" sz="900" dirty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</a:t>
            </a:r>
            <a:r>
              <a:rPr lang="en-US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201</a:t>
            </a: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7 r.</a:t>
            </a:r>
            <a:r>
              <a:rPr lang="en-US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oraz</a:t>
            </a:r>
            <a:r>
              <a:rPr lang="en-US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PLN </a:t>
            </a: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50</a:t>
            </a:r>
            <a:r>
              <a:rPr lang="pl-PL" sz="900" dirty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,</a:t>
            </a: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6</a:t>
            </a:r>
            <a:r>
              <a:rPr lang="en-US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mln </a:t>
            </a:r>
            <a:r>
              <a:rPr lang="pl-PL" sz="900" dirty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</a:t>
            </a:r>
            <a:r>
              <a:rPr lang="en-US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201</a:t>
            </a: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6 r.</a:t>
            </a:r>
            <a:r>
              <a:rPr lang="en-US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 </a:t>
            </a: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jest ujęta w Wyniku na operacjach finansowych</a:t>
            </a:r>
            <a:r>
              <a:rPr lang="en-US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    </a:t>
            </a:r>
            <a:r>
              <a:rPr lang="en-US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(**) </a:t>
            </a:r>
            <a:r>
              <a:rPr lang="pl-PL" sz="900" dirty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Marża odsetkowa netto: NII (pro-forma) / średnie aktywa </a:t>
            </a:r>
            <a:r>
              <a:rPr lang="pl-PL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pracujące</a:t>
            </a:r>
            <a:endParaRPr lang="en-US" sz="90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8" name="Prostokąt 23"/>
          <p:cNvSpPr>
            <a:spLocks noChangeArrowheads="1"/>
          </p:cNvSpPr>
          <p:nvPr/>
        </p:nvSpPr>
        <p:spPr bwMode="auto">
          <a:xfrm>
            <a:off x="8517155" y="4029261"/>
            <a:ext cx="82686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</a:t>
            </a:r>
            <a:r>
              <a:rPr lang="pl-PL" sz="900" kern="0" dirty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w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201</a:t>
            </a:r>
            <a:r>
              <a:rPr lang="pl-PL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7 r.</a:t>
            </a: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GB" sz="900" b="1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1" name="Prostokąt 23"/>
          <p:cNvSpPr>
            <a:spLocks noChangeArrowheads="1"/>
          </p:cNvSpPr>
          <p:nvPr/>
        </p:nvSpPr>
        <p:spPr bwMode="auto">
          <a:xfrm>
            <a:off x="3458486" y="3982381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991685" y="5160931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201</a:t>
            </a:r>
            <a:r>
              <a:rPr lang="pl-PL" sz="12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6</a:t>
            </a:r>
            <a:endParaRPr lang="en-GB" sz="1200" dirty="0"/>
          </a:p>
        </p:txBody>
      </p:sp>
      <p:sp>
        <p:nvSpPr>
          <p:cNvPr id="56" name="Prostokąt 55"/>
          <p:cNvSpPr/>
          <p:nvPr/>
        </p:nvSpPr>
        <p:spPr>
          <a:xfrm>
            <a:off x="4678247" y="5160086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201</a:t>
            </a:r>
            <a:r>
              <a:rPr lang="pl-PL" sz="12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7</a:t>
            </a:r>
            <a:endParaRPr lang="en-GB" sz="1200" dirty="0"/>
          </a:p>
        </p:txBody>
      </p:sp>
      <p:cxnSp>
        <p:nvCxnSpPr>
          <p:cNvPr id="9" name="Łącznik prostoliniowy 8"/>
          <p:cNvCxnSpPr/>
          <p:nvPr/>
        </p:nvCxnSpPr>
        <p:spPr>
          <a:xfrm flipV="1">
            <a:off x="4908068" y="4778179"/>
            <a:ext cx="429499" cy="330852"/>
          </a:xfrm>
          <a:prstGeom prst="line">
            <a:avLst/>
          </a:prstGeom>
          <a:ln>
            <a:solidFill>
              <a:srgbClr val="454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oliniowy 60"/>
          <p:cNvCxnSpPr/>
          <p:nvPr/>
        </p:nvCxnSpPr>
        <p:spPr>
          <a:xfrm>
            <a:off x="4908069" y="5446610"/>
            <a:ext cx="429499" cy="330852"/>
          </a:xfrm>
          <a:prstGeom prst="line">
            <a:avLst/>
          </a:prstGeom>
          <a:ln>
            <a:solidFill>
              <a:srgbClr val="454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Łącznik prostoliniowy 71"/>
          <p:cNvCxnSpPr/>
          <p:nvPr/>
        </p:nvCxnSpPr>
        <p:spPr>
          <a:xfrm>
            <a:off x="6250620" y="5429371"/>
            <a:ext cx="144570" cy="165426"/>
          </a:xfrm>
          <a:prstGeom prst="line">
            <a:avLst/>
          </a:prstGeom>
          <a:ln>
            <a:solidFill>
              <a:srgbClr val="454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Łącznik prostoliniowy 75"/>
          <p:cNvCxnSpPr/>
          <p:nvPr/>
        </p:nvCxnSpPr>
        <p:spPr>
          <a:xfrm flipH="1">
            <a:off x="6241095" y="5003758"/>
            <a:ext cx="144570" cy="165426"/>
          </a:xfrm>
          <a:prstGeom prst="line">
            <a:avLst/>
          </a:prstGeom>
          <a:ln>
            <a:solidFill>
              <a:srgbClr val="454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upa 62"/>
          <p:cNvGrpSpPr/>
          <p:nvPr/>
        </p:nvGrpSpPr>
        <p:grpSpPr>
          <a:xfrm>
            <a:off x="655987" y="2084132"/>
            <a:ext cx="1104785" cy="45719"/>
            <a:chOff x="3342341" y="2523217"/>
            <a:chExt cx="1523660" cy="69343"/>
          </a:xfrm>
        </p:grpSpPr>
        <p:cxnSp>
          <p:nvCxnSpPr>
            <p:cNvPr id="70" name="Łącznik prosty 7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Łącznik prosty 7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Łącznik prosty 7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Elipsa 78"/>
          <p:cNvSpPr/>
          <p:nvPr/>
        </p:nvSpPr>
        <p:spPr>
          <a:xfrm>
            <a:off x="877578" y="1994005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11</a:t>
            </a:r>
            <a:r>
              <a:rPr lang="pl-PL" sz="900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6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4" name="Elipsa 83"/>
          <p:cNvSpPr/>
          <p:nvPr/>
        </p:nvSpPr>
        <p:spPr>
          <a:xfrm>
            <a:off x="2432192" y="4764651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+8</a:t>
            </a:r>
            <a:r>
              <a:rPr lang="pl-PL" sz="900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5" name="Elipsa 84"/>
          <p:cNvSpPr/>
          <p:nvPr/>
        </p:nvSpPr>
        <p:spPr>
          <a:xfrm>
            <a:off x="903768" y="4283584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14</a:t>
            </a:r>
            <a:r>
              <a:rPr lang="pl-PL" sz="900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pl-PL" sz="9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GB" sz="900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en-GB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62" name="Chart 5"/>
          <p:cNvGraphicFramePr/>
          <p:nvPr>
            <p:extLst>
              <p:ext uri="{D42A27DB-BD31-4B8C-83A1-F6EECF244321}">
                <p14:modId xmlns:p14="http://schemas.microsoft.com/office/powerpoint/2010/main" val="3304741979"/>
              </p:ext>
            </p:extLst>
          </p:nvPr>
        </p:nvGraphicFramePr>
        <p:xfrm>
          <a:off x="5000625" y="1989552"/>
          <a:ext cx="4608194" cy="1887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9626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88FBDF-BF87-1143-A53A-71E05A096A6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9</a:t>
            </a:fld>
            <a:endParaRPr lang="en-GB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JAKOŚĆ </a:t>
            </a:r>
            <a:r>
              <a:rPr lang="en-GB" dirty="0"/>
              <a:t>AKTYWÓW I </a:t>
            </a:r>
            <a:r>
              <a:rPr lang="pl-PL" dirty="0" smtClean="0"/>
              <a:t>PŁYNNOŚĆ</a:t>
            </a:r>
            <a:endParaRPr lang="en-GB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569159" y="694085"/>
            <a:ext cx="8861176" cy="46666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 smtClean="0"/>
              <a:t>Solid</a:t>
            </a:r>
            <a:r>
              <a:rPr lang="pl-PL" sz="1400" dirty="0" smtClean="0"/>
              <a:t>na jakość aktywów i płynność.</a:t>
            </a:r>
            <a:endParaRPr lang="en-GB" sz="14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400" dirty="0" smtClean="0"/>
              <a:t>Koszt ryzyka spójny z założonymi poziomami oraz średnią historyczną</a:t>
            </a:r>
            <a:r>
              <a:rPr lang="pl-PL" sz="1400" dirty="0"/>
              <a:t>.</a:t>
            </a:r>
            <a:endParaRPr lang="en-GB" sz="1400" dirty="0"/>
          </a:p>
        </p:txBody>
      </p:sp>
      <p:cxnSp>
        <p:nvCxnSpPr>
          <p:cNvPr id="55" name="Łącznik prosty 78"/>
          <p:cNvCxnSpPr/>
          <p:nvPr/>
        </p:nvCxnSpPr>
        <p:spPr>
          <a:xfrm>
            <a:off x="428612" y="1873909"/>
            <a:ext cx="4165947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PoleTekstowe 79"/>
          <p:cNvSpPr txBox="1"/>
          <p:nvPr/>
        </p:nvSpPr>
        <p:spPr>
          <a:xfrm>
            <a:off x="4908087" y="1638177"/>
            <a:ext cx="2872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100" dirty="0">
                <a:solidFill>
                  <a:srgbClr val="C51E5B"/>
                </a:solidFill>
                <a:cs typeface="Lato Light"/>
              </a:rPr>
              <a:t>Odpisy na utratę </a:t>
            </a:r>
            <a:r>
              <a:rPr lang="en-GB" sz="1100" dirty="0" smtClean="0">
                <a:solidFill>
                  <a:srgbClr val="C51E5B"/>
                </a:solidFill>
                <a:cs typeface="Lato Light"/>
              </a:rPr>
              <a:t>wartości</a:t>
            </a:r>
            <a:r>
              <a:rPr lang="pl-PL" sz="1100" dirty="0" smtClean="0">
                <a:solidFill>
                  <a:srgbClr val="C51E5B"/>
                </a:solidFill>
                <a:cs typeface="Lato Light"/>
              </a:rPr>
              <a:t> RZiS</a:t>
            </a:r>
            <a:endParaRPr lang="en-GB" sz="110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57" name="Łącznik prosty 80"/>
          <p:cNvCxnSpPr/>
          <p:nvPr/>
        </p:nvCxnSpPr>
        <p:spPr>
          <a:xfrm>
            <a:off x="4999747" y="1873909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PoleTekstowe 67"/>
          <p:cNvSpPr txBox="1"/>
          <p:nvPr/>
        </p:nvSpPr>
        <p:spPr>
          <a:xfrm>
            <a:off x="336957" y="1638177"/>
            <a:ext cx="3553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kern="0" dirty="0">
                <a:solidFill>
                  <a:srgbClr val="C82059"/>
                </a:solidFill>
                <a:cs typeface="Lato Light"/>
              </a:rPr>
              <a:t>Kredyty z utratą wartości</a:t>
            </a:r>
          </a:p>
        </p:txBody>
      </p:sp>
      <p:sp>
        <p:nvSpPr>
          <p:cNvPr id="61" name="Symbol zastępczy numeru slajdu 7"/>
          <p:cNvSpPr txBox="1">
            <a:spLocks/>
          </p:cNvSpPr>
          <p:nvPr/>
        </p:nvSpPr>
        <p:spPr>
          <a:xfrm>
            <a:off x="9420092" y="6267483"/>
            <a:ext cx="409442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2" name="Tytuł 1"/>
          <p:cNvSpPr txBox="1">
            <a:spLocks/>
          </p:cNvSpPr>
          <p:nvPr/>
        </p:nvSpPr>
        <p:spPr>
          <a:xfrm>
            <a:off x="322597" y="195248"/>
            <a:ext cx="8543925" cy="6131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graphicFrame>
        <p:nvGraphicFramePr>
          <p:cNvPr id="65" name="Chart 5"/>
          <p:cNvGraphicFramePr/>
          <p:nvPr>
            <p:extLst>
              <p:ext uri="{D42A27DB-BD31-4B8C-83A1-F6EECF244321}">
                <p14:modId xmlns:p14="http://schemas.microsoft.com/office/powerpoint/2010/main" val="2461114271"/>
              </p:ext>
            </p:extLst>
          </p:nvPr>
        </p:nvGraphicFramePr>
        <p:xfrm>
          <a:off x="425644" y="1899787"/>
          <a:ext cx="4320458" cy="2073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0" name="PoleTekstowe 97"/>
          <p:cNvSpPr txBox="1"/>
          <p:nvPr/>
        </p:nvSpPr>
        <p:spPr>
          <a:xfrm>
            <a:off x="5109595" y="1977144"/>
            <a:ext cx="467938" cy="230832"/>
          </a:xfrm>
          <a:prstGeom prst="rect">
            <a:avLst/>
          </a:prstGeom>
          <a:solidFill>
            <a:srgbClr val="2D5876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pl-PL" sz="900" b="1" kern="0" dirty="0" smtClean="0">
                <a:solidFill>
                  <a:prstClr val="white"/>
                </a:solidFill>
                <a:cs typeface="Lato Light"/>
              </a:rPr>
              <a:t>49</a:t>
            </a:r>
            <a:endParaRPr lang="en-GB" sz="900" b="1" kern="0" dirty="0">
              <a:solidFill>
                <a:prstClr val="white"/>
              </a:solidFill>
              <a:cs typeface="Lato Light"/>
            </a:endParaRPr>
          </a:p>
        </p:txBody>
      </p:sp>
      <p:sp>
        <p:nvSpPr>
          <p:cNvPr id="77" name="PoleTekstowe 97"/>
          <p:cNvSpPr txBox="1"/>
          <p:nvPr/>
        </p:nvSpPr>
        <p:spPr>
          <a:xfrm>
            <a:off x="5820673" y="1977144"/>
            <a:ext cx="467938" cy="230832"/>
          </a:xfrm>
          <a:prstGeom prst="rect">
            <a:avLst/>
          </a:prstGeom>
          <a:solidFill>
            <a:srgbClr val="2D5876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pl-PL" sz="900" b="1" kern="0" dirty="0" smtClean="0">
                <a:solidFill>
                  <a:prstClr val="white"/>
                </a:solidFill>
                <a:cs typeface="Lato Light"/>
              </a:rPr>
              <a:t>54</a:t>
            </a:r>
            <a:endParaRPr lang="en-GB" sz="900" b="1" kern="0" dirty="0">
              <a:solidFill>
                <a:prstClr val="white"/>
              </a:solidFill>
              <a:cs typeface="Lato Light"/>
            </a:endParaRPr>
          </a:p>
        </p:txBody>
      </p:sp>
      <p:sp>
        <p:nvSpPr>
          <p:cNvPr id="81" name="pole tekstowe 80"/>
          <p:cNvSpPr txBox="1"/>
          <p:nvPr/>
        </p:nvSpPr>
        <p:spPr>
          <a:xfrm>
            <a:off x="336976" y="6455039"/>
            <a:ext cx="922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(*) </a:t>
            </a:r>
            <a:r>
              <a:rPr lang="pl-PL" sz="900" dirty="0" smtClean="0"/>
              <a:t>Łączne </a:t>
            </a:r>
            <a:r>
              <a:rPr lang="pl-PL" sz="900" dirty="0"/>
              <a:t>zawiązane rezerwy (netto) / średnie kredyty netto (w punktach </a:t>
            </a:r>
            <a:r>
              <a:rPr lang="pl-PL" sz="900" dirty="0" smtClean="0"/>
              <a:t>bazowych)</a:t>
            </a:r>
            <a:r>
              <a:rPr lang="en-GB" sz="90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  </a:t>
            </a:r>
            <a:endParaRPr lang="pl-PL" sz="900" dirty="0" smtClean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457200"/>
            <a:r>
              <a:rPr lang="en-GB" sz="900" dirty="0" smtClean="0">
                <a:solidFill>
                  <a:srgbClr val="454545"/>
                </a:solidFill>
              </a:rPr>
              <a:t>(**) </a:t>
            </a:r>
            <a:r>
              <a:rPr lang="pl-PL" sz="900" dirty="0">
                <a:solidFill>
                  <a:srgbClr val="454545"/>
                </a:solidFill>
              </a:rPr>
              <a:t>Depozyty uwzględniają papiery dłużne Banku, </a:t>
            </a:r>
            <a:r>
              <a:rPr lang="pl-PL" sz="900" dirty="0" smtClean="0">
                <a:solidFill>
                  <a:srgbClr val="454545"/>
                </a:solidFill>
              </a:rPr>
              <a:t>sprzedawane </a:t>
            </a:r>
            <a:r>
              <a:rPr lang="pl-PL" sz="900" dirty="0">
                <a:solidFill>
                  <a:srgbClr val="454545"/>
                </a:solidFill>
              </a:rPr>
              <a:t>klientom indywidualnym oraz transakcje repo zawarte z klientami</a:t>
            </a:r>
            <a:endParaRPr lang="en-GB" sz="900" dirty="0" smtClean="0">
              <a:solidFill>
                <a:srgbClr val="FF0000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2" name="Prostokąt 81"/>
          <p:cNvSpPr/>
          <p:nvPr/>
        </p:nvSpPr>
        <p:spPr>
          <a:xfrm>
            <a:off x="6440857" y="1961619"/>
            <a:ext cx="1141043" cy="246221"/>
          </a:xfrm>
          <a:prstGeom prst="rect">
            <a:avLst/>
          </a:prstGeom>
          <a:solidFill>
            <a:srgbClr val="EEEEEE"/>
          </a:solidFill>
          <a:ln w="9525">
            <a:solidFill>
              <a:srgbClr val="C51E5B"/>
            </a:solidFill>
          </a:ln>
        </p:spPr>
        <p:txBody>
          <a:bodyPr wrap="square" anchor="ctr">
            <a:spAutoFit/>
          </a:bodyPr>
          <a:lstStyle/>
          <a:p>
            <a:pPr algn="ctr" defTabSz="457200"/>
            <a:r>
              <a:rPr lang="pl-PL" sz="1000" b="1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Koszt Ryzyka </a:t>
            </a:r>
            <a:r>
              <a:rPr lang="en-GB" sz="1000" b="1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*</a:t>
            </a:r>
            <a:endParaRPr lang="en-GB" sz="1000" b="1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3" name="PoleTekstowe 83"/>
          <p:cNvSpPr txBox="1"/>
          <p:nvPr/>
        </p:nvSpPr>
        <p:spPr>
          <a:xfrm>
            <a:off x="4908090" y="4146742"/>
            <a:ext cx="3386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82059"/>
                </a:solidFill>
                <a:cs typeface="Lato Light"/>
              </a:rPr>
              <a:t>Wskaźniki płynności</a:t>
            </a:r>
            <a:endParaRPr lang="en-GB" sz="1100" kern="0" dirty="0">
              <a:solidFill>
                <a:srgbClr val="C82059"/>
              </a:solidFill>
              <a:cs typeface="Lato Light"/>
            </a:endParaRPr>
          </a:p>
        </p:txBody>
      </p:sp>
      <p:cxnSp>
        <p:nvCxnSpPr>
          <p:cNvPr id="94" name="Łącznik prosty 84"/>
          <p:cNvCxnSpPr/>
          <p:nvPr/>
        </p:nvCxnSpPr>
        <p:spPr>
          <a:xfrm>
            <a:off x="4999751" y="4399409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5" name="Chart 5"/>
          <p:cNvGraphicFramePr/>
          <p:nvPr>
            <p:extLst>
              <p:ext uri="{D42A27DB-BD31-4B8C-83A1-F6EECF244321}">
                <p14:modId xmlns:p14="http://schemas.microsoft.com/office/powerpoint/2010/main" val="1578086473"/>
              </p:ext>
            </p:extLst>
          </p:nvPr>
        </p:nvGraphicFramePr>
        <p:xfrm>
          <a:off x="4679763" y="4404399"/>
          <a:ext cx="5064300" cy="2119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3" name="Prostokąt 23"/>
          <p:cNvSpPr>
            <a:spLocks noChangeArrowheads="1"/>
          </p:cNvSpPr>
          <p:nvPr/>
        </p:nvSpPr>
        <p:spPr bwMode="auto">
          <a:xfrm>
            <a:off x="8099599" y="1627291"/>
            <a:ext cx="11513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CD0067"/>
              </a:buClr>
              <a:buFont typeface="Wingdings" pitchFamily="2" charset="2"/>
              <a:buNone/>
              <a:defRPr/>
            </a:pPr>
            <a:r>
              <a:rPr lang="en-GB" sz="900" kern="0" dirty="0" smtClean="0">
                <a:solidFill>
                  <a:srgbClr val="454545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(mln PLN)</a:t>
            </a:r>
            <a:endParaRPr lang="en-GB" sz="900" kern="0" dirty="0">
              <a:solidFill>
                <a:srgbClr val="454545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36" name="Łącznik prosty 80"/>
          <p:cNvCxnSpPr/>
          <p:nvPr/>
        </p:nvCxnSpPr>
        <p:spPr>
          <a:xfrm>
            <a:off x="4999747" y="1873909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4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576483"/>
              </p:ext>
            </p:extLst>
          </p:nvPr>
        </p:nvGraphicFramePr>
        <p:xfrm>
          <a:off x="4842923" y="2330759"/>
          <a:ext cx="2105836" cy="1649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6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556377"/>
              </p:ext>
            </p:extLst>
          </p:nvPr>
        </p:nvGraphicFramePr>
        <p:xfrm>
          <a:off x="6371146" y="2753340"/>
          <a:ext cx="3090382" cy="1502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67" name="Grupa 66"/>
          <p:cNvGrpSpPr/>
          <p:nvPr/>
        </p:nvGrpSpPr>
        <p:grpSpPr>
          <a:xfrm>
            <a:off x="6594953" y="3073789"/>
            <a:ext cx="1185914" cy="69343"/>
            <a:chOff x="3342341" y="2523217"/>
            <a:chExt cx="1523660" cy="69343"/>
          </a:xfrm>
        </p:grpSpPr>
        <p:cxnSp>
          <p:nvCxnSpPr>
            <p:cNvPr id="68" name="Łącznik prosty 7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317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Łącznik prosty 7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317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Łącznik prosty 7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317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Prostokąt 71"/>
          <p:cNvSpPr/>
          <p:nvPr/>
        </p:nvSpPr>
        <p:spPr>
          <a:xfrm>
            <a:off x="6383195" y="2794598"/>
            <a:ext cx="1486763" cy="1218848"/>
          </a:xfrm>
          <a:prstGeom prst="rect">
            <a:avLst/>
          </a:prstGeom>
          <a:noFill/>
          <a:ln w="6350" cmpd="sng">
            <a:solidFill>
              <a:srgbClr val="2D587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2" name="Elipsa 51"/>
          <p:cNvSpPr/>
          <p:nvPr/>
        </p:nvSpPr>
        <p:spPr>
          <a:xfrm>
            <a:off x="6881234" y="2959017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900" dirty="0">
                <a:solidFill>
                  <a:srgbClr val="454545">
                    <a:lumMod val="50000"/>
                  </a:srgbClr>
                </a:solidFill>
              </a:rPr>
              <a:t>-</a:t>
            </a:r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12.1</a:t>
            </a:r>
            <a:r>
              <a:rPr lang="en-GB" sz="900" dirty="0" smtClean="0">
                <a:solidFill>
                  <a:srgbClr val="454545">
                    <a:lumMod val="50000"/>
                  </a:srgbClr>
                </a:solidFill>
              </a:rPr>
              <a:t>%</a:t>
            </a:r>
            <a:endParaRPr lang="en-GB" sz="900" dirty="0">
              <a:solidFill>
                <a:srgbClr val="454545">
                  <a:lumMod val="50000"/>
                </a:srgbClr>
              </a:solidFill>
            </a:endParaRPr>
          </a:p>
        </p:txBody>
      </p:sp>
      <p:grpSp>
        <p:nvGrpSpPr>
          <p:cNvPr id="73" name="Grupa 72"/>
          <p:cNvGrpSpPr/>
          <p:nvPr/>
        </p:nvGrpSpPr>
        <p:grpSpPr>
          <a:xfrm>
            <a:off x="4999747" y="2373959"/>
            <a:ext cx="1147442" cy="92057"/>
            <a:chOff x="3342341" y="2523217"/>
            <a:chExt cx="1523660" cy="69343"/>
          </a:xfrm>
        </p:grpSpPr>
        <p:cxnSp>
          <p:nvCxnSpPr>
            <p:cNvPr id="74" name="Łącznik prosty 71"/>
            <p:cNvCxnSpPr/>
            <p:nvPr/>
          </p:nvCxnSpPr>
          <p:spPr>
            <a:xfrm>
              <a:off x="3342341" y="2523217"/>
              <a:ext cx="1523660" cy="0"/>
            </a:xfrm>
            <a:prstGeom prst="line">
              <a:avLst/>
            </a:prstGeom>
            <a:ln w="9525" cmpd="sng">
              <a:solidFill>
                <a:srgbClr val="9AA4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Łącznik prosty 72"/>
            <p:cNvCxnSpPr/>
            <p:nvPr/>
          </p:nvCxnSpPr>
          <p:spPr>
            <a:xfrm>
              <a:off x="334234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Łącznik prosty 73"/>
            <p:cNvCxnSpPr/>
            <p:nvPr/>
          </p:nvCxnSpPr>
          <p:spPr>
            <a:xfrm>
              <a:off x="4866001" y="2523217"/>
              <a:ext cx="0" cy="69343"/>
            </a:xfrm>
            <a:prstGeom prst="line">
              <a:avLst/>
            </a:prstGeom>
            <a:ln w="9525">
              <a:solidFill>
                <a:srgbClr val="AAB3B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Elipsa 103"/>
          <p:cNvSpPr/>
          <p:nvPr/>
        </p:nvSpPr>
        <p:spPr>
          <a:xfrm>
            <a:off x="5299686" y="2281901"/>
            <a:ext cx="609222" cy="18411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C51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>
                <a:solidFill>
                  <a:srgbClr val="454545">
                    <a:lumMod val="50000"/>
                  </a:srgbClr>
                </a:solidFill>
              </a:rPr>
              <a:t> </a:t>
            </a:r>
            <a:r>
              <a:rPr lang="pl-PL" sz="900" dirty="0" smtClean="0">
                <a:solidFill>
                  <a:srgbClr val="454545">
                    <a:lumMod val="50000"/>
                  </a:srgbClr>
                </a:solidFill>
              </a:rPr>
              <a:t>+10,5</a:t>
            </a:r>
            <a:r>
              <a:rPr lang="en-GB" sz="900" dirty="0" smtClean="0">
                <a:solidFill>
                  <a:srgbClr val="454545">
                    <a:lumMod val="50000"/>
                  </a:srgbClr>
                </a:solidFill>
              </a:rPr>
              <a:t>%</a:t>
            </a:r>
            <a:endParaRPr lang="en-GB" sz="900" dirty="0">
              <a:solidFill>
                <a:srgbClr val="454545">
                  <a:lumMod val="50000"/>
                </a:srgbClr>
              </a:solidFill>
            </a:endParaRPr>
          </a:p>
        </p:txBody>
      </p:sp>
      <p:sp>
        <p:nvSpPr>
          <p:cNvPr id="42" name="PoleTekstowe 81"/>
          <p:cNvSpPr txBox="1"/>
          <p:nvPr/>
        </p:nvSpPr>
        <p:spPr>
          <a:xfrm>
            <a:off x="336976" y="4126231"/>
            <a:ext cx="38867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kern="0" dirty="0" smtClean="0">
                <a:solidFill>
                  <a:srgbClr val="C51E5B"/>
                </a:solidFill>
                <a:cs typeface="Lato Light"/>
              </a:rPr>
              <a:t>Uwagi </a:t>
            </a:r>
            <a:endParaRPr lang="en-GB" sz="1100" kern="0" dirty="0">
              <a:solidFill>
                <a:srgbClr val="C51E5B"/>
              </a:solidFill>
              <a:cs typeface="Lato Light"/>
            </a:endParaRPr>
          </a:p>
        </p:txBody>
      </p:sp>
      <p:cxnSp>
        <p:nvCxnSpPr>
          <p:cNvPr id="43" name="Łącznik prosty 82"/>
          <p:cNvCxnSpPr/>
          <p:nvPr/>
        </p:nvCxnSpPr>
        <p:spPr>
          <a:xfrm>
            <a:off x="394744" y="4404399"/>
            <a:ext cx="4251151" cy="0"/>
          </a:xfrm>
          <a:prstGeom prst="line">
            <a:avLst/>
          </a:prstGeom>
          <a:ln w="9525" cmpd="sng">
            <a:solidFill>
              <a:srgbClr val="C51E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Prostokąt 44"/>
          <p:cNvSpPr/>
          <p:nvPr/>
        </p:nvSpPr>
        <p:spPr>
          <a:xfrm>
            <a:off x="296335" y="4533496"/>
            <a:ext cx="4594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Clr>
                <a:srgbClr val="CC0066"/>
              </a:buClr>
              <a:buFont typeface="Arial" panose="020B0604020202020204" pitchFamily="34" charset="0"/>
              <a:buChar char="•"/>
              <a:defRPr/>
            </a:pPr>
            <a:r>
              <a:rPr lang="pl-PL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Dobra i stabilna jakość aktywów</a:t>
            </a:r>
            <a:r>
              <a:rPr lang="en-GB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171450" indent="-171450" algn="just">
              <a:lnSpc>
                <a:spcPct val="150000"/>
              </a:lnSpc>
              <a:buClr>
                <a:srgbClr val="CC0066"/>
              </a:buClr>
              <a:buFont typeface="Arial" panose="020B0604020202020204" pitchFamily="34" charset="0"/>
              <a:buChar char="•"/>
              <a:defRPr/>
            </a:pPr>
            <a:r>
              <a:rPr lang="pl-PL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Walutowe kredyty hipoteczne spadły o </a:t>
            </a:r>
            <a:r>
              <a:rPr lang="en-GB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20% </a:t>
            </a:r>
            <a:r>
              <a:rPr lang="pl-PL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rocznie</a:t>
            </a:r>
            <a:r>
              <a:rPr lang="en-GB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pl-PL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w ujęciu złotowym</a:t>
            </a:r>
            <a:r>
              <a:rPr lang="en-GB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), </a:t>
            </a:r>
            <a:r>
              <a:rPr lang="pl-PL" sz="1200" kern="0" dirty="0" smtClean="0">
                <a:solidFill>
                  <a:srgbClr val="454545"/>
                </a:solidFill>
                <a:ea typeface="Lato" panose="020F0502020204030203" pitchFamily="34" charset="0"/>
                <a:cs typeface="Lato" panose="020F0502020204030203" pitchFamily="34" charset="0"/>
              </a:rPr>
              <a:t>dzięki zmianie kursu walutowego oraz dzięki wyższym wcześniejszym spłatom.</a:t>
            </a:r>
            <a:endParaRPr lang="en-GB" sz="1200" kern="0" dirty="0" smtClean="0">
              <a:solidFill>
                <a:srgbClr val="454545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27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Niestandardowy 11">
      <a:dk1>
        <a:srgbClr val="454545"/>
      </a:dk1>
      <a:lt1>
        <a:srgbClr val="FFFFFF"/>
      </a:lt1>
      <a:dk2>
        <a:srgbClr val="454545"/>
      </a:dk2>
      <a:lt2>
        <a:srgbClr val="FFFFFF"/>
      </a:lt2>
      <a:accent1>
        <a:srgbClr val="C51E5B"/>
      </a:accent1>
      <a:accent2>
        <a:srgbClr val="2D5876"/>
      </a:accent2>
      <a:accent3>
        <a:srgbClr val="5F7585"/>
      </a:accent3>
      <a:accent4>
        <a:srgbClr val="AAB3B9"/>
      </a:accent4>
      <a:accent5>
        <a:srgbClr val="012641"/>
      </a:accent5>
      <a:accent6>
        <a:srgbClr val="454545"/>
      </a:accent6>
      <a:hlink>
        <a:srgbClr val="C51E5B"/>
      </a:hlink>
      <a:folHlink>
        <a:srgbClr val="954F72"/>
      </a:folHlink>
    </a:clrScheme>
    <a:fontScheme name="Niestandardowy 6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Motyw pakietu Office">
  <a:themeElements>
    <a:clrScheme name="Niestandardowy 11">
      <a:dk1>
        <a:srgbClr val="454545"/>
      </a:dk1>
      <a:lt1>
        <a:srgbClr val="FFFFFF"/>
      </a:lt1>
      <a:dk2>
        <a:srgbClr val="454545"/>
      </a:dk2>
      <a:lt2>
        <a:srgbClr val="FFFFFF"/>
      </a:lt2>
      <a:accent1>
        <a:srgbClr val="C51E5B"/>
      </a:accent1>
      <a:accent2>
        <a:srgbClr val="2D5876"/>
      </a:accent2>
      <a:accent3>
        <a:srgbClr val="5F7585"/>
      </a:accent3>
      <a:accent4>
        <a:srgbClr val="AAB3B9"/>
      </a:accent4>
      <a:accent5>
        <a:srgbClr val="012641"/>
      </a:accent5>
      <a:accent6>
        <a:srgbClr val="454545"/>
      </a:accent6>
      <a:hlink>
        <a:srgbClr val="C51E5B"/>
      </a:hlink>
      <a:folHlink>
        <a:srgbClr val="954F72"/>
      </a:folHlink>
    </a:clrScheme>
    <a:fontScheme name="Niestandardowy 6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Motyw pakietu Office">
  <a:themeElements>
    <a:clrScheme name="Niestandardowy 11">
      <a:dk1>
        <a:srgbClr val="454545"/>
      </a:dk1>
      <a:lt1>
        <a:srgbClr val="FFFFFF"/>
      </a:lt1>
      <a:dk2>
        <a:srgbClr val="454545"/>
      </a:dk2>
      <a:lt2>
        <a:srgbClr val="FFFFFF"/>
      </a:lt2>
      <a:accent1>
        <a:srgbClr val="C51E5B"/>
      </a:accent1>
      <a:accent2>
        <a:srgbClr val="2D5876"/>
      </a:accent2>
      <a:accent3>
        <a:srgbClr val="5F7585"/>
      </a:accent3>
      <a:accent4>
        <a:srgbClr val="AAB3B9"/>
      </a:accent4>
      <a:accent5>
        <a:srgbClr val="012641"/>
      </a:accent5>
      <a:accent6>
        <a:srgbClr val="454545"/>
      </a:accent6>
      <a:hlink>
        <a:srgbClr val="C51E5B"/>
      </a:hlink>
      <a:folHlink>
        <a:srgbClr val="954F72"/>
      </a:folHlink>
    </a:clrScheme>
    <a:fontScheme name="Niestandardowy 6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Motyw pakietu Office">
  <a:themeElements>
    <a:clrScheme name="Niestandardowy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51E5B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Motyw pakietu Office">
  <a:themeElements>
    <a:clrScheme name="Niestandardowy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51E5B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Motyw pakietu Office">
  <a:themeElements>
    <a:clrScheme name="Niestandardowy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51E5B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Motyw pakietu Office">
  <a:themeElements>
    <a:clrScheme name="Niestandardowy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51E5B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Motyw pakietu Office">
  <a:themeElements>
    <a:clrScheme name="Niestandardowy 11">
      <a:dk1>
        <a:srgbClr val="454545"/>
      </a:dk1>
      <a:lt1>
        <a:srgbClr val="FFFFFF"/>
      </a:lt1>
      <a:dk2>
        <a:srgbClr val="454545"/>
      </a:dk2>
      <a:lt2>
        <a:srgbClr val="FFFFFF"/>
      </a:lt2>
      <a:accent1>
        <a:srgbClr val="C51E5B"/>
      </a:accent1>
      <a:accent2>
        <a:srgbClr val="2D5876"/>
      </a:accent2>
      <a:accent3>
        <a:srgbClr val="5F7585"/>
      </a:accent3>
      <a:accent4>
        <a:srgbClr val="AAB3B9"/>
      </a:accent4>
      <a:accent5>
        <a:srgbClr val="012641"/>
      </a:accent5>
      <a:accent6>
        <a:srgbClr val="454545"/>
      </a:accent6>
      <a:hlink>
        <a:srgbClr val="C51E5B"/>
      </a:hlink>
      <a:folHlink>
        <a:srgbClr val="954F72"/>
      </a:folHlink>
    </a:clrScheme>
    <a:fontScheme name="Niestandardowy 6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Motyw pakietu Office">
  <a:themeElements>
    <a:clrScheme name="Niestandardowy 11">
      <a:dk1>
        <a:srgbClr val="454545"/>
      </a:dk1>
      <a:lt1>
        <a:srgbClr val="FFFFFF"/>
      </a:lt1>
      <a:dk2>
        <a:srgbClr val="454545"/>
      </a:dk2>
      <a:lt2>
        <a:srgbClr val="FFFFFF"/>
      </a:lt2>
      <a:accent1>
        <a:srgbClr val="C51E5B"/>
      </a:accent1>
      <a:accent2>
        <a:srgbClr val="2D5876"/>
      </a:accent2>
      <a:accent3>
        <a:srgbClr val="5F7585"/>
      </a:accent3>
      <a:accent4>
        <a:srgbClr val="AAB3B9"/>
      </a:accent4>
      <a:accent5>
        <a:srgbClr val="012641"/>
      </a:accent5>
      <a:accent6>
        <a:srgbClr val="454545"/>
      </a:accent6>
      <a:hlink>
        <a:srgbClr val="C51E5B"/>
      </a:hlink>
      <a:folHlink>
        <a:srgbClr val="954F72"/>
      </a:folHlink>
    </a:clrScheme>
    <a:fontScheme name="Niestandardowy 6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Motyw pakietu Office">
  <a:themeElements>
    <a:clrScheme name="Niestandardowy 11">
      <a:dk1>
        <a:srgbClr val="454545"/>
      </a:dk1>
      <a:lt1>
        <a:srgbClr val="FFFFFF"/>
      </a:lt1>
      <a:dk2>
        <a:srgbClr val="454545"/>
      </a:dk2>
      <a:lt2>
        <a:srgbClr val="FFFFFF"/>
      </a:lt2>
      <a:accent1>
        <a:srgbClr val="C51E5B"/>
      </a:accent1>
      <a:accent2>
        <a:srgbClr val="2D5876"/>
      </a:accent2>
      <a:accent3>
        <a:srgbClr val="5F7585"/>
      </a:accent3>
      <a:accent4>
        <a:srgbClr val="AAB3B9"/>
      </a:accent4>
      <a:accent5>
        <a:srgbClr val="012641"/>
      </a:accent5>
      <a:accent6>
        <a:srgbClr val="454545"/>
      </a:accent6>
      <a:hlink>
        <a:srgbClr val="C51E5B"/>
      </a:hlink>
      <a:folHlink>
        <a:srgbClr val="954F72"/>
      </a:folHlink>
    </a:clrScheme>
    <a:fontScheme name="Niestandardowy 6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Motyw pakietu Office">
  <a:themeElements>
    <a:clrScheme name="Niestandardowy 11">
      <a:dk1>
        <a:srgbClr val="454545"/>
      </a:dk1>
      <a:lt1>
        <a:srgbClr val="FFFFFF"/>
      </a:lt1>
      <a:dk2>
        <a:srgbClr val="454545"/>
      </a:dk2>
      <a:lt2>
        <a:srgbClr val="FFFFFF"/>
      </a:lt2>
      <a:accent1>
        <a:srgbClr val="C51E5B"/>
      </a:accent1>
      <a:accent2>
        <a:srgbClr val="2D5876"/>
      </a:accent2>
      <a:accent3>
        <a:srgbClr val="5F7585"/>
      </a:accent3>
      <a:accent4>
        <a:srgbClr val="AAB3B9"/>
      </a:accent4>
      <a:accent5>
        <a:srgbClr val="012641"/>
      </a:accent5>
      <a:accent6>
        <a:srgbClr val="454545"/>
      </a:accent6>
      <a:hlink>
        <a:srgbClr val="C51E5B"/>
      </a:hlink>
      <a:folHlink>
        <a:srgbClr val="954F72"/>
      </a:folHlink>
    </a:clrScheme>
    <a:fontScheme name="Niestandardowy 6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Motyw pakietu Office">
  <a:themeElements>
    <a:clrScheme name="Niestandardowy 11">
      <a:dk1>
        <a:srgbClr val="454545"/>
      </a:dk1>
      <a:lt1>
        <a:srgbClr val="FFFFFF"/>
      </a:lt1>
      <a:dk2>
        <a:srgbClr val="454545"/>
      </a:dk2>
      <a:lt2>
        <a:srgbClr val="FFFFFF"/>
      </a:lt2>
      <a:accent1>
        <a:srgbClr val="C51E5B"/>
      </a:accent1>
      <a:accent2>
        <a:srgbClr val="2D5876"/>
      </a:accent2>
      <a:accent3>
        <a:srgbClr val="5F7585"/>
      </a:accent3>
      <a:accent4>
        <a:srgbClr val="AAB3B9"/>
      </a:accent4>
      <a:accent5>
        <a:srgbClr val="012641"/>
      </a:accent5>
      <a:accent6>
        <a:srgbClr val="454545"/>
      </a:accent6>
      <a:hlink>
        <a:srgbClr val="C51E5B"/>
      </a:hlink>
      <a:folHlink>
        <a:srgbClr val="954F72"/>
      </a:folHlink>
    </a:clrScheme>
    <a:fontScheme name="Niestandardowy 6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millennium">
    <a:dk1>
      <a:srgbClr val="2B2B2D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8">
    <a:majorFont>
      <a:latin typeface="Gill Sans bold"/>
      <a:ea typeface=""/>
      <a:cs typeface=""/>
    </a:majorFont>
    <a:minorFont>
      <a:latin typeface="Lato Ligh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millennium">
    <a:dk1>
      <a:srgbClr val="2B2B2D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8">
    <a:majorFont>
      <a:latin typeface="Gill Sans bold"/>
      <a:ea typeface=""/>
      <a:cs typeface=""/>
    </a:majorFont>
    <a:minorFont>
      <a:latin typeface="Lato Ligh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Wyniki-BM">
    <a:dk1>
      <a:srgbClr val="57565A"/>
    </a:dk1>
    <a:lt1>
      <a:sysClr val="window" lastClr="FFFFFF"/>
    </a:lt1>
    <a:dk2>
      <a:srgbClr val="C82059"/>
    </a:dk2>
    <a:lt2>
      <a:srgbClr val="8C8A8F"/>
    </a:lt2>
    <a:accent1>
      <a:srgbClr val="CB0069"/>
    </a:accent1>
    <a:accent2>
      <a:srgbClr val="AE005A"/>
    </a:accent2>
    <a:accent3>
      <a:srgbClr val="880046"/>
    </a:accent3>
    <a:accent4>
      <a:srgbClr val="72003B"/>
    </a:accent4>
    <a:accent5>
      <a:srgbClr val="1A5FB4"/>
    </a:accent5>
    <a:accent6>
      <a:srgbClr val="414043"/>
    </a:accent6>
    <a:hlink>
      <a:srgbClr val="C82059"/>
    </a:hlink>
    <a:folHlink>
      <a:srgbClr val="C82059"/>
    </a:folHlink>
  </a:clrScheme>
  <a:fontScheme name="Niestandardowy 2">
    <a:majorFont>
      <a:latin typeface="Gill Sans Bold"/>
      <a:ea typeface=""/>
      <a:cs typeface=""/>
    </a:majorFont>
    <a:minorFont>
      <a:latin typeface="Gill Sans Lt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1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Millennium bcp Template Presentation 9">
    <a:dk1>
      <a:srgbClr val="000000"/>
    </a:dk1>
    <a:lt1>
      <a:srgbClr val="FFFFFF"/>
    </a:lt1>
    <a:dk2>
      <a:srgbClr val="000000"/>
    </a:dk2>
    <a:lt2>
      <a:srgbClr val="808080"/>
    </a:lt2>
    <a:accent1>
      <a:srgbClr val="FFD5D5"/>
    </a:accent1>
    <a:accent2>
      <a:srgbClr val="FFCC99"/>
    </a:accent2>
    <a:accent3>
      <a:srgbClr val="FFFFFF"/>
    </a:accent3>
    <a:accent4>
      <a:srgbClr val="000000"/>
    </a:accent4>
    <a:accent5>
      <a:srgbClr val="FFE7E7"/>
    </a:accent5>
    <a:accent6>
      <a:srgbClr val="E7B98A"/>
    </a:accent6>
    <a:hlink>
      <a:srgbClr val="CCCCFF"/>
    </a:hlink>
    <a:folHlink>
      <a:srgbClr val="B2B2B2"/>
    </a:folHlink>
  </a:clrScheme>
  <a:fontScheme name="Millennium bcp Template Presentation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18550</TotalTime>
  <Words>4157</Words>
  <Application>Microsoft Office PowerPoint</Application>
  <PresentationFormat>Papier A4 (210x297 mm)</PresentationFormat>
  <Paragraphs>840</Paragraphs>
  <Slides>28</Slides>
  <Notes>9</Notes>
  <HiddenSlides>0</HiddenSlides>
  <MMClips>0</MMClips>
  <ScaleCrop>false</ScaleCrop>
  <HeadingPairs>
    <vt:vector size="4" baseType="variant">
      <vt:variant>
        <vt:lpstr>Motyw</vt:lpstr>
      </vt:variant>
      <vt:variant>
        <vt:i4>12</vt:i4>
      </vt:variant>
      <vt:variant>
        <vt:lpstr>Tytuły slajdów</vt:lpstr>
      </vt:variant>
      <vt:variant>
        <vt:i4>28</vt:i4>
      </vt:variant>
    </vt:vector>
  </HeadingPairs>
  <TitlesOfParts>
    <vt:vector size="40" baseType="lpstr">
      <vt:lpstr>Motyw pakietu Office</vt:lpstr>
      <vt:lpstr>7_Motyw pakietu Office</vt:lpstr>
      <vt:lpstr>4_Motyw pakietu Office</vt:lpstr>
      <vt:lpstr>8_Motyw pakietu Office</vt:lpstr>
      <vt:lpstr>6_Motyw pakietu Office</vt:lpstr>
      <vt:lpstr>1_Motyw pakietu Office</vt:lpstr>
      <vt:lpstr>2_Motyw pakietu Office</vt:lpstr>
      <vt:lpstr>3_Motyw pakietu Office</vt:lpstr>
      <vt:lpstr>10_Motyw pakietu Office</vt:lpstr>
      <vt:lpstr>11_Motyw pakietu Office</vt:lpstr>
      <vt:lpstr>9_Motyw pakietu Office</vt:lpstr>
      <vt:lpstr>12_Motyw pakietu Office</vt:lpstr>
      <vt:lpstr>Prezentacja programu PowerPoint</vt:lpstr>
      <vt:lpstr>Prezentacja programu PowerPoint</vt:lpstr>
      <vt:lpstr>Prezentacja programu PowerPoint</vt:lpstr>
      <vt:lpstr>PODSUMOWANIE OSIĄGNIĘĆ W LATACH 2013-2017 (1)</vt:lpstr>
      <vt:lpstr>PODSUMOWANIE OSIĄGNIĘĆ W LATACH 2013-2017 (2)</vt:lpstr>
      <vt:lpstr>GŁÓWNE DANE FINANSOWE 2017 r. </vt:lpstr>
      <vt:lpstr>ZYSKOWNOŚĆ I EFEKTYWNOŚĆ KOSZTOWA</vt:lpstr>
      <vt:lpstr>WYNIK Z ODSETEK I PROWIZJI</vt:lpstr>
      <vt:lpstr>JAKOŚĆ AKTYWÓW I PŁYNNOŚĆ</vt:lpstr>
      <vt:lpstr>ADEKWATNOŚĆ KAPITAŁOWA</vt:lpstr>
      <vt:lpstr>Prezentacja programu PowerPoint</vt:lpstr>
      <vt:lpstr>GŁÓWNE OSIĄGNIĘCIA BIZNESOWE W ROKU 2017</vt:lpstr>
      <vt:lpstr>KREDYTY I DEPOZYTY</vt:lpstr>
      <vt:lpstr>BANKOWOŚĆ DETALICZNA – DEPOZYTY I RACHUNKI</vt:lpstr>
      <vt:lpstr>Prezentacja programu PowerPoint</vt:lpstr>
      <vt:lpstr>BANKOWOŚĆ DETALICZNA - KREDYTY</vt:lpstr>
      <vt:lpstr>BANKOWOŚĆ PRZEDSIĘBIORSTW – DEPOZYTY I KREDYTY </vt:lpstr>
      <vt:lpstr>BANKOWOŚĆ PRZEDSIĘBIORSTW – NOWE FINANSOWANIE </vt:lpstr>
      <vt:lpstr>NOWE ROZWIĄZANIA W MILLENECIE I APLIKACJI MOBILNEJ</vt:lpstr>
      <vt:lpstr>Prezentacja programu PowerPoint</vt:lpstr>
      <vt:lpstr>PRZEGLĄD MAKROEKONOMICZNY</vt:lpstr>
      <vt:lpstr>PRZEGLĄD MAKROEKONOMICZNY</vt:lpstr>
      <vt:lpstr>KURS AKCJI BANKU MILLENNIUM </vt:lpstr>
      <vt:lpstr>NAJWAŻNIEJSZE NAGRODY I WYRÓŻNIENIA (1)</vt:lpstr>
      <vt:lpstr>NAJWAŻNIEJSZE NAGRODY I WYRÓŻNIENIA (2)</vt:lpstr>
      <vt:lpstr>Prezentacja programu PowerPoint</vt:lpstr>
      <vt:lpstr>BILANS</vt:lpstr>
      <vt:lpstr>Prezentacja programu PowerPoint</vt:lpstr>
    </vt:vector>
  </TitlesOfParts>
  <Company>MILLENNIUM BANK S.A.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admin1</dc:creator>
  <cp:lastModifiedBy>MAREK ADAM MISKOW</cp:lastModifiedBy>
  <cp:revision>1001</cp:revision>
  <cp:lastPrinted>2017-10-19T10:01:17Z</cp:lastPrinted>
  <dcterms:created xsi:type="dcterms:W3CDTF">2017-01-18T10:10:57Z</dcterms:created>
  <dcterms:modified xsi:type="dcterms:W3CDTF">2018-02-01T18:38:56Z</dcterms:modified>
  <cp:category>CONFIDENTIAL_BANKINKG</cp:category>
</cp:coreProperties>
</file>