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5"/>
  </p:sldMasterIdLst>
  <p:notesMasterIdLst>
    <p:notesMasterId r:id="rId20"/>
  </p:notesMasterIdLst>
  <p:handoutMasterIdLst>
    <p:handoutMasterId r:id="rId21"/>
  </p:handoutMasterIdLst>
  <p:sldIdLst>
    <p:sldId id="257" r:id="rId6"/>
    <p:sldId id="527" r:id="rId7"/>
    <p:sldId id="297" r:id="rId8"/>
    <p:sldId id="532" r:id="rId9"/>
    <p:sldId id="517" r:id="rId10"/>
    <p:sldId id="550" r:id="rId11"/>
    <p:sldId id="551" r:id="rId12"/>
    <p:sldId id="552" r:id="rId13"/>
    <p:sldId id="553" r:id="rId14"/>
    <p:sldId id="554" r:id="rId15"/>
    <p:sldId id="555" r:id="rId16"/>
    <p:sldId id="556" r:id="rId17"/>
    <p:sldId id="557" r:id="rId18"/>
    <p:sldId id="525" r:id="rId19"/>
  </p:sldIdLst>
  <p:sldSz cx="9144000" cy="6858000" type="screen4x3"/>
  <p:notesSz cx="6858000" cy="9661525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" initials="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0358"/>
    <a:srgbClr val="CFDBE7"/>
    <a:srgbClr val="B4B4B4"/>
    <a:srgbClr val="C10055"/>
    <a:srgbClr val="9F0251"/>
    <a:srgbClr val="F7DBE8"/>
    <a:srgbClr val="CD0067"/>
    <a:srgbClr val="336699"/>
    <a:srgbClr val="FFFFFF"/>
    <a:srgbClr val="FBF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314" autoAdjust="0"/>
  </p:normalViewPr>
  <p:slideViewPr>
    <p:cSldViewPr snapToGrid="0">
      <p:cViewPr>
        <p:scale>
          <a:sx n="86" d="100"/>
          <a:sy n="86" d="100"/>
        </p:scale>
        <p:origin x="-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14.xml"/><Relationship Id="rId4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09933774834438"/>
          <c:y val="0.17346938775510204"/>
          <c:w val="0.5331125827814569"/>
          <c:h val="0.6571428571428571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98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1-4019-8633-76EAD0A24E97}"/>
              </c:ext>
            </c:extLst>
          </c:dPt>
          <c:dPt>
            <c:idx val="1"/>
            <c:bubble3D val="0"/>
            <c:spPr>
              <a:solidFill>
                <a:srgbClr val="CFDBE7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B1-4019-8633-76EAD0A24E97}"/>
              </c:ext>
            </c:extLst>
          </c:dPt>
          <c:dPt>
            <c:idx val="2"/>
            <c:bubble3D val="0"/>
            <c:spPr>
              <a:solidFill>
                <a:srgbClr val="B4B4B4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B1-4019-8633-76EAD0A24E97}"/>
              </c:ext>
            </c:extLst>
          </c:dPt>
          <c:dPt>
            <c:idx val="3"/>
            <c:bubble3D val="0"/>
            <c:spPr>
              <a:solidFill>
                <a:schemeClr val="accent3">
                  <a:lumMod val="85000"/>
                </a:schemeClr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FB1-4019-8633-76EAD0A24E97}"/>
              </c:ext>
            </c:extLst>
          </c:dPt>
          <c:dLbls>
            <c:numFmt formatCode="#,##0.0" sourceLinked="0"/>
            <c:spPr>
              <a:noFill/>
              <a:ln w="2539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wiem/ Trudno powiedzieć </c:v>
                </c:pt>
              </c:strCache>
            </c:strRef>
          </c:cat>
          <c:val>
            <c:numRef>
              <c:f>Sheet1!$B$2:$D$2</c:f>
              <c:numCache>
                <c:formatCode>###0.0</c:formatCode>
                <c:ptCount val="3"/>
                <c:pt idx="0">
                  <c:v>20.3</c:v>
                </c:pt>
                <c:pt idx="1">
                  <c:v>77.400000000000006</c:v>
                </c:pt>
                <c:pt idx="2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FB1-4019-8633-76EAD0A24E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9.9619192940041873E-2"/>
          <c:y val="0.88756463343989356"/>
          <c:w val="0.90038080705995815"/>
          <c:h val="9.6086592718144556E-2"/>
        </c:manualLayout>
      </c:layout>
      <c:overlay val="0"/>
      <c:txPr>
        <a:bodyPr/>
        <a:lstStyle/>
        <a:p>
          <a:pPr>
            <a:defRPr sz="1050" b="0"/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09933774834438"/>
          <c:y val="0.17346938775510204"/>
          <c:w val="0.5331125827814569"/>
          <c:h val="0.6571428571428571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98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1-4019-8633-76EAD0A24E97}"/>
              </c:ext>
            </c:extLst>
          </c:dPt>
          <c:dPt>
            <c:idx val="1"/>
            <c:bubble3D val="0"/>
            <c:spPr>
              <a:solidFill>
                <a:srgbClr val="F7DBE8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B1-4019-8633-76EAD0A24E97}"/>
              </c:ext>
            </c:extLst>
          </c:dPt>
          <c:dPt>
            <c:idx val="2"/>
            <c:bubble3D val="0"/>
            <c:spPr>
              <a:solidFill>
                <a:srgbClr val="CFDBE7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B1-4019-8633-76EAD0A24E97}"/>
              </c:ext>
            </c:extLst>
          </c:dPt>
          <c:dPt>
            <c:idx val="3"/>
            <c:bubble3D val="0"/>
            <c:spPr>
              <a:solidFill>
                <a:srgbClr val="336699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FB1-4019-8633-76EAD0A24E97}"/>
              </c:ext>
            </c:extLst>
          </c:dPt>
          <c:dPt>
            <c:idx val="4"/>
            <c:bubble3D val="0"/>
            <c:spPr>
              <a:solidFill>
                <a:srgbClr val="B4B4B4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982-4D85-93A6-137A78F2F26A}"/>
              </c:ext>
            </c:extLst>
          </c:dPt>
          <c:dLbls>
            <c:numFmt formatCode="#,##0.0" sourceLinked="0"/>
            <c:spPr>
              <a:noFill/>
              <a:ln w="2539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Raczej nie</c:v>
                </c:pt>
                <c:pt idx="3">
                  <c:v>Zdecydowanie nie</c:v>
                </c:pt>
                <c:pt idx="4">
                  <c:v>Trudno powiedzieć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1.8</c:v>
                </c:pt>
                <c:pt idx="1">
                  <c:v>4.8</c:v>
                </c:pt>
                <c:pt idx="2">
                  <c:v>18.600000000000001</c:v>
                </c:pt>
                <c:pt idx="3">
                  <c:v>73.900000000000006</c:v>
                </c:pt>
                <c:pt idx="4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FB1-4019-8633-76EAD0A24E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9.9619192940041873E-2"/>
          <c:y val="0.88756463343989356"/>
          <c:w val="0.90038080705995815"/>
          <c:h val="9.6086592718144556E-2"/>
        </c:manualLayout>
      </c:layout>
      <c:overlay val="0"/>
      <c:txPr>
        <a:bodyPr/>
        <a:lstStyle/>
        <a:p>
          <a:pPr>
            <a:defRPr sz="1050" b="0"/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09933774834438"/>
          <c:y val="0.17346938775510204"/>
          <c:w val="0.5331125827814569"/>
          <c:h val="0.6571428571428571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98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1-4019-8633-76EAD0A24E97}"/>
              </c:ext>
            </c:extLst>
          </c:dPt>
          <c:dPt>
            <c:idx val="1"/>
            <c:bubble3D val="0"/>
            <c:spPr>
              <a:solidFill>
                <a:srgbClr val="F7DBE8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B1-4019-8633-76EAD0A24E97}"/>
              </c:ext>
            </c:extLst>
          </c:dPt>
          <c:dPt>
            <c:idx val="2"/>
            <c:bubble3D val="0"/>
            <c:spPr>
              <a:solidFill>
                <a:srgbClr val="CFDBE7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B1-4019-8633-76EAD0A24E97}"/>
              </c:ext>
            </c:extLst>
          </c:dPt>
          <c:dPt>
            <c:idx val="3"/>
            <c:bubble3D val="0"/>
            <c:spPr>
              <a:solidFill>
                <a:srgbClr val="336699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FB1-4019-8633-76EAD0A24E97}"/>
              </c:ext>
            </c:extLst>
          </c:dPt>
          <c:dPt>
            <c:idx val="4"/>
            <c:bubble3D val="0"/>
            <c:spPr>
              <a:solidFill>
                <a:srgbClr val="B4B4B4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982-4D85-93A6-137A78F2F26A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B1-4019-8633-76EAD0A24E97}"/>
                </c:ext>
              </c:extLst>
            </c:dLbl>
            <c:numFmt formatCode="#,##0.0" sourceLinked="0"/>
            <c:spPr>
              <a:noFill/>
              <a:ln w="2539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Raczej nie</c:v>
                </c:pt>
                <c:pt idx="3">
                  <c:v>Zdecydowanie nie</c:v>
                </c:pt>
                <c:pt idx="4">
                  <c:v>Trudno powiedzieć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1">
                  <c:v>6.1</c:v>
                </c:pt>
                <c:pt idx="2">
                  <c:v>24.1</c:v>
                </c:pt>
                <c:pt idx="3">
                  <c:v>62.8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FB1-4019-8633-76EAD0A24E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9.9619192940041873E-2"/>
          <c:y val="0.88756463343989356"/>
          <c:w val="0.90038080705995815"/>
          <c:h val="9.6086592718144556E-2"/>
        </c:manualLayout>
      </c:layout>
      <c:overlay val="0"/>
      <c:txPr>
        <a:bodyPr/>
        <a:lstStyle/>
        <a:p>
          <a:pPr>
            <a:defRPr sz="1050" b="0"/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36517900471186E-2"/>
          <c:y val="3.4723958171515933E-2"/>
          <c:w val="0.94278903456495833"/>
          <c:h val="0.85176923359766632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CD0067"/>
            </a:solidFill>
            <a:ln w="25397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2539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6F-43F6-BEDD-D68A42B47D10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96F-43F6-BEDD-D68A42B47D1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96F-43F6-BEDD-D68A42B47D1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96F-43F6-BEDD-D68A42B47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Nie wiem/ Trudno powiedzieć </c:v>
                </c:pt>
                <c:pt idx="1">
                  <c:v>Bo jestem lojalna w stosunku do mojego banku</c:v>
                </c:pt>
                <c:pt idx="2">
                  <c:v>Bo w banku moje dane osobowe są bezpieczne</c:v>
                </c:pt>
                <c:pt idx="3">
                  <c:v>Bo w banku moje pieniądze są bezpieczne</c:v>
                </c:pt>
                <c:pt idx="4">
                  <c:v>Bo moje doświadczenia z bankami są pozytywne</c:v>
                </c:pt>
                <c:pt idx="5">
                  <c:v>Bo mam zaufanie tylko do banku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1.5</c:v>
                </c:pt>
                <c:pt idx="1">
                  <c:v>9.9</c:v>
                </c:pt>
                <c:pt idx="2" formatCode="0.0">
                  <c:v>20</c:v>
                </c:pt>
                <c:pt idx="3">
                  <c:v>21.1</c:v>
                </c:pt>
                <c:pt idx="4" formatCode="0.0">
                  <c:v>22</c:v>
                </c:pt>
                <c:pt idx="5">
                  <c:v>25.5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96F-43F6-BEDD-D68A42B47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11252096"/>
        <c:axId val="311253632"/>
      </c:barChart>
      <c:catAx>
        <c:axId val="311252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253632"/>
        <c:crosses val="autoZero"/>
        <c:auto val="1"/>
        <c:lblAlgn val="ctr"/>
        <c:lblOffset val="100"/>
        <c:noMultiLvlLbl val="0"/>
      </c:catAx>
      <c:valAx>
        <c:axId val="31125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252096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5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09933774834438"/>
          <c:y val="0.17346938775510204"/>
          <c:w val="0.5331125827814569"/>
          <c:h val="0.6571428571428571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98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1-4019-8633-76EAD0A24E97}"/>
              </c:ext>
            </c:extLst>
          </c:dPt>
          <c:dPt>
            <c:idx val="1"/>
            <c:bubble3D val="0"/>
            <c:spPr>
              <a:solidFill>
                <a:srgbClr val="F7DBE8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B1-4019-8633-76EAD0A24E97}"/>
              </c:ext>
            </c:extLst>
          </c:dPt>
          <c:dPt>
            <c:idx val="2"/>
            <c:bubble3D val="0"/>
            <c:spPr>
              <a:solidFill>
                <a:srgbClr val="CFDBE7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B1-4019-8633-76EAD0A24E97}"/>
              </c:ext>
            </c:extLst>
          </c:dPt>
          <c:dPt>
            <c:idx val="3"/>
            <c:bubble3D val="0"/>
            <c:spPr>
              <a:solidFill>
                <a:srgbClr val="336699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FB1-4019-8633-76EAD0A24E97}"/>
              </c:ext>
            </c:extLst>
          </c:dPt>
          <c:dPt>
            <c:idx val="4"/>
            <c:bubble3D val="0"/>
            <c:spPr>
              <a:solidFill>
                <a:srgbClr val="B4B4B4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982-4D85-93A6-137A78F2F26A}"/>
              </c:ext>
            </c:extLst>
          </c:dPt>
          <c:dLbls>
            <c:dLbl>
              <c:idx val="3"/>
              <c:layout>
                <c:manualLayout>
                  <c:x val="-1.1468282867315327E-2"/>
                  <c:y val="3.825441438348816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B1-4019-8633-76EAD0A24E97}"/>
                </c:ext>
              </c:extLst>
            </c:dLbl>
            <c:numFmt formatCode="#,##0" sourceLinked="0"/>
            <c:spPr>
              <a:noFill/>
              <a:ln w="2539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Raczej nie</c:v>
                </c:pt>
                <c:pt idx="3">
                  <c:v>Zdecydowanie nie</c:v>
                </c:pt>
                <c:pt idx="4">
                  <c:v>Trudno powiedzieć</c:v>
                </c:pt>
              </c:strCache>
            </c:strRef>
          </c:cat>
          <c:val>
            <c:numRef>
              <c:f>Sheet1!$B$2:$F$2</c:f>
              <c:numCache>
                <c:formatCode>0</c:formatCode>
                <c:ptCount val="5"/>
                <c:pt idx="0">
                  <c:v>14.3</c:v>
                </c:pt>
                <c:pt idx="1">
                  <c:v>52.8</c:v>
                </c:pt>
                <c:pt idx="2">
                  <c:v>20.8</c:v>
                </c:pt>
                <c:pt idx="3">
                  <c:v>3.7</c:v>
                </c:pt>
                <c:pt idx="4">
                  <c:v>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FB1-4019-8633-76EAD0A24E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9.9619192940041873E-2"/>
          <c:y val="0.88756463343989356"/>
          <c:w val="0.90038080705995815"/>
          <c:h val="9.6086592718144556E-2"/>
        </c:manualLayout>
      </c:layout>
      <c:overlay val="0"/>
      <c:txPr>
        <a:bodyPr/>
        <a:lstStyle/>
        <a:p>
          <a:pPr>
            <a:defRPr sz="1050" b="0"/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36517900471186E-2"/>
          <c:y val="8.5403337321688297E-2"/>
          <c:w val="0.94278903456495833"/>
          <c:h val="0.7690483981611671"/>
        </c:manualLayout>
      </c:layout>
      <c:barChart>
        <c:barDir val="bar"/>
        <c:grouping val="clustered"/>
        <c:varyColors val="0"/>
        <c:ser>
          <c:idx val="1"/>
          <c:order val="0"/>
          <c:tx>
            <c:v>Za 10 lat</c:v>
          </c:tx>
          <c:spPr>
            <a:solidFill>
              <a:srgbClr val="F7DBE8"/>
            </a:solidFill>
            <a:ln w="25397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96F-43F6-BEDD-D68A42B47D10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96F-43F6-BEDD-D68A42B47D1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96F-43F6-BEDD-D68A42B47D1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96F-43F6-BEDD-D68A42B47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Sheet1!$B$1:$H$1</c:f>
              <c:strCache>
                <c:ptCount val="7"/>
                <c:pt idx="0">
                  <c:v>Kawiarnia sieciowa</c:v>
                </c:pt>
                <c:pt idx="1">
                  <c:v>Facebook</c:v>
                </c:pt>
                <c:pt idx="2">
                  <c:v>Sieć apteczna</c:v>
                </c:pt>
                <c:pt idx="3">
                  <c:v>Supermarket/ Dyskont</c:v>
                </c:pt>
                <c:pt idx="4">
                  <c:v>Firma pożyczkowa</c:v>
                </c:pt>
                <c:pt idx="5">
                  <c:v>Dostawca prądu</c:v>
                </c:pt>
                <c:pt idx="6">
                  <c:v>Operator telekomunikacyjny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28</c:v>
                </c:pt>
                <c:pt idx="1">
                  <c:v>28</c:v>
                </c:pt>
                <c:pt idx="2">
                  <c:v>24</c:v>
                </c:pt>
                <c:pt idx="3">
                  <c:v>38</c:v>
                </c:pt>
                <c:pt idx="4">
                  <c:v>21</c:v>
                </c:pt>
                <c:pt idx="5">
                  <c:v>67</c:v>
                </c:pt>
                <c:pt idx="6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96F-43F6-BEDD-D68A42B47D10}"/>
            </c:ext>
          </c:extLst>
        </c:ser>
        <c:ser>
          <c:idx val="0"/>
          <c:order val="1"/>
          <c:tx>
            <c:v>W przyszłym roku</c:v>
          </c:tx>
          <c:spPr>
            <a:solidFill>
              <a:srgbClr val="CD006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Sheet1!$B$1:$H$1</c:f>
              <c:strCache>
                <c:ptCount val="7"/>
                <c:pt idx="0">
                  <c:v>Kawiarnia sieciowa</c:v>
                </c:pt>
                <c:pt idx="1">
                  <c:v>Facebook</c:v>
                </c:pt>
                <c:pt idx="2">
                  <c:v>Sieć apteczna</c:v>
                </c:pt>
                <c:pt idx="3">
                  <c:v>Supermarket/ Dyskont</c:v>
                </c:pt>
                <c:pt idx="4">
                  <c:v>Firma pożyczkowa</c:v>
                </c:pt>
                <c:pt idx="5">
                  <c:v>Dostawca prądu</c:v>
                </c:pt>
                <c:pt idx="6">
                  <c:v>Operator telekomunikacyjny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</c:v>
                </c:pt>
                <c:pt idx="1">
                  <c:v>14</c:v>
                </c:pt>
                <c:pt idx="2">
                  <c:v>14</c:v>
                </c:pt>
                <c:pt idx="3">
                  <c:v>18</c:v>
                </c:pt>
                <c:pt idx="4">
                  <c:v>21</c:v>
                </c:pt>
                <c:pt idx="5">
                  <c:v>40</c:v>
                </c:pt>
                <c:pt idx="6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C7-452F-A8DD-852C26D10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11963008"/>
        <c:axId val="311977088"/>
      </c:barChart>
      <c:catAx>
        <c:axId val="31196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977088"/>
        <c:crosses val="autoZero"/>
        <c:auto val="1"/>
        <c:lblAlgn val="ctr"/>
        <c:lblOffset val="100"/>
        <c:noMultiLvlLbl val="0"/>
      </c:catAx>
      <c:valAx>
        <c:axId val="31197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96300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5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36517900471186E-2"/>
          <c:y val="8.5403337321688297E-2"/>
          <c:w val="0.94278903456495833"/>
          <c:h val="0.80108991825613074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CD0067"/>
            </a:solidFill>
            <a:ln w="25397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2539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6F-43F6-BEDD-D68A42B47D10}"/>
              </c:ext>
            </c:extLst>
          </c:dPt>
          <c:dPt>
            <c:idx val="1"/>
            <c:invertIfNegative val="0"/>
            <c:bubble3D val="0"/>
            <c:spPr>
              <a:solidFill>
                <a:srgbClr val="CFDBE7"/>
              </a:solidFill>
              <a:ln w="2539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F93-4835-980F-6840FB82BFEE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96F-43F6-BEDD-D68A42B47D1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96F-43F6-BEDD-D68A42B47D1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96F-43F6-BEDD-D68A42B47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Nie wiem/ Trudno powiedzieć </c:v>
                </c:pt>
                <c:pt idx="1">
                  <c:v>Żadne z powyższych</c:v>
                </c:pt>
                <c:pt idx="2">
                  <c:v>Priorytetowe traktowanie</c:v>
                </c:pt>
                <c:pt idx="3">
                  <c:v>Lepszej jakości usług</c:v>
                </c:pt>
                <c:pt idx="4">
                  <c:v>Lepsza oferta</c:v>
                </c:pt>
                <c:pt idx="5">
                  <c:v>Instytucja płaciłaby mi za te dane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5.8</c:v>
                </c:pt>
                <c:pt idx="1">
                  <c:v>82.2</c:v>
                </c:pt>
                <c:pt idx="2">
                  <c:v>3</c:v>
                </c:pt>
                <c:pt idx="3">
                  <c:v>4.8</c:v>
                </c:pt>
                <c:pt idx="4">
                  <c:v>6.1</c:v>
                </c:pt>
                <c:pt idx="5">
                  <c:v>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96F-43F6-BEDD-D68A42B47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11841920"/>
        <c:axId val="311843456"/>
      </c:barChart>
      <c:catAx>
        <c:axId val="31184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843456"/>
        <c:crosses val="autoZero"/>
        <c:auto val="1"/>
        <c:lblAlgn val="ctr"/>
        <c:lblOffset val="100"/>
        <c:noMultiLvlLbl val="0"/>
      </c:catAx>
      <c:valAx>
        <c:axId val="311843456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1841920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5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36517900471186E-2"/>
          <c:y val="8.5403337321688297E-2"/>
          <c:w val="0.94278903456495833"/>
          <c:h val="0.80108991825613074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CD0067"/>
            </a:solidFill>
            <a:ln w="25397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2539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6F-43F6-BEDD-D68A42B47D10}"/>
              </c:ext>
            </c:extLst>
          </c:dPt>
          <c:dPt>
            <c:idx val="1"/>
            <c:invertIfNegative val="0"/>
            <c:bubble3D val="0"/>
            <c:spPr>
              <a:solidFill>
                <a:srgbClr val="CFDBE7"/>
              </a:solidFill>
              <a:ln w="2539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F93-4835-980F-6840FB82BFEE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96F-43F6-BEDD-D68A42B47D1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96F-43F6-BEDD-D68A42B47D1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96F-43F6-BEDD-D68A42B47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Nie wiem/ Trudno powiedzieć </c:v>
                </c:pt>
                <c:pt idx="1">
                  <c:v>Żadne z powyższych</c:v>
                </c:pt>
                <c:pt idx="2">
                  <c:v>Lepsze aplikacje internetowe i mobilne</c:v>
                </c:pt>
                <c:pt idx="3">
                  <c:v>Bliskość placówki</c:v>
                </c:pt>
                <c:pt idx="4">
                  <c:v>Wygoda</c:v>
                </c:pt>
                <c:pt idx="5">
                  <c:v>Lepsza cena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5.3</c:v>
                </c:pt>
                <c:pt idx="1">
                  <c:v>43.7</c:v>
                </c:pt>
                <c:pt idx="2">
                  <c:v>9.5</c:v>
                </c:pt>
                <c:pt idx="3">
                  <c:v>11.1</c:v>
                </c:pt>
                <c:pt idx="4">
                  <c:v>11.1</c:v>
                </c:pt>
                <c:pt idx="5">
                  <c:v>22.3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96F-43F6-BEDD-D68A42B47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12827264"/>
        <c:axId val="312829056"/>
      </c:barChart>
      <c:catAx>
        <c:axId val="31282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2829056"/>
        <c:crosses val="autoZero"/>
        <c:auto val="1"/>
        <c:lblAlgn val="ctr"/>
        <c:lblOffset val="100"/>
        <c:noMultiLvlLbl val="0"/>
      </c:catAx>
      <c:valAx>
        <c:axId val="312829056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699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pl-PL"/>
          </a:p>
        </c:txPr>
        <c:crossAx val="312827264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5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09933774834438"/>
          <c:y val="0.17346938775510204"/>
          <c:w val="0.5331125827814569"/>
          <c:h val="0.6571428571428571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25398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1-4019-8633-76EAD0A24E97}"/>
              </c:ext>
            </c:extLst>
          </c:dPt>
          <c:dPt>
            <c:idx val="1"/>
            <c:bubble3D val="0"/>
            <c:spPr>
              <a:solidFill>
                <a:srgbClr val="F7DBE8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B1-4019-8633-76EAD0A24E97}"/>
              </c:ext>
            </c:extLst>
          </c:dPt>
          <c:dPt>
            <c:idx val="2"/>
            <c:bubble3D val="0"/>
            <c:spPr>
              <a:solidFill>
                <a:srgbClr val="CFDBE7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B1-4019-8633-76EAD0A24E97}"/>
              </c:ext>
            </c:extLst>
          </c:dPt>
          <c:dPt>
            <c:idx val="3"/>
            <c:bubble3D val="0"/>
            <c:spPr>
              <a:solidFill>
                <a:srgbClr val="336699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FB1-4019-8633-76EAD0A24E97}"/>
              </c:ext>
            </c:extLst>
          </c:dPt>
          <c:dPt>
            <c:idx val="4"/>
            <c:bubble3D val="0"/>
            <c:spPr>
              <a:solidFill>
                <a:srgbClr val="B4B4B4"/>
              </a:solidFill>
              <a:ln w="25398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982-4D85-93A6-137A78F2F26A}"/>
              </c:ext>
            </c:extLst>
          </c:dPt>
          <c:dLbls>
            <c:dLbl>
              <c:idx val="4"/>
              <c:layout>
                <c:manualLayout>
                  <c:x val="1.0655496766607878E-3"/>
                  <c:y val="-2.2035014696732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82-4D85-93A6-137A78F2F26A}"/>
                </c:ext>
              </c:extLst>
            </c:dLbl>
            <c:numFmt formatCode="#,##0.0" sourceLinked="0"/>
            <c:spPr>
              <a:noFill/>
              <a:ln w="2539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Raczej nie</c:v>
                </c:pt>
                <c:pt idx="3">
                  <c:v>Zdecydowanie nie</c:v>
                </c:pt>
                <c:pt idx="4">
                  <c:v>Trudno powiedzieć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0.5</c:v>
                </c:pt>
                <c:pt idx="1">
                  <c:v>5.2</c:v>
                </c:pt>
                <c:pt idx="2">
                  <c:v>10.1</c:v>
                </c:pt>
                <c:pt idx="3">
                  <c:v>83.6</c:v>
                </c:pt>
                <c:pt idx="4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FB1-4019-8633-76EAD0A24E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9.9619192940041873E-2"/>
          <c:y val="0.88756463343989356"/>
          <c:w val="0.90038080705995815"/>
          <c:h val="9.6086592718144556E-2"/>
        </c:manualLayout>
      </c:layout>
      <c:overlay val="0"/>
      <c:txPr>
        <a:bodyPr/>
        <a:lstStyle/>
        <a:p>
          <a:pPr>
            <a:defRPr sz="1050" b="0"/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F8F0A2F-5C76-448A-B1F0-B76B8844FB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t" anchorCtr="0" compatLnSpc="1">
            <a:prstTxWarp prst="textNoShape">
              <a:avLst/>
            </a:prstTxWarp>
          </a:bodyPr>
          <a:lstStyle>
            <a:lvl1pPr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F3986D1B-34F2-45D4-AABB-B222591F82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xmlns="" id="{CD31DF5A-5A7C-44E4-B40F-4888B9B0BE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b" anchorCtr="0" compatLnSpc="1">
            <a:prstTxWarp prst="textNoShape">
              <a:avLst/>
            </a:prstTxWarp>
          </a:bodyPr>
          <a:lstStyle>
            <a:lvl1pPr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C8655279-9896-4830-B764-BA9F752C2C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7575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defRPr sz="11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FEEAE5-1311-4CF4-AF3E-C9743DFD6E04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670130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AA47E45-C66B-4DBE-AB32-1B4C8F5321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t" anchorCtr="0" compatLnSpc="1">
            <a:prstTxWarp prst="textNoShape">
              <a:avLst/>
            </a:prstTxWarp>
          </a:bodyPr>
          <a:lstStyle>
            <a:lvl1pPr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4EF8B4C-B4B1-4102-9926-2FDA2A2D9C7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6F5F6BCF-F228-495B-AAD2-3E8CA2C6E9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2825" y="725488"/>
            <a:ext cx="4832350" cy="3624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82453F43-9F54-4DFC-B133-6C64360632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89463"/>
            <a:ext cx="54864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l-PL" noProof="0"/>
              <a:t>Click to edit Master text styles</a:t>
            </a:r>
          </a:p>
          <a:p>
            <a:pPr lvl="1"/>
            <a:r>
              <a:rPr lang="pt-PT" altLang="pl-PL" noProof="0"/>
              <a:t>Second level</a:t>
            </a:r>
          </a:p>
          <a:p>
            <a:pPr lvl="2"/>
            <a:r>
              <a:rPr lang="pt-PT" altLang="pl-PL" noProof="0"/>
              <a:t>Third level</a:t>
            </a:r>
          </a:p>
          <a:p>
            <a:pPr lvl="3"/>
            <a:r>
              <a:rPr lang="pt-PT" altLang="pl-PL" noProof="0"/>
              <a:t>Fourth level</a:t>
            </a:r>
          </a:p>
          <a:p>
            <a:pPr lvl="4"/>
            <a:r>
              <a:rPr lang="pt-PT" altLang="pl-PL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05234EC2-8FE3-419D-BE84-9224805524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b" anchorCtr="0" compatLnSpc="1">
            <a:prstTxWarp prst="textNoShape">
              <a:avLst/>
            </a:prstTxWarp>
          </a:bodyPr>
          <a:lstStyle>
            <a:lvl1pPr defTabSz="903288" eaLnBrk="1" hangingPunct="1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7BF3BF46-FB30-4D8E-9663-9FDF4A1D91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75750"/>
            <a:ext cx="2971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91" tIns="45146" rIns="90291" bIns="4514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defRPr sz="11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86F933-648A-4D17-A9D2-A25C862928E0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3230420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8F3E5704-9D40-4E4A-BB4F-23FC54BEE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91CE0-3B2E-4CEC-A55C-BFC0F5C00726}" type="slidenum">
              <a:rPr lang="pt-PT" altLang="pl-PL" sz="1100"/>
              <a:pPr>
                <a:spcBef>
                  <a:spcPct val="0"/>
                </a:spcBef>
              </a:pPr>
              <a:t>1</a:t>
            </a:fld>
            <a:endParaRPr lang="pt-PT" altLang="pl-PL" sz="11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EB613AA8-13EA-44F0-97BE-D027237E1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46F2A3DE-59C8-45FB-812F-7D7D4D872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10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41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11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01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12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60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13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823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8F3E5704-9D40-4E4A-BB4F-23FC54BEE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91CE0-3B2E-4CEC-A55C-BFC0F5C00726}" type="slidenum">
              <a:rPr lang="pt-PT" altLang="pl-PL" sz="1100"/>
              <a:pPr>
                <a:spcBef>
                  <a:spcPct val="0"/>
                </a:spcBef>
              </a:pPr>
              <a:t>14</a:t>
            </a:fld>
            <a:endParaRPr lang="pt-PT" altLang="pl-PL" sz="11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EB613AA8-13EA-44F0-97BE-D027237E1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46F2A3DE-59C8-45FB-812F-7D7D4D872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77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8F3E5704-9D40-4E4A-BB4F-23FC54BEE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91CE0-3B2E-4CEC-A55C-BFC0F5C00726}" type="slidenum">
              <a:rPr lang="pt-PT" altLang="pl-PL" sz="1100"/>
              <a:pPr>
                <a:spcBef>
                  <a:spcPct val="0"/>
                </a:spcBef>
              </a:pPr>
              <a:t>2</a:t>
            </a:fld>
            <a:endParaRPr lang="pt-PT" altLang="pl-PL" sz="11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EB613AA8-13EA-44F0-97BE-D027237E1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46F2A3DE-59C8-45FB-812F-7D7D4D872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06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xmlns="" id="{2D455427-701C-4ACD-B174-A20B6E1A7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01B5BC-C269-40FB-86AE-FA8386764247}" type="slidenum">
              <a:rPr lang="pt-PT" altLang="pl-PL" sz="1100"/>
              <a:pPr>
                <a:spcBef>
                  <a:spcPct val="0"/>
                </a:spcBef>
              </a:pPr>
              <a:t>3</a:t>
            </a:fld>
            <a:endParaRPr lang="pt-PT" altLang="pl-PL" sz="11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xmlns="" id="{C2193E69-C527-41A7-A69B-D87C105DA3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xmlns="" id="{EF101058-E784-4937-96D0-27C1B49AB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8F3E5704-9D40-4E4A-BB4F-23FC54BEE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91CE0-3B2E-4CEC-A55C-BFC0F5C00726}" type="slidenum">
              <a:rPr lang="pt-PT" altLang="pl-PL" sz="1100"/>
              <a:pPr>
                <a:spcBef>
                  <a:spcPct val="0"/>
                </a:spcBef>
              </a:pPr>
              <a:t>4</a:t>
            </a:fld>
            <a:endParaRPr lang="pt-PT" altLang="pl-PL" sz="11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EB613AA8-13EA-44F0-97BE-D027237E1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46F2A3DE-59C8-45FB-812F-7D7D4D872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351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5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79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6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576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7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95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8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54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xmlns="" id="{3A5CEDB5-86B1-493E-80CF-AEE8E456F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735B75-CF14-4B19-8F23-5CBE0E042602}" type="slidenum">
              <a:rPr lang="pt-PT" altLang="pl-PL" sz="1100"/>
              <a:pPr>
                <a:spcBef>
                  <a:spcPct val="0"/>
                </a:spcBef>
              </a:pPr>
              <a:t>9</a:t>
            </a:fld>
            <a:endParaRPr lang="pt-PT" altLang="pl-PL" sz="11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34665BCE-F50D-40D7-966F-831F2D52C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xmlns="" id="{2D0EBD14-A485-4643-996F-7C2F3CC17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9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8">
            <a:extLst>
              <a:ext uri="{FF2B5EF4-FFF2-40B4-BE49-F238E27FC236}">
                <a16:creationId xmlns:a16="http://schemas.microsoft.com/office/drawing/2014/main" xmlns="" id="{572941B2-E719-4EDB-8BC9-BC84EACEC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213" y="0"/>
            <a:ext cx="5789612" cy="1397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pl-PL" altLang="pl-PL"/>
          </a:p>
        </p:txBody>
      </p:sp>
      <p:sp>
        <p:nvSpPr>
          <p:cNvPr id="5" name="Line 205">
            <a:extLst>
              <a:ext uri="{FF2B5EF4-FFF2-40B4-BE49-F238E27FC236}">
                <a16:creationId xmlns:a16="http://schemas.microsoft.com/office/drawing/2014/main" xmlns="" id="{52B6D1EB-FD30-42C7-BCED-96C6FFD07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42875"/>
            <a:ext cx="0" cy="1524000"/>
          </a:xfrm>
          <a:prstGeom prst="line">
            <a:avLst/>
          </a:prstGeom>
          <a:noFill/>
          <a:ln w="6350">
            <a:solidFill>
              <a:srgbClr val="CD006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6" name="Line 206">
            <a:extLst>
              <a:ext uri="{FF2B5EF4-FFF2-40B4-BE49-F238E27FC236}">
                <a16:creationId xmlns:a16="http://schemas.microsoft.com/office/drawing/2014/main" xmlns="" id="{DF3172C1-C7C4-4D51-AEF1-1265B3764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0450"/>
            <a:ext cx="5789613" cy="0"/>
          </a:xfrm>
          <a:prstGeom prst="line">
            <a:avLst/>
          </a:prstGeom>
          <a:noFill/>
          <a:ln w="6350">
            <a:solidFill>
              <a:srgbClr val="CD006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7" name="Line 208">
            <a:extLst>
              <a:ext uri="{FF2B5EF4-FFF2-40B4-BE49-F238E27FC236}">
                <a16:creationId xmlns:a16="http://schemas.microsoft.com/office/drawing/2014/main" xmlns="" id="{F5D98828-8790-47A9-8A73-11ABA0DFE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6413" y="6461125"/>
            <a:ext cx="6094412" cy="0"/>
          </a:xfrm>
          <a:prstGeom prst="line">
            <a:avLst/>
          </a:prstGeom>
          <a:noFill/>
          <a:ln w="63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8" name="Line 209">
            <a:extLst>
              <a:ext uri="{FF2B5EF4-FFF2-40B4-BE49-F238E27FC236}">
                <a16:creationId xmlns:a16="http://schemas.microsoft.com/office/drawing/2014/main" xmlns="" id="{AE17BFE6-26B0-494B-9CB3-79A90579C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2375" y="3419475"/>
            <a:ext cx="0" cy="3429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graphicFrame>
        <p:nvGraphicFramePr>
          <p:cNvPr id="9" name="Object 210">
            <a:extLst>
              <a:ext uri="{FF2B5EF4-FFF2-40B4-BE49-F238E27FC236}">
                <a16:creationId xmlns:a16="http://schemas.microsoft.com/office/drawing/2014/main" xmlns="" id="{47B600D5-8E60-4B70-9548-3A6251B885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0" y="6465888"/>
          <a:ext cx="4778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1" name="Obraz - mapa bitowa" r:id="rId3" imgW="2809524" imgH="2305372" progId="Paint.Picture">
                  <p:embed/>
                </p:oleObj>
              </mc:Choice>
              <mc:Fallback>
                <p:oleObj name="Obraz - mapa bitowa" r:id="rId3" imgW="2809524" imgH="2305372" progId="Paint.Picture">
                  <p:embed/>
                  <p:pic>
                    <p:nvPicPr>
                      <p:cNvPr id="2055" name="Object 210">
                        <a:extLst>
                          <a:ext uri="{FF2B5EF4-FFF2-40B4-BE49-F238E27FC236}">
                            <a16:creationId xmlns:a16="http://schemas.microsoft.com/office/drawing/2014/main" xmlns="" id="{7B96710B-1AC5-42EA-8521-7A185C4C86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6465888"/>
                        <a:ext cx="47783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12" descr="M_bank">
            <a:extLst>
              <a:ext uri="{FF2B5EF4-FFF2-40B4-BE49-F238E27FC236}">
                <a16:creationId xmlns:a16="http://schemas.microsoft.com/office/drawing/2014/main" xmlns="" id="{B882861A-4E33-4FF7-9BA4-31DEB9ED2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50875"/>
            <a:ext cx="26336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652" name="Rectangle 196"/>
          <p:cNvSpPr>
            <a:spLocks noGrp="1" noChangeArrowheads="1"/>
          </p:cNvSpPr>
          <p:nvPr>
            <p:ph type="ctrTitle"/>
          </p:nvPr>
        </p:nvSpPr>
        <p:spPr>
          <a:xfrm>
            <a:off x="606425" y="2557463"/>
            <a:ext cx="7927975" cy="1470025"/>
          </a:xfrm>
        </p:spPr>
        <p:txBody>
          <a:bodyPr lIns="91440" tIns="45720" rIns="91440" bIns="45720" anchor="ctr"/>
          <a:lstStyle>
            <a:lvl1pPr algn="ctr">
              <a:defRPr sz="3200"/>
            </a:lvl1pPr>
          </a:lstStyle>
          <a:p>
            <a:pPr lvl="0"/>
            <a:r>
              <a:rPr lang="pt-PT" altLang="pl-PL" noProof="0"/>
              <a:t> Master title style</a:t>
            </a:r>
          </a:p>
        </p:txBody>
      </p:sp>
      <p:sp>
        <p:nvSpPr>
          <p:cNvPr id="147653" name="Rectangle 19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29150"/>
            <a:ext cx="6400800" cy="1752600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pt-PT" altLang="pl-PL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6964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xmlns="" id="{69C57B4B-A1B1-4F04-A247-73C4FE661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1A18B-038C-4B21-893E-AED6CBF3DEBB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xmlns="" id="{0BEF00F0-CE12-4024-B8DD-B946C2D3F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7" name="Rectangle 38">
            <a:extLst>
              <a:ext uri="{FF2B5EF4-FFF2-40B4-BE49-F238E27FC236}">
                <a16:creationId xmlns:a16="http://schemas.microsoft.com/office/drawing/2014/main" xmlns="" id="{8D130FD6-A5F4-4642-BFD3-429047232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BF96E-042C-4A17-919E-9449E67431E1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30973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xmlns="" id="{75A00F83-CABB-41AC-A4D1-B719B6A9B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D1547-71C4-440B-8C2F-FF520A6CBD48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xmlns="" id="{291BA004-6A4A-4225-A165-2B7B4AD01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xmlns="" id="{3EF20DFD-C2D2-4084-A4A3-E2C5DB7C6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EE60A-F543-4237-843C-5E25724B2267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407345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70675" y="247650"/>
            <a:ext cx="2101850" cy="61388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61950" y="247650"/>
            <a:ext cx="6156325" cy="61388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xmlns="" id="{4000F895-C54D-4503-AC74-FA061AFE1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2EC44-3404-4F44-AC4A-4BF9722F25D5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xmlns="" id="{6FD9544F-49D3-4EC9-B627-E11A647D3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xmlns="" id="{C37B564D-5871-4133-BA77-4EC1BC877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5882F-FEFA-4EF5-A5CE-61F1A2EE2D29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389195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800" y="247650"/>
            <a:ext cx="8278813" cy="74295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361950" y="1906588"/>
            <a:ext cx="8410575" cy="4479925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xmlns="" id="{3D4A3910-8167-4929-B119-34D0CD711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A8A7-427D-432A-A1A8-505CA89DB71B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xmlns="" id="{127AA63D-1C96-4104-BCE9-5EEE2CF88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xmlns="" id="{CCCC49B8-FD30-410D-B014-F4E3B6142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2BC43-27FB-42F7-A01E-0C22DEF9F756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33857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xmlns="" id="{65033198-19C0-4233-87E2-C3A85B06C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FF00-C66C-4534-AAAD-6712777FD6EA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xmlns="" id="{B3750AFA-E6C4-4083-BB55-613879533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xmlns="" id="{F722E290-CD16-4B1B-8A84-89A611587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0E95A-859B-4F83-B4D5-1A21F0EA28DB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356378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xmlns="" id="{439C42A4-0D47-4081-9B53-E5B3CCF0FE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88FA3-B307-47F8-8B88-2B4A00563E9A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xmlns="" id="{8718B927-19BC-4541-960A-B4D6807B9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xmlns="" id="{F40B9998-79CF-4DBD-A58A-1280F05F5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45021-A2B5-45E2-958B-1ACE13A70429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7589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61950" y="1906588"/>
            <a:ext cx="4129088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906588"/>
            <a:ext cx="412908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xmlns="" id="{295D2376-28E7-4F5C-9D3E-CC906DD948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3A14C-F5E8-425A-A365-AB714B2E8BC2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xmlns="" id="{7CF91E2E-B7CE-413E-BEA3-1F7DBBCBDA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7" name="Rectangle 38">
            <a:extLst>
              <a:ext uri="{FF2B5EF4-FFF2-40B4-BE49-F238E27FC236}">
                <a16:creationId xmlns:a16="http://schemas.microsoft.com/office/drawing/2014/main" xmlns="" id="{C4AC34D9-6807-424A-819A-F4826515B8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6F51C-3E37-4C70-BA60-73821B9309A1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41027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xmlns="" id="{AD7C50A2-70C7-4EE2-BED6-DF8C69277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516A7-1703-4D7B-91FE-F422F9CBD869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8" name="Rectangle 37">
            <a:extLst>
              <a:ext uri="{FF2B5EF4-FFF2-40B4-BE49-F238E27FC236}">
                <a16:creationId xmlns:a16="http://schemas.microsoft.com/office/drawing/2014/main" xmlns="" id="{CE4B0014-A419-40BC-9DF7-0774F941E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9" name="Rectangle 38">
            <a:extLst>
              <a:ext uri="{FF2B5EF4-FFF2-40B4-BE49-F238E27FC236}">
                <a16:creationId xmlns:a16="http://schemas.microsoft.com/office/drawing/2014/main" xmlns="" id="{1ED124A5-19AF-4924-8EB4-ACFC0947C7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33DD-43F9-4FD3-9BBE-00703C82E66B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18873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5">
            <a:extLst>
              <a:ext uri="{FF2B5EF4-FFF2-40B4-BE49-F238E27FC236}">
                <a16:creationId xmlns:a16="http://schemas.microsoft.com/office/drawing/2014/main" xmlns="" id="{965F9602-A9FA-49F0-A489-0078BB86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5A590-4966-4DCF-8BA8-B7AF40A36721}" type="datetime1">
              <a:rPr lang="pt-PT" altLang="pl-PL" smtClean="0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xmlns="" id="{6A7227F7-8A53-49B5-A504-C6C4BF8EC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 alt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xmlns="" id="{FE0BC1B3-2B2A-473D-92A8-28D0ACD6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B698F-8DDB-4FB7-BCD6-3B8E4C544447}" type="slidenum">
              <a:rPr lang="pt-PT" altLang="pl-PL" smtClean="0"/>
              <a:pPr>
                <a:defRPr/>
              </a:pPr>
              <a:t>‹#›</a:t>
            </a:fld>
            <a:endParaRPr lang="pt-PT" alt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xmlns="" id="{433F3E6D-7F2C-4D64-B802-6FC71644F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59320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9C24B83-8913-4314-B68D-D09551D5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F5A89CFF-4247-4778-A15B-444B7113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5A590-4966-4DCF-8BA8-B7AF40A36721}" type="datetime1">
              <a:rPr lang="pt-PT" altLang="pl-PL" smtClean="0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EB784455-521E-4830-9746-EFB2ACF1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A4EA121F-C65D-4ED5-8431-04696D27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B698F-8DDB-4FB7-BCD6-3B8E4C544447}" type="slidenum">
              <a:rPr lang="pt-PT" altLang="pl-PL" smtClean="0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391604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>
            <a:extLst>
              <a:ext uri="{FF2B5EF4-FFF2-40B4-BE49-F238E27FC236}">
                <a16:creationId xmlns:a16="http://schemas.microsoft.com/office/drawing/2014/main" xmlns="" id="{39DA41F3-34AC-49CA-AF3D-A5ED2C06E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FA4F-B5F4-45EE-8CA5-293E152A1E7C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3" name="Rectangle 37">
            <a:extLst>
              <a:ext uri="{FF2B5EF4-FFF2-40B4-BE49-F238E27FC236}">
                <a16:creationId xmlns:a16="http://schemas.microsoft.com/office/drawing/2014/main" xmlns="" id="{5F2E7D3A-7A7C-4225-B900-E9E305BB9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xmlns="" id="{E10A921A-60A5-413F-A5E3-BB2F8748CD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F3DF-BC37-4FED-B928-D1D0AD0A45B7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77582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xmlns="" id="{4CDFF87A-A15A-47AC-9256-0A55BE0270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836A3-D599-43AF-B94F-ED38CCCD9E54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xmlns="" id="{FD2053A3-05D8-4CD3-A694-CCD3416B29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7" name="Rectangle 38">
            <a:extLst>
              <a:ext uri="{FF2B5EF4-FFF2-40B4-BE49-F238E27FC236}">
                <a16:creationId xmlns:a16="http://schemas.microsoft.com/office/drawing/2014/main" xmlns="" id="{1A79436C-D3CA-4266-827A-415EF785D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E85B-5E4C-4B85-933E-6DAB4AC7E1F4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</p:spTree>
    <p:extLst>
      <p:ext uri="{BB962C8B-B14F-4D97-AF65-F5344CB8AC3E}">
        <p14:creationId xmlns:p14="http://schemas.microsoft.com/office/powerpoint/2010/main" val="277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65" name="Text Box 33">
            <a:extLst>
              <a:ext uri="{FF2B5EF4-FFF2-40B4-BE49-F238E27FC236}">
                <a16:creationId xmlns:a16="http://schemas.microsoft.com/office/drawing/2014/main" xmlns="" id="{12DAF90C-3A0F-403A-95AD-14FA5E916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1143000"/>
            <a:ext cx="748506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0" rIns="91421" bIns="45710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charset="0"/>
              </a:defRPr>
            </a:lvl4pPr>
            <a:lvl5pPr marL="1827213" defTabSz="915988">
              <a:defRPr>
                <a:solidFill>
                  <a:schemeClr val="tx1"/>
                </a:solidFill>
                <a:latin typeface="Arial" charset="0"/>
              </a:defRPr>
            </a:lvl5pPr>
            <a:lvl6pPr marL="2284413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1613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98813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56013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pl-PL" sz="2500" b="0">
              <a:latin typeface="Times New Roman" pitchFamily="18" charset="0"/>
            </a:endParaRPr>
          </a:p>
        </p:txBody>
      </p:sp>
      <p:sp>
        <p:nvSpPr>
          <p:cNvPr id="1027" name="Rectangle 35">
            <a:extLst>
              <a:ext uri="{FF2B5EF4-FFF2-40B4-BE49-F238E27FC236}">
                <a16:creationId xmlns:a16="http://schemas.microsoft.com/office/drawing/2014/main" xmlns="" id="{D05600FF-9551-4BB1-8A64-EDC32BAC0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1950" y="1906588"/>
            <a:ext cx="841057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l-PL"/>
              <a:t>Click to edit Master text styles</a:t>
            </a:r>
          </a:p>
          <a:p>
            <a:pPr lvl="1"/>
            <a:r>
              <a:rPr lang="pt-PT" altLang="pl-PL"/>
              <a:t>Second level</a:t>
            </a:r>
          </a:p>
          <a:p>
            <a:pPr lvl="2"/>
            <a:r>
              <a:rPr lang="pt-PT" altLang="pl-PL"/>
              <a:t>Third level</a:t>
            </a:r>
          </a:p>
          <a:p>
            <a:pPr lvl="3"/>
            <a:r>
              <a:rPr lang="pt-PT" altLang="pl-PL"/>
              <a:t>Fourth level</a:t>
            </a:r>
          </a:p>
        </p:txBody>
      </p:sp>
      <p:sp>
        <p:nvSpPr>
          <p:cNvPr id="146468" name="Rectangle 36">
            <a:extLst>
              <a:ext uri="{FF2B5EF4-FFF2-40B4-BE49-F238E27FC236}">
                <a16:creationId xmlns:a16="http://schemas.microsoft.com/office/drawing/2014/main" xmlns="" id="{CC3B0861-D8CC-43F1-ACAB-C0A3F9F853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975" y="6638925"/>
            <a:ext cx="16621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 b="0">
                <a:solidFill>
                  <a:srgbClr val="777777"/>
                </a:solidFill>
              </a:defRPr>
            </a:lvl1pPr>
          </a:lstStyle>
          <a:p>
            <a:pPr>
              <a:defRPr/>
            </a:pPr>
            <a:fld id="{59C5A590-4966-4DCF-8BA8-B7AF40A36721}" type="datetime1">
              <a:rPr lang="pt-PT" altLang="pl-PL"/>
              <a:pPr>
                <a:defRPr/>
              </a:pPr>
              <a:t>05/03/2018</a:t>
            </a:fld>
            <a:endParaRPr lang="pt-PT" altLang="pl-PL"/>
          </a:p>
        </p:txBody>
      </p:sp>
      <p:sp>
        <p:nvSpPr>
          <p:cNvPr id="146469" name="Rectangle 37">
            <a:extLst>
              <a:ext uri="{FF2B5EF4-FFF2-40B4-BE49-F238E27FC236}">
                <a16:creationId xmlns:a16="http://schemas.microsoft.com/office/drawing/2014/main" xmlns="" id="{D32B583B-C637-470A-92BA-D4FC29EEBC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638925"/>
            <a:ext cx="51784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 b="0">
                <a:solidFill>
                  <a:srgbClr val="777777"/>
                </a:solidFill>
              </a:defRPr>
            </a:lvl1pPr>
          </a:lstStyle>
          <a:p>
            <a:pPr>
              <a:defRPr/>
            </a:pPr>
            <a:endParaRPr lang="pt-PT" altLang="pl-PL"/>
          </a:p>
        </p:txBody>
      </p:sp>
      <p:sp>
        <p:nvSpPr>
          <p:cNvPr id="146470" name="Rectangle 38">
            <a:extLst>
              <a:ext uri="{FF2B5EF4-FFF2-40B4-BE49-F238E27FC236}">
                <a16:creationId xmlns:a16="http://schemas.microsoft.com/office/drawing/2014/main" xmlns="" id="{63B7AB50-9941-47F0-BB1C-89F4DA05F6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5550" y="6548438"/>
            <a:ext cx="2984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0" smtClean="0">
                <a:solidFill>
                  <a:srgbClr val="CD0067"/>
                </a:solidFill>
              </a:defRPr>
            </a:lvl1pPr>
          </a:lstStyle>
          <a:p>
            <a:pPr>
              <a:defRPr/>
            </a:pPr>
            <a:fld id="{262B698F-8DDB-4FB7-BCD6-3B8E4C544447}" type="slidenum">
              <a:rPr lang="pt-PT" altLang="pl-PL"/>
              <a:pPr>
                <a:defRPr/>
              </a:pPr>
              <a:t>‹#›</a:t>
            </a:fld>
            <a:endParaRPr lang="pt-PT" altLang="pl-PL"/>
          </a:p>
        </p:txBody>
      </p:sp>
      <p:sp>
        <p:nvSpPr>
          <p:cNvPr id="1031" name="Rectangle 165">
            <a:extLst>
              <a:ext uri="{FF2B5EF4-FFF2-40B4-BE49-F238E27FC236}">
                <a16:creationId xmlns:a16="http://schemas.microsoft.com/office/drawing/2014/main" xmlns="" id="{BD9CCB53-BE8A-457B-8D5E-8DFD1A6A7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8" y="0"/>
            <a:ext cx="5789612" cy="1397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82800" anchor="ctr"/>
          <a:lstStyle>
            <a:lvl1pPr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Aft>
                <a:spcPct val="50000"/>
              </a:spcAft>
              <a:defRPr/>
            </a:pPr>
            <a:r>
              <a:rPr lang="pl-PL" altLang="pl-PL" sz="900" dirty="0">
                <a:solidFill>
                  <a:schemeClr val="tx2"/>
                </a:solidFill>
              </a:rPr>
              <a:t>#</a:t>
            </a:r>
            <a:r>
              <a:rPr lang="pl-PL" altLang="pl-PL" sz="900" dirty="0" err="1">
                <a:solidFill>
                  <a:schemeClr val="tx2"/>
                </a:solidFill>
              </a:rPr>
              <a:t>finanseprzyszlosci</a:t>
            </a:r>
            <a:endParaRPr lang="pl-PL" altLang="pl-PL" sz="900" dirty="0">
              <a:solidFill>
                <a:schemeClr val="tx2"/>
              </a:solidFill>
            </a:endParaRPr>
          </a:p>
        </p:txBody>
      </p:sp>
      <p:sp>
        <p:nvSpPr>
          <p:cNvPr id="1032" name="Rectangle 238">
            <a:extLst>
              <a:ext uri="{FF2B5EF4-FFF2-40B4-BE49-F238E27FC236}">
                <a16:creationId xmlns:a16="http://schemas.microsoft.com/office/drawing/2014/main" xmlns="" id="{14ACB9E9-D0AB-478E-9841-4DE2A1B72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247650"/>
            <a:ext cx="827881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Slide title</a:t>
            </a:r>
            <a:endParaRPr lang="pt-PT" altLang="pl-PL"/>
          </a:p>
        </p:txBody>
      </p:sp>
      <p:sp>
        <p:nvSpPr>
          <p:cNvPr id="1033" name="Line 239">
            <a:extLst>
              <a:ext uri="{FF2B5EF4-FFF2-40B4-BE49-F238E27FC236}">
                <a16:creationId xmlns:a16="http://schemas.microsoft.com/office/drawing/2014/main" xmlns="" id="{BDCF25D8-3E6F-40D6-B170-536E6BC9A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34938"/>
            <a:ext cx="0" cy="1524000"/>
          </a:xfrm>
          <a:prstGeom prst="line">
            <a:avLst/>
          </a:prstGeom>
          <a:noFill/>
          <a:ln w="63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1034" name="Line 240">
            <a:extLst>
              <a:ext uri="{FF2B5EF4-FFF2-40B4-BE49-F238E27FC236}">
                <a16:creationId xmlns:a16="http://schemas.microsoft.com/office/drawing/2014/main" xmlns="" id="{1D8E912C-0413-44AF-BDA9-783C3CC6D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5789613" cy="0"/>
          </a:xfrm>
          <a:prstGeom prst="line">
            <a:avLst/>
          </a:prstGeom>
          <a:noFill/>
          <a:ln w="63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1035" name="Line 241">
            <a:extLst>
              <a:ext uri="{FF2B5EF4-FFF2-40B4-BE49-F238E27FC236}">
                <a16:creationId xmlns:a16="http://schemas.microsoft.com/office/drawing/2014/main" xmlns="" id="{6E5AD1DE-6360-4892-A75B-FA76AF63AC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6413" y="6462713"/>
            <a:ext cx="6094412" cy="0"/>
          </a:xfrm>
          <a:prstGeom prst="line">
            <a:avLst/>
          </a:prstGeom>
          <a:noFill/>
          <a:ln w="63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1036" name="Line 242">
            <a:extLst>
              <a:ext uri="{FF2B5EF4-FFF2-40B4-BE49-F238E27FC236}">
                <a16:creationId xmlns:a16="http://schemas.microsoft.com/office/drawing/2014/main" xmlns="" id="{0E526503-2990-4F07-84DB-4C6A7C33E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2375" y="3421063"/>
            <a:ext cx="0" cy="3429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graphicFrame>
        <p:nvGraphicFramePr>
          <p:cNvPr id="1037" name="Object 243">
            <a:extLst>
              <a:ext uri="{FF2B5EF4-FFF2-40B4-BE49-F238E27FC236}">
                <a16:creationId xmlns:a16="http://schemas.microsoft.com/office/drawing/2014/main" xmlns="" id="{1722166E-3B18-4023-85A6-863C0541B8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0" y="6465888"/>
          <a:ext cx="4778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Obraz - mapa bitowa" r:id="rId16" imgW="2809524" imgH="2305372" progId="Paint.Picture">
                  <p:embed/>
                </p:oleObj>
              </mc:Choice>
              <mc:Fallback>
                <p:oleObj name="Obraz - mapa bitowa" r:id="rId16" imgW="2809524" imgH="2305372" progId="Paint.Picture">
                  <p:embed/>
                  <p:pic>
                    <p:nvPicPr>
                      <p:cNvPr id="0" name="Object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6465888"/>
                        <a:ext cx="47783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10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hf hdr="0" ftr="0"/>
  <p:txStyles>
    <p:titleStyle>
      <a:lvl1pPr algn="l" defTabSz="91598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91598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2pPr>
      <a:lvl3pPr algn="l" defTabSz="91598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3pPr>
      <a:lvl4pPr algn="l" defTabSz="91598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4pPr>
      <a:lvl5pPr algn="l" defTabSz="91598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5pPr>
      <a:lvl6pPr marL="457200" algn="l" defTabSz="915988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6pPr>
      <a:lvl7pPr marL="914400" algn="l" defTabSz="915988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7pPr>
      <a:lvl8pPr marL="1371600" algn="l" defTabSz="915988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8pPr>
      <a:lvl9pPr marL="1828800" algn="l" defTabSz="915988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itchFamily="34" charset="0"/>
        </a:defRPr>
      </a:lvl9pPr>
    </p:titleStyle>
    <p:bodyStyle>
      <a:lvl1pPr algn="l" defTabSz="915988" rtl="0" eaLnBrk="0" fontAlgn="base" hangingPunct="0">
        <a:spcBef>
          <a:spcPct val="20000"/>
        </a:spcBef>
        <a:spcAft>
          <a:spcPct val="0"/>
        </a:spcAft>
        <a:buClr>
          <a:srgbClr val="CD0067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79413" indent="-188913" algn="l" defTabSz="915988" rtl="0" eaLnBrk="0" fontAlgn="base" hangingPunct="0">
        <a:spcBef>
          <a:spcPct val="20000"/>
        </a:spcBef>
        <a:spcAft>
          <a:spcPct val="0"/>
        </a:spcAft>
        <a:buClr>
          <a:srgbClr val="CD0067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2pPr>
      <a:lvl3pPr marL="758825" indent="-185738" algn="l" defTabSz="915988" rtl="0" eaLnBrk="0" fontAlgn="base" hangingPunct="0">
        <a:spcBef>
          <a:spcPct val="20000"/>
        </a:spcBef>
        <a:spcAft>
          <a:spcPct val="0"/>
        </a:spcAft>
        <a:buClr>
          <a:srgbClr val="CD0067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3pPr>
      <a:lvl4pPr marL="1146175" indent="-193675" algn="l" defTabSz="915988" rtl="0" eaLnBrk="0" fontAlgn="base" hangingPunct="0">
        <a:spcBef>
          <a:spcPct val="20000"/>
        </a:spcBef>
        <a:spcAft>
          <a:spcPct val="0"/>
        </a:spcAft>
        <a:buClr>
          <a:srgbClr val="CD0067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1817688" indent="-193675" algn="l" defTabSz="915988" rtl="0" eaLnBrk="0" fontAlgn="base" hangingPunct="0">
        <a:spcBef>
          <a:spcPct val="20000"/>
        </a:spcBef>
        <a:spcAft>
          <a:spcPct val="0"/>
        </a:spcAft>
        <a:buClr>
          <a:srgbClr val="CD0067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</a:defRPr>
      </a:lvl5pPr>
      <a:lvl6pPr marL="2274888" indent="-193675" algn="l" defTabSz="915988" rtl="0" fontAlgn="base">
        <a:spcBef>
          <a:spcPct val="20000"/>
        </a:spcBef>
        <a:spcAft>
          <a:spcPct val="0"/>
        </a:spcAft>
        <a:buClr>
          <a:srgbClr val="CD0067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2732088" indent="-193675" algn="l" defTabSz="915988" rtl="0" fontAlgn="base">
        <a:spcBef>
          <a:spcPct val="20000"/>
        </a:spcBef>
        <a:spcAft>
          <a:spcPct val="0"/>
        </a:spcAft>
        <a:buClr>
          <a:srgbClr val="CD0067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189288" indent="-193675" algn="l" defTabSz="915988" rtl="0" fontAlgn="base">
        <a:spcBef>
          <a:spcPct val="20000"/>
        </a:spcBef>
        <a:spcAft>
          <a:spcPct val="0"/>
        </a:spcAft>
        <a:buClr>
          <a:srgbClr val="CD0067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646488" indent="-193675" algn="l" defTabSz="915988" rtl="0" fontAlgn="base">
        <a:spcBef>
          <a:spcPct val="20000"/>
        </a:spcBef>
        <a:spcAft>
          <a:spcPct val="0"/>
        </a:spcAft>
        <a:buClr>
          <a:srgbClr val="CD0067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6.svg"/><Relationship Id="rId18" Type="http://schemas.openxmlformats.org/officeDocument/2006/relationships/image" Target="../media/image10.png"/><Relationship Id="rId3" Type="http://schemas.openxmlformats.org/officeDocument/2006/relationships/chart" Target="../charts/chart6.xml"/><Relationship Id="rId21" Type="http://schemas.openxmlformats.org/officeDocument/2006/relationships/image" Target="../media/image6.svg"/><Relationship Id="rId7" Type="http://schemas.openxmlformats.org/officeDocument/2006/relationships/image" Target="../media/image20.svg"/><Relationship Id="rId12" Type="http://schemas.openxmlformats.org/officeDocument/2006/relationships/image" Target="../media/image18.png"/><Relationship Id="rId17" Type="http://schemas.openxmlformats.org/officeDocument/2006/relationships/image" Target="../media/image30.svg"/><Relationship Id="rId25" Type="http://schemas.openxmlformats.org/officeDocument/2006/relationships/image" Target="../media/image10.sv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0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4.svg"/><Relationship Id="rId24" Type="http://schemas.openxmlformats.org/officeDocument/2006/relationships/image" Target="../media/image13.png"/><Relationship Id="rId5" Type="http://schemas.openxmlformats.org/officeDocument/2006/relationships/image" Target="../media/image18.svg"/><Relationship Id="rId15" Type="http://schemas.openxmlformats.org/officeDocument/2006/relationships/image" Target="../media/image28.svg"/><Relationship Id="rId23" Type="http://schemas.openxmlformats.org/officeDocument/2006/relationships/image" Target="../media/image8.svg"/><Relationship Id="rId10" Type="http://schemas.openxmlformats.org/officeDocument/2006/relationships/image" Target="../media/image17.png"/><Relationship Id="rId19" Type="http://schemas.openxmlformats.org/officeDocument/2006/relationships/image" Target="../media/image4.svg"/><Relationship Id="rId4" Type="http://schemas.openxmlformats.org/officeDocument/2006/relationships/image" Target="../media/image14.png"/><Relationship Id="rId9" Type="http://schemas.openxmlformats.org/officeDocument/2006/relationships/image" Target="../media/image22.svg"/><Relationship Id="rId14" Type="http://schemas.openxmlformats.org/officeDocument/2006/relationships/image" Target="../media/image19.png"/><Relationship Id="rId2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7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8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9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svg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1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2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3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4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5.xml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xmlns="" id="{72F3F969-6B9C-4026-97A7-BF8CD99D06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6425" y="2544763"/>
            <a:ext cx="7927975" cy="1470025"/>
          </a:xfrm>
        </p:spPr>
        <p:txBody>
          <a:bodyPr/>
          <a:lstStyle/>
          <a:p>
            <a:pPr eaLnBrk="1" hangingPunct="1"/>
            <a:r>
              <a:rPr lang="pl-PL" altLang="pl-PL" sz="2800" dirty="0"/>
              <a:t>Badanie #</a:t>
            </a:r>
            <a:r>
              <a:rPr lang="pl-PL" altLang="pl-PL" sz="2800" dirty="0" err="1"/>
              <a:t>finanseprzyszlosci</a:t>
            </a:r>
            <a:r>
              <a:rPr lang="pl-PL" altLang="pl-PL" sz="2800" dirty="0"/>
              <a:t> 3 -</a:t>
            </a:r>
            <a:br>
              <a:rPr lang="pl-PL" altLang="pl-PL" sz="2800" dirty="0"/>
            </a:br>
            <a:r>
              <a:rPr lang="pl-PL" altLang="pl-PL" sz="2800" dirty="0"/>
              <a:t>Czy jesteśmy gotowi udostępnić informacje o sobie i swoim koncie firmie niebędącej bankiem </a:t>
            </a:r>
            <a:endParaRPr lang="en-US" altLang="pl-PL" sz="2800" dirty="0"/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09F4AB20-22DE-4B6F-A757-9DB916E793EA}"/>
              </a:ext>
            </a:extLst>
          </p:cNvPr>
          <p:cNvGrpSpPr/>
          <p:nvPr/>
        </p:nvGrpSpPr>
        <p:grpSpPr>
          <a:xfrm>
            <a:off x="3709129" y="4141271"/>
            <a:ext cx="1749037" cy="1099544"/>
            <a:chOff x="1039634" y="4808939"/>
            <a:chExt cx="2199332" cy="1382625"/>
          </a:xfrm>
        </p:grpSpPr>
        <p:pic>
          <p:nvPicPr>
            <p:cNvPr id="3" name="Grafika 2" descr="Stoper">
              <a:extLst>
                <a:ext uri="{FF2B5EF4-FFF2-40B4-BE49-F238E27FC236}">
                  <a16:creationId xmlns:a16="http://schemas.microsoft.com/office/drawing/2014/main" xmlns="" id="{867B85EF-D692-4862-85EC-58020F77E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5" name="Grafika 4" descr="Budzik">
              <a:extLst>
                <a:ext uri="{FF2B5EF4-FFF2-40B4-BE49-F238E27FC236}">
                  <a16:creationId xmlns:a16="http://schemas.microsoft.com/office/drawing/2014/main" xmlns="" id="{55B11943-F4C1-4087-AD6F-1C9EBBEDC8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7" name="Grafika 6" descr="Pomoc">
              <a:extLst>
                <a:ext uri="{FF2B5EF4-FFF2-40B4-BE49-F238E27FC236}">
                  <a16:creationId xmlns:a16="http://schemas.microsoft.com/office/drawing/2014/main" xmlns="" id="{39A5961D-D55D-4751-8B44-2C32F69E2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9" name="Grafika 8" descr="Zegar">
              <a:extLst>
                <a:ext uri="{FF2B5EF4-FFF2-40B4-BE49-F238E27FC236}">
                  <a16:creationId xmlns:a16="http://schemas.microsoft.com/office/drawing/2014/main" xmlns="" id="{1E8CF08E-A010-473D-82E3-AD6B29E4E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2252317" y="5771358"/>
              <a:ext cx="395837" cy="395837"/>
            </a:xfrm>
            <a:prstGeom prst="rect">
              <a:avLst/>
            </a:prstGeom>
          </p:spPr>
        </p:pic>
        <p:pic>
          <p:nvPicPr>
            <p:cNvPr id="13" name="Grafika 12" descr="Stoper">
              <a:extLst>
                <a:ext uri="{FF2B5EF4-FFF2-40B4-BE49-F238E27FC236}">
                  <a16:creationId xmlns:a16="http://schemas.microsoft.com/office/drawing/2014/main" xmlns="" id="{631CE3A5-016F-4AA4-BD8A-3A299B7C0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4" name="Grafika 13" descr="Budzik">
              <a:extLst>
                <a:ext uri="{FF2B5EF4-FFF2-40B4-BE49-F238E27FC236}">
                  <a16:creationId xmlns:a16="http://schemas.microsoft.com/office/drawing/2014/main" xmlns="" id="{FEB7C231-417E-479E-9FE6-096326E7D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rot="2510982">
              <a:off x="2843127" y="5267489"/>
              <a:ext cx="395839" cy="395837"/>
            </a:xfrm>
            <a:prstGeom prst="rect">
              <a:avLst/>
            </a:prstGeom>
          </p:spPr>
        </p:pic>
        <p:pic>
          <p:nvPicPr>
            <p:cNvPr id="16" name="Grafika 15" descr="Pomoc">
              <a:extLst>
                <a:ext uri="{FF2B5EF4-FFF2-40B4-BE49-F238E27FC236}">
                  <a16:creationId xmlns:a16="http://schemas.microsoft.com/office/drawing/2014/main" xmlns="" id="{5B4B4D18-19C4-45EF-994A-D47DD9E3D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Zegar">
              <a:extLst>
                <a:ext uri="{FF2B5EF4-FFF2-40B4-BE49-F238E27FC236}">
                  <a16:creationId xmlns:a16="http://schemas.microsoft.com/office/drawing/2014/main" xmlns="" id="{47F01AC0-7C5A-4545-8A3E-FFE47887EA0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Stoper">
              <a:extLst>
                <a:ext uri="{FF2B5EF4-FFF2-40B4-BE49-F238E27FC236}">
                  <a16:creationId xmlns:a16="http://schemas.microsoft.com/office/drawing/2014/main" xmlns="" id="{DF12E85E-729A-4400-B71E-F422A6E84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Budzik">
              <a:extLst>
                <a:ext uri="{FF2B5EF4-FFF2-40B4-BE49-F238E27FC236}">
                  <a16:creationId xmlns:a16="http://schemas.microsoft.com/office/drawing/2014/main" xmlns="" id="{DE4F9908-845F-48B0-9FA2-06AB16B88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Pomoc">
              <a:extLst>
                <a:ext uri="{FF2B5EF4-FFF2-40B4-BE49-F238E27FC236}">
                  <a16:creationId xmlns:a16="http://schemas.microsoft.com/office/drawing/2014/main" xmlns="" id="{1D0A7BB1-7D9E-4ADC-86AE-9853A7C0C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Zegar">
              <a:extLst>
                <a:ext uri="{FF2B5EF4-FFF2-40B4-BE49-F238E27FC236}">
                  <a16:creationId xmlns:a16="http://schemas.microsoft.com/office/drawing/2014/main" xmlns="" id="{D1B22DF5-4953-4B93-A16A-5127DD204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2" name="Grafika 21" descr="Stoper">
              <a:extLst>
                <a:ext uri="{FF2B5EF4-FFF2-40B4-BE49-F238E27FC236}">
                  <a16:creationId xmlns:a16="http://schemas.microsoft.com/office/drawing/2014/main" xmlns="" id="{79B5BF3D-26A3-4E16-8319-98992F12C4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Budzik">
              <a:extLst>
                <a:ext uri="{FF2B5EF4-FFF2-40B4-BE49-F238E27FC236}">
                  <a16:creationId xmlns:a16="http://schemas.microsoft.com/office/drawing/2014/main" xmlns="" id="{E733E88F-96F4-43FA-B18E-7BE25B0D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Pomoc">
              <a:extLst>
                <a:ext uri="{FF2B5EF4-FFF2-40B4-BE49-F238E27FC236}">
                  <a16:creationId xmlns:a16="http://schemas.microsoft.com/office/drawing/2014/main" xmlns="" id="{A51E948E-F676-422A-AF76-394EEFC884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rot="10800000">
              <a:off x="1746931" y="4808939"/>
              <a:ext cx="395837" cy="395837"/>
            </a:xfrm>
            <a:prstGeom prst="rect">
              <a:avLst/>
            </a:prstGeom>
          </p:spPr>
        </p:pic>
        <p:pic>
          <p:nvPicPr>
            <p:cNvPr id="25" name="Grafika 24" descr="Zegar">
              <a:extLst>
                <a:ext uri="{FF2B5EF4-FFF2-40B4-BE49-F238E27FC236}">
                  <a16:creationId xmlns:a16="http://schemas.microsoft.com/office/drawing/2014/main" xmlns="" id="{70C2E220-58C4-49FF-B63B-00C7611390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707773"/>
            <a:ext cx="4266857" cy="373152"/>
            <a:chOff x="460" y="1021"/>
            <a:chExt cx="1450" cy="253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1021"/>
              <a:ext cx="1428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W której instytucji był/aby Pan/i gotów/gotowa założyć konto i korzystać z niej jak z banku?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Najpopularniejszą alternatywą dla banku w opinii badanych okazał się operator telekomunikacyjny. W tym roku gotowość założenia tam konta deklaruje 63 proc. respondentów, a w 2028 już 93 proc. Kolejną instytucją jest dostawca prądu, którego wskazał co czwarty ankietowany w perspektywie założenia konta w przyszłym roku i 67 proc. za 10 lat. Natomiast nikt nie zdecydowałby się korzystać w 2018 roku z kawiarni sieciowej jak z banku. W 2028 chęć taką deklaruje prawie trzech na dziesięciu badanych.  </a:t>
            </a:r>
            <a:endParaRPr lang="en-GB" altLang="pl-PL" sz="1400" b="0" dirty="0"/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xmlns="" id="{8C6CA06B-0C35-470E-9B1A-F4B2ADB67A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023219"/>
              </p:ext>
            </p:extLst>
          </p:nvPr>
        </p:nvGraphicFramePr>
        <p:xfrm>
          <a:off x="393787" y="2224135"/>
          <a:ext cx="4500562" cy="396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031">
            <a:extLst>
              <a:ext uri="{FF2B5EF4-FFF2-40B4-BE49-F238E27FC236}">
                <a16:creationId xmlns:a16="http://schemas.microsoft.com/office/drawing/2014/main" xmlns="" id="{66A4E9F0-C4BD-4703-BB01-1899F443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6500123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             Odpowiedzi respondentów, którzy założyliby konto w instytucji niebędącej bankiem (6,6 proc. ogółu badanych)</a:t>
            </a:r>
            <a:endParaRPr lang="en-GB" altLang="pl-PL" sz="800" b="0" dirty="0"/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xmlns="" id="{70943610-E022-406E-B432-4578B1B61EBD}"/>
              </a:ext>
            </a:extLst>
          </p:cNvPr>
          <p:cNvGrpSpPr/>
          <p:nvPr/>
        </p:nvGrpSpPr>
        <p:grpSpPr>
          <a:xfrm>
            <a:off x="4864253" y="2557352"/>
            <a:ext cx="410693" cy="3012171"/>
            <a:chOff x="4864253" y="2557352"/>
            <a:chExt cx="410693" cy="3012171"/>
          </a:xfrm>
        </p:grpSpPr>
        <p:pic>
          <p:nvPicPr>
            <p:cNvPr id="3" name="Grafika 2" descr="Smartfon">
              <a:extLst>
                <a:ext uri="{FF2B5EF4-FFF2-40B4-BE49-F238E27FC236}">
                  <a16:creationId xmlns:a16="http://schemas.microsoft.com/office/drawing/2014/main" xmlns="" id="{C0A21AC4-1EF0-4603-B46A-D89A11FAC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880268" y="2557352"/>
              <a:ext cx="394678" cy="394678"/>
            </a:xfrm>
            <a:prstGeom prst="rect">
              <a:avLst/>
            </a:prstGeom>
          </p:spPr>
        </p:pic>
        <p:pic>
          <p:nvPicPr>
            <p:cNvPr id="5" name="Grafika 4" descr="Medycyna">
              <a:extLst>
                <a:ext uri="{FF2B5EF4-FFF2-40B4-BE49-F238E27FC236}">
                  <a16:creationId xmlns:a16="http://schemas.microsoft.com/office/drawing/2014/main" xmlns="" id="{AD90F24C-6053-4A46-B836-94E07A4D5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4864529" y="4314012"/>
              <a:ext cx="394678" cy="394678"/>
            </a:xfrm>
            <a:prstGeom prst="rect">
              <a:avLst/>
            </a:prstGeom>
          </p:spPr>
        </p:pic>
        <p:pic>
          <p:nvPicPr>
            <p:cNvPr id="7" name="Grafika 6" descr="Żarówka">
              <a:extLst>
                <a:ext uri="{FF2B5EF4-FFF2-40B4-BE49-F238E27FC236}">
                  <a16:creationId xmlns:a16="http://schemas.microsoft.com/office/drawing/2014/main" xmlns="" id="{ECDC98D8-2490-483C-8EE3-96B625CFC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6319" y="3034322"/>
              <a:ext cx="394678" cy="394678"/>
            </a:xfrm>
            <a:prstGeom prst="rect">
              <a:avLst/>
            </a:prstGeom>
          </p:spPr>
        </p:pic>
        <p:pic>
          <p:nvPicPr>
            <p:cNvPr id="9" name="Grafika 8" descr="Pieniądze">
              <a:extLst>
                <a:ext uri="{FF2B5EF4-FFF2-40B4-BE49-F238E27FC236}">
                  <a16:creationId xmlns:a16="http://schemas.microsoft.com/office/drawing/2014/main" xmlns="" id="{95CE477A-39F3-40E3-9BE1-956066F28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4864529" y="3515181"/>
              <a:ext cx="394678" cy="394678"/>
            </a:xfrm>
            <a:prstGeom prst="rect">
              <a:avLst/>
            </a:prstGeom>
          </p:spPr>
        </p:pic>
        <p:pic>
          <p:nvPicPr>
            <p:cNvPr id="15" name="Grafika 14" descr="Kawa">
              <a:extLst>
                <a:ext uri="{FF2B5EF4-FFF2-40B4-BE49-F238E27FC236}">
                  <a16:creationId xmlns:a16="http://schemas.microsoft.com/office/drawing/2014/main" xmlns="" id="{E68E651C-BED7-4C7C-8371-B1A701775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4864253" y="5183448"/>
              <a:ext cx="394953" cy="386075"/>
            </a:xfrm>
            <a:prstGeom prst="rect">
              <a:avLst/>
            </a:prstGeom>
          </p:spPr>
        </p:pic>
        <p:pic>
          <p:nvPicPr>
            <p:cNvPr id="17" name="Grafika 16" descr="Koszyk na zakupy">
              <a:extLst>
                <a:ext uri="{FF2B5EF4-FFF2-40B4-BE49-F238E27FC236}">
                  <a16:creationId xmlns:a16="http://schemas.microsoft.com/office/drawing/2014/main" xmlns="" id="{FFD715EC-89D8-403D-B238-17048B4B4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4864254" y="3901547"/>
              <a:ext cx="394953" cy="386075"/>
            </a:xfrm>
            <a:prstGeom prst="rect">
              <a:avLst/>
            </a:prstGeom>
          </p:spPr>
        </p:pic>
        <p:pic>
          <p:nvPicPr>
            <p:cNvPr id="19" name="Grafika 18" descr="Laptop">
              <a:extLst>
                <a:ext uri="{FF2B5EF4-FFF2-40B4-BE49-F238E27FC236}">
                  <a16:creationId xmlns:a16="http://schemas.microsoft.com/office/drawing/2014/main" xmlns="" id="{C2712653-1CDF-4289-B985-259AB969E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tretch>
              <a:fillRect/>
            </a:stretch>
          </p:blipFill>
          <p:spPr>
            <a:xfrm>
              <a:off x="4864254" y="4778456"/>
              <a:ext cx="394953" cy="386075"/>
            </a:xfrm>
            <a:prstGeom prst="rect">
              <a:avLst/>
            </a:prstGeom>
          </p:spPr>
        </p:pic>
      </p:grpSp>
      <p:grpSp>
        <p:nvGrpSpPr>
          <p:cNvPr id="21" name="Grupa 20">
            <a:extLst>
              <a:ext uri="{FF2B5EF4-FFF2-40B4-BE49-F238E27FC236}">
                <a16:creationId xmlns:a16="http://schemas.microsoft.com/office/drawing/2014/main" xmlns="" id="{D1DCF83D-93AE-4D95-8D37-7FF5985BBBA1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22" name="Grafika 21" descr="Stoper">
              <a:extLst>
                <a:ext uri="{FF2B5EF4-FFF2-40B4-BE49-F238E27FC236}">
                  <a16:creationId xmlns:a16="http://schemas.microsoft.com/office/drawing/2014/main" xmlns="" id="{50381A1B-41CD-4CA2-855D-B547309B83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Budzik">
              <a:extLst>
                <a:ext uri="{FF2B5EF4-FFF2-40B4-BE49-F238E27FC236}">
                  <a16:creationId xmlns:a16="http://schemas.microsoft.com/office/drawing/2014/main" xmlns="" id="{FEFDD69E-0D98-48F3-A14B-80F744D10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Pomoc">
              <a:extLst>
                <a:ext uri="{FF2B5EF4-FFF2-40B4-BE49-F238E27FC236}">
                  <a16:creationId xmlns:a16="http://schemas.microsoft.com/office/drawing/2014/main" xmlns="" id="{C9ED6C73-5CFD-4320-BE7A-12712F8D2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3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Zegar">
              <a:extLst>
                <a:ext uri="{FF2B5EF4-FFF2-40B4-BE49-F238E27FC236}">
                  <a16:creationId xmlns:a16="http://schemas.microsoft.com/office/drawing/2014/main" xmlns="" id="{4D89CC34-95C9-4CDB-B445-80FEB39BCF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5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Stoper">
              <a:extLst>
                <a:ext uri="{FF2B5EF4-FFF2-40B4-BE49-F238E27FC236}">
                  <a16:creationId xmlns:a16="http://schemas.microsoft.com/office/drawing/2014/main" xmlns="" id="{369D2EF1-EA98-4374-BF5B-99DBE04F1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Budzik">
              <a:extLst>
                <a:ext uri="{FF2B5EF4-FFF2-40B4-BE49-F238E27FC236}">
                  <a16:creationId xmlns:a16="http://schemas.microsoft.com/office/drawing/2014/main" xmlns="" id="{8C531F9D-23B8-4D71-BDF4-65C7F8FFF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Pomoc">
              <a:extLst>
                <a:ext uri="{FF2B5EF4-FFF2-40B4-BE49-F238E27FC236}">
                  <a16:creationId xmlns:a16="http://schemas.microsoft.com/office/drawing/2014/main" xmlns="" id="{65D00796-AD08-4121-90E8-628DEF75D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3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Zegar">
              <a:extLst>
                <a:ext uri="{FF2B5EF4-FFF2-40B4-BE49-F238E27FC236}">
                  <a16:creationId xmlns:a16="http://schemas.microsoft.com/office/drawing/2014/main" xmlns="" id="{3C758DE0-ED53-4A19-A316-3FB774B4C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5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Stoper">
              <a:extLst>
                <a:ext uri="{FF2B5EF4-FFF2-40B4-BE49-F238E27FC236}">
                  <a16:creationId xmlns:a16="http://schemas.microsoft.com/office/drawing/2014/main" xmlns="" id="{65D7BAB0-D0B5-48EF-A299-41177F04B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31" name="Grafika 30" descr="Budzik">
              <a:extLst>
                <a:ext uri="{FF2B5EF4-FFF2-40B4-BE49-F238E27FC236}">
                  <a16:creationId xmlns:a16="http://schemas.microsoft.com/office/drawing/2014/main" xmlns="" id="{D4E959BE-99E1-4D41-8D6D-0FA7D7D4E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32" name="Grafika 31" descr="Pomoc">
              <a:extLst>
                <a:ext uri="{FF2B5EF4-FFF2-40B4-BE49-F238E27FC236}">
                  <a16:creationId xmlns:a16="http://schemas.microsoft.com/office/drawing/2014/main" xmlns="" id="{AF5C344D-243D-4571-9387-EEEED77C8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3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33" name="Grafika 32" descr="Zegar">
              <a:extLst>
                <a:ext uri="{FF2B5EF4-FFF2-40B4-BE49-F238E27FC236}">
                  <a16:creationId xmlns:a16="http://schemas.microsoft.com/office/drawing/2014/main" xmlns="" id="{60EB29C3-0CD6-49BD-BAF3-0601AB368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5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34" name="Grafika 33" descr="Stoper">
              <a:extLst>
                <a:ext uri="{FF2B5EF4-FFF2-40B4-BE49-F238E27FC236}">
                  <a16:creationId xmlns:a16="http://schemas.microsoft.com/office/drawing/2014/main" xmlns="" id="{7FEFF568-F6E2-4288-A157-849280B8FB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35" name="Grafika 34" descr="Budzik">
              <a:extLst>
                <a:ext uri="{FF2B5EF4-FFF2-40B4-BE49-F238E27FC236}">
                  <a16:creationId xmlns:a16="http://schemas.microsoft.com/office/drawing/2014/main" xmlns="" id="{DF3ABC51-7E1B-40E5-B1E7-846A1B2D7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36" name="Grafika 35" descr="Pomoc">
              <a:extLst>
                <a:ext uri="{FF2B5EF4-FFF2-40B4-BE49-F238E27FC236}">
                  <a16:creationId xmlns:a16="http://schemas.microsoft.com/office/drawing/2014/main" xmlns="" id="{683DFEC8-81E5-410D-B4C1-ED19A6A71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3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7" name="Grafika 36" descr="Zegar">
              <a:extLst>
                <a:ext uri="{FF2B5EF4-FFF2-40B4-BE49-F238E27FC236}">
                  <a16:creationId xmlns:a16="http://schemas.microsoft.com/office/drawing/2014/main" xmlns="" id="{020627B5-7133-4007-A273-2EC95FE6C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5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607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564708"/>
            <a:ext cx="4266857" cy="516219"/>
            <a:chOff x="460" y="924"/>
            <a:chExt cx="1450" cy="350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924"/>
              <a:ext cx="1428" cy="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Czy zdecydował/aby się Pan/i na udostępnienie swoich danych osobowych instytucji niebędącej bankiem w zamian za następujące profity: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Respondenci nie są skłonni przekazać danych osobowych instytucji innej niż bank za określone profity – odpowiedzi takiej udzieliło ponad 82 proc. W przypadku wyrażających zgodę, blisko 10 proc. badanych zrobiłoby to za odpowiednią opłatą, ponad 6 proc. za lepszą ofertę, a niespełna 5 proc. w przypadku otrzymania lepszej jakości usług. </a:t>
            </a:r>
            <a:endParaRPr lang="en-GB" altLang="pl-PL" sz="1400" b="0" dirty="0"/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xmlns="" id="{8C6CA06B-0C35-470E-9B1A-F4B2ADB67A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06097"/>
              </p:ext>
            </p:extLst>
          </p:nvPr>
        </p:nvGraphicFramePr>
        <p:xfrm>
          <a:off x="393787" y="2224135"/>
          <a:ext cx="4500562" cy="3508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031">
            <a:extLst>
              <a:ext uri="{FF2B5EF4-FFF2-40B4-BE49-F238E27FC236}">
                <a16:creationId xmlns:a16="http://schemas.microsoft.com/office/drawing/2014/main" xmlns="" id="{0CA67E0A-DACA-44B0-B8FF-F02D8951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6500123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             Odpowiedzi respondentów, którzy nie założyliby konta w instytucji niebędącej bankiem (92,5 proc. ogółu badanych)</a:t>
            </a:r>
            <a:endParaRPr lang="en-GB" altLang="pl-PL" sz="800" b="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C1474CB4-88CC-4ECA-9ACA-76E16C322C3C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5" name="Grafika 14" descr="Stoper">
              <a:extLst>
                <a:ext uri="{FF2B5EF4-FFF2-40B4-BE49-F238E27FC236}">
                  <a16:creationId xmlns:a16="http://schemas.microsoft.com/office/drawing/2014/main" xmlns="" id="{62C18468-002D-4728-A3AC-14EF3A5948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Budzik">
              <a:extLst>
                <a:ext uri="{FF2B5EF4-FFF2-40B4-BE49-F238E27FC236}">
                  <a16:creationId xmlns:a16="http://schemas.microsoft.com/office/drawing/2014/main" xmlns="" id="{A400D1F6-7679-49A0-A999-E46FE0E70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Pomoc">
              <a:extLst>
                <a:ext uri="{FF2B5EF4-FFF2-40B4-BE49-F238E27FC236}">
                  <a16:creationId xmlns:a16="http://schemas.microsoft.com/office/drawing/2014/main" xmlns="" id="{114B7EBB-E98C-4A54-B9FD-F25DB3A2A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Zegar">
              <a:extLst>
                <a:ext uri="{FF2B5EF4-FFF2-40B4-BE49-F238E27FC236}">
                  <a16:creationId xmlns:a16="http://schemas.microsoft.com/office/drawing/2014/main" xmlns="" id="{87D4BAF3-3810-49DB-9A7E-E97C2FCDE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Stoper">
              <a:extLst>
                <a:ext uri="{FF2B5EF4-FFF2-40B4-BE49-F238E27FC236}">
                  <a16:creationId xmlns:a16="http://schemas.microsoft.com/office/drawing/2014/main" xmlns="" id="{6A4DCFBE-9C33-4E56-9696-6AB4B9412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Budzik">
              <a:extLst>
                <a:ext uri="{FF2B5EF4-FFF2-40B4-BE49-F238E27FC236}">
                  <a16:creationId xmlns:a16="http://schemas.microsoft.com/office/drawing/2014/main" xmlns="" id="{6286FE02-9A23-4A06-A08B-25121BADF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Pomoc">
              <a:extLst>
                <a:ext uri="{FF2B5EF4-FFF2-40B4-BE49-F238E27FC236}">
                  <a16:creationId xmlns:a16="http://schemas.microsoft.com/office/drawing/2014/main" xmlns="" id="{2A429154-ACEF-417F-A7DC-510FF59D5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2" name="Grafika 21" descr="Zegar">
              <a:extLst>
                <a:ext uri="{FF2B5EF4-FFF2-40B4-BE49-F238E27FC236}">
                  <a16:creationId xmlns:a16="http://schemas.microsoft.com/office/drawing/2014/main" xmlns="" id="{D09AC36B-A346-4098-865C-D758D176D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Stoper">
              <a:extLst>
                <a:ext uri="{FF2B5EF4-FFF2-40B4-BE49-F238E27FC236}">
                  <a16:creationId xmlns:a16="http://schemas.microsoft.com/office/drawing/2014/main" xmlns="" id="{8CAB36D3-4115-4CD4-9B3A-19DCC84F2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Budzik">
              <a:extLst>
                <a:ext uri="{FF2B5EF4-FFF2-40B4-BE49-F238E27FC236}">
                  <a16:creationId xmlns:a16="http://schemas.microsoft.com/office/drawing/2014/main" xmlns="" id="{6866192A-84B4-401C-BF75-9EDA449BFC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Pomoc">
              <a:extLst>
                <a:ext uri="{FF2B5EF4-FFF2-40B4-BE49-F238E27FC236}">
                  <a16:creationId xmlns:a16="http://schemas.microsoft.com/office/drawing/2014/main" xmlns="" id="{79EF527D-6667-40C6-AFB0-AFAC424D7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Zegar">
              <a:extLst>
                <a:ext uri="{FF2B5EF4-FFF2-40B4-BE49-F238E27FC236}">
                  <a16:creationId xmlns:a16="http://schemas.microsoft.com/office/drawing/2014/main" xmlns="" id="{99F6C2DD-5389-4A9E-8910-75FAE607B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Stoper">
              <a:extLst>
                <a:ext uri="{FF2B5EF4-FFF2-40B4-BE49-F238E27FC236}">
                  <a16:creationId xmlns:a16="http://schemas.microsoft.com/office/drawing/2014/main" xmlns="" id="{626837D9-2ACE-44C7-987A-8EBC570D0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Budzik">
              <a:extLst>
                <a:ext uri="{FF2B5EF4-FFF2-40B4-BE49-F238E27FC236}">
                  <a16:creationId xmlns:a16="http://schemas.microsoft.com/office/drawing/2014/main" xmlns="" id="{5CF95F7C-BD95-4094-B09B-13BB2CA25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Pomoc">
              <a:extLst>
                <a:ext uri="{FF2B5EF4-FFF2-40B4-BE49-F238E27FC236}">
                  <a16:creationId xmlns:a16="http://schemas.microsoft.com/office/drawing/2014/main" xmlns="" id="{A357588B-F25E-4C8B-AFF8-9902D11E980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Zegar">
              <a:extLst>
                <a:ext uri="{FF2B5EF4-FFF2-40B4-BE49-F238E27FC236}">
                  <a16:creationId xmlns:a16="http://schemas.microsoft.com/office/drawing/2014/main" xmlns="" id="{77845CF5-5D6D-4AF1-BADB-331C250D6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124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721047"/>
            <a:ext cx="4266857" cy="359878"/>
            <a:chOff x="460" y="1030"/>
            <a:chExt cx="1450" cy="244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1030"/>
              <a:ext cx="1428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A co spowodowałoby, że zrezygnował/aby Pan/i ze swojego banku i założyła konto bankowe gdzie indziej?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Ponad 43 proc. badanych nie zmieniłoby swojego banku na inny podmiot, taki jak sklep czy operator telekomunikacyjny. Natomiast ponad 22 proc. jest skłonnych to zrobić w przypadku lepszej ceny usług. Dla niewiele ponad jednego na dziesięciu ankietowanych najważniejsze są wygoda i bliskość placówki.  </a:t>
            </a:r>
            <a:endParaRPr lang="en-GB" altLang="pl-PL" sz="1400" b="0" dirty="0"/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xmlns="" id="{8C6CA06B-0C35-470E-9B1A-F4B2ADB67A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537755"/>
              </p:ext>
            </p:extLst>
          </p:nvPr>
        </p:nvGraphicFramePr>
        <p:xfrm>
          <a:off x="393787" y="2224135"/>
          <a:ext cx="4500562" cy="3508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031">
            <a:extLst>
              <a:ext uri="{FF2B5EF4-FFF2-40B4-BE49-F238E27FC236}">
                <a16:creationId xmlns:a16="http://schemas.microsoft.com/office/drawing/2014/main" xmlns="" id="{0CA67E0A-DACA-44B0-B8FF-F02D8951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6500123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             Odpowiedzi respondentów, którzy nie założyliby konta w instytucji niebędącej bankiem (92,5 proc. ogółu badanych)</a:t>
            </a:r>
            <a:endParaRPr lang="en-GB" altLang="pl-PL" sz="800" b="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20ABFDF0-B78A-4316-A9E6-F7397F5670A1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5" name="Grafika 14" descr="Stoper">
              <a:extLst>
                <a:ext uri="{FF2B5EF4-FFF2-40B4-BE49-F238E27FC236}">
                  <a16:creationId xmlns:a16="http://schemas.microsoft.com/office/drawing/2014/main" xmlns="" id="{F43C4675-6D55-447E-8C76-E98ADBB46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Budzik">
              <a:extLst>
                <a:ext uri="{FF2B5EF4-FFF2-40B4-BE49-F238E27FC236}">
                  <a16:creationId xmlns:a16="http://schemas.microsoft.com/office/drawing/2014/main" xmlns="" id="{0EDA9CC8-C9FE-4DED-B573-948CFCFE4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Pomoc">
              <a:extLst>
                <a:ext uri="{FF2B5EF4-FFF2-40B4-BE49-F238E27FC236}">
                  <a16:creationId xmlns:a16="http://schemas.microsoft.com/office/drawing/2014/main" xmlns="" id="{72CD76EF-2F65-499A-A65A-6839E7201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Zegar">
              <a:extLst>
                <a:ext uri="{FF2B5EF4-FFF2-40B4-BE49-F238E27FC236}">
                  <a16:creationId xmlns:a16="http://schemas.microsoft.com/office/drawing/2014/main" xmlns="" id="{5CBD9469-E3D4-46BC-967C-6DB8DF416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Stoper">
              <a:extLst>
                <a:ext uri="{FF2B5EF4-FFF2-40B4-BE49-F238E27FC236}">
                  <a16:creationId xmlns:a16="http://schemas.microsoft.com/office/drawing/2014/main" xmlns="" id="{307D6F28-DAFD-496B-A735-A35EB0D34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Budzik">
              <a:extLst>
                <a:ext uri="{FF2B5EF4-FFF2-40B4-BE49-F238E27FC236}">
                  <a16:creationId xmlns:a16="http://schemas.microsoft.com/office/drawing/2014/main" xmlns="" id="{BFB699B9-5EFC-42C6-A54C-1DFE3906E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Pomoc">
              <a:extLst>
                <a:ext uri="{FF2B5EF4-FFF2-40B4-BE49-F238E27FC236}">
                  <a16:creationId xmlns:a16="http://schemas.microsoft.com/office/drawing/2014/main" xmlns="" id="{59E98527-E9BC-48CD-A5DA-DD004441B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2" name="Grafika 21" descr="Zegar">
              <a:extLst>
                <a:ext uri="{FF2B5EF4-FFF2-40B4-BE49-F238E27FC236}">
                  <a16:creationId xmlns:a16="http://schemas.microsoft.com/office/drawing/2014/main" xmlns="" id="{3907BF10-B296-46D7-B655-B6DA1478F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Stoper">
              <a:extLst>
                <a:ext uri="{FF2B5EF4-FFF2-40B4-BE49-F238E27FC236}">
                  <a16:creationId xmlns:a16="http://schemas.microsoft.com/office/drawing/2014/main" xmlns="" id="{B8E5C613-FF18-48F3-BC5D-E1E1B2F85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Budzik">
              <a:extLst>
                <a:ext uri="{FF2B5EF4-FFF2-40B4-BE49-F238E27FC236}">
                  <a16:creationId xmlns:a16="http://schemas.microsoft.com/office/drawing/2014/main" xmlns="" id="{30D115DA-F1ED-43D0-A248-43CB80C4E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Pomoc">
              <a:extLst>
                <a:ext uri="{FF2B5EF4-FFF2-40B4-BE49-F238E27FC236}">
                  <a16:creationId xmlns:a16="http://schemas.microsoft.com/office/drawing/2014/main" xmlns="" id="{DD2AE201-7E7B-4DA3-875A-8A097230A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Zegar">
              <a:extLst>
                <a:ext uri="{FF2B5EF4-FFF2-40B4-BE49-F238E27FC236}">
                  <a16:creationId xmlns:a16="http://schemas.microsoft.com/office/drawing/2014/main" xmlns="" id="{668E95BB-4D3A-4691-8977-9B3C6D3E5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Stoper">
              <a:extLst>
                <a:ext uri="{FF2B5EF4-FFF2-40B4-BE49-F238E27FC236}">
                  <a16:creationId xmlns:a16="http://schemas.microsoft.com/office/drawing/2014/main" xmlns="" id="{6C4C2301-A860-491F-BB4E-FDBFB1E7D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Budzik">
              <a:extLst>
                <a:ext uri="{FF2B5EF4-FFF2-40B4-BE49-F238E27FC236}">
                  <a16:creationId xmlns:a16="http://schemas.microsoft.com/office/drawing/2014/main" xmlns="" id="{9A2B98ED-ACDC-4D63-8F07-D4E9D901A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Pomoc">
              <a:extLst>
                <a:ext uri="{FF2B5EF4-FFF2-40B4-BE49-F238E27FC236}">
                  <a16:creationId xmlns:a16="http://schemas.microsoft.com/office/drawing/2014/main" xmlns="" id="{D2944158-9AF6-41D0-AD7A-BE4182425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Zegar">
              <a:extLst>
                <a:ext uri="{FF2B5EF4-FFF2-40B4-BE49-F238E27FC236}">
                  <a16:creationId xmlns:a16="http://schemas.microsoft.com/office/drawing/2014/main" xmlns="" id="{78912AB9-6681-4753-82A9-C40EB61D8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4100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xmlns="" id="{D4F0FE86-E2D3-4DBA-8D95-2CE64B2C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067757"/>
              </p:ext>
            </p:extLst>
          </p:nvPr>
        </p:nvGraphicFramePr>
        <p:xfrm>
          <a:off x="169864" y="1444625"/>
          <a:ext cx="4844448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442292"/>
            <a:ext cx="4266857" cy="638637"/>
            <a:chOff x="460" y="841"/>
            <a:chExt cx="1450" cy="433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841"/>
              <a:ext cx="1428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Czy zgodziłby się Pan/i żeby firmy, które oferują pośrednictwo w płatnościach przez Internet miały możliwość stałego zalogowania się do Pana/i konta, żeby płatności w Internecie nie wymagały każdorazowego logowania do banku?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Respondenci potrzebują poczucia samodzielności w dostępie do konta. Blisko 94 proc. nie zgodziłoby się na to, żeby pośrednicy w płatnościach przez Internet mieli stałą możliwość zalogowania się do niego, nawet jeśli ułatwiłoby to proces sprzedaży. </a:t>
            </a:r>
            <a:endParaRPr lang="en-GB" altLang="pl-PL" sz="1400" b="0" dirty="0"/>
          </a:p>
        </p:txBody>
      </p:sp>
      <p:grpSp>
        <p:nvGrpSpPr>
          <p:cNvPr id="13" name="Grupa 12">
            <a:extLst>
              <a:ext uri="{FF2B5EF4-FFF2-40B4-BE49-F238E27FC236}">
                <a16:creationId xmlns:a16="http://schemas.microsoft.com/office/drawing/2014/main" xmlns="" id="{C9C68A1A-F7AB-4B60-A28F-82AD21429B2F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4" name="Grafika 13" descr="Stoper">
              <a:extLst>
                <a:ext uri="{FF2B5EF4-FFF2-40B4-BE49-F238E27FC236}">
                  <a16:creationId xmlns:a16="http://schemas.microsoft.com/office/drawing/2014/main" xmlns="" id="{B8FDC1C9-44C8-43E1-86CB-33EF72774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5" name="Grafika 14" descr="Budzik">
              <a:extLst>
                <a:ext uri="{FF2B5EF4-FFF2-40B4-BE49-F238E27FC236}">
                  <a16:creationId xmlns:a16="http://schemas.microsoft.com/office/drawing/2014/main" xmlns="" id="{D3534390-B499-41E2-86E8-B03977D44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Pomoc">
              <a:extLst>
                <a:ext uri="{FF2B5EF4-FFF2-40B4-BE49-F238E27FC236}">
                  <a16:creationId xmlns:a16="http://schemas.microsoft.com/office/drawing/2014/main" xmlns="" id="{244C80A4-66B8-4D87-BE5E-5C8302F51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Zegar">
              <a:extLst>
                <a:ext uri="{FF2B5EF4-FFF2-40B4-BE49-F238E27FC236}">
                  <a16:creationId xmlns:a16="http://schemas.microsoft.com/office/drawing/2014/main" xmlns="" id="{AD2A1277-7440-4B50-8396-ACB7ABDEE9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Stoper">
              <a:extLst>
                <a:ext uri="{FF2B5EF4-FFF2-40B4-BE49-F238E27FC236}">
                  <a16:creationId xmlns:a16="http://schemas.microsoft.com/office/drawing/2014/main" xmlns="" id="{2A00D48C-3113-4915-8D47-EEE82B4A0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Budzik">
              <a:extLst>
                <a:ext uri="{FF2B5EF4-FFF2-40B4-BE49-F238E27FC236}">
                  <a16:creationId xmlns:a16="http://schemas.microsoft.com/office/drawing/2014/main" xmlns="" id="{5B798665-8C34-4A85-B3FB-B482DBE78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Pomoc">
              <a:extLst>
                <a:ext uri="{FF2B5EF4-FFF2-40B4-BE49-F238E27FC236}">
                  <a16:creationId xmlns:a16="http://schemas.microsoft.com/office/drawing/2014/main" xmlns="" id="{607DEF79-914D-4BF8-8BC3-297C59A7368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Zegar">
              <a:extLst>
                <a:ext uri="{FF2B5EF4-FFF2-40B4-BE49-F238E27FC236}">
                  <a16:creationId xmlns:a16="http://schemas.microsoft.com/office/drawing/2014/main" xmlns="" id="{2A69EE04-13FC-4FF6-B792-6725F101FD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Stoper">
              <a:extLst>
                <a:ext uri="{FF2B5EF4-FFF2-40B4-BE49-F238E27FC236}">
                  <a16:creationId xmlns:a16="http://schemas.microsoft.com/office/drawing/2014/main" xmlns="" id="{0C7996CC-7BA3-4ECD-A0CB-1BDA81F342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Budzik">
              <a:extLst>
                <a:ext uri="{FF2B5EF4-FFF2-40B4-BE49-F238E27FC236}">
                  <a16:creationId xmlns:a16="http://schemas.microsoft.com/office/drawing/2014/main" xmlns="" id="{9BC3C135-2439-43AE-962B-7432560FB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Pomoc">
              <a:extLst>
                <a:ext uri="{FF2B5EF4-FFF2-40B4-BE49-F238E27FC236}">
                  <a16:creationId xmlns:a16="http://schemas.microsoft.com/office/drawing/2014/main" xmlns="" id="{C1834F6F-4C47-4773-9B13-88A32036EF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Zegar">
              <a:extLst>
                <a:ext uri="{FF2B5EF4-FFF2-40B4-BE49-F238E27FC236}">
                  <a16:creationId xmlns:a16="http://schemas.microsoft.com/office/drawing/2014/main" xmlns="" id="{A5EBDCA8-A7B5-4ADC-B995-C74136D8D0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Stoper">
              <a:extLst>
                <a:ext uri="{FF2B5EF4-FFF2-40B4-BE49-F238E27FC236}">
                  <a16:creationId xmlns:a16="http://schemas.microsoft.com/office/drawing/2014/main" xmlns="" id="{59B8616D-C273-42B2-9601-830CE6209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Budzik">
              <a:extLst>
                <a:ext uri="{FF2B5EF4-FFF2-40B4-BE49-F238E27FC236}">
                  <a16:creationId xmlns:a16="http://schemas.microsoft.com/office/drawing/2014/main" xmlns="" id="{35FBAB65-99A4-4D4B-8051-9C3CFD350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Pomoc">
              <a:extLst>
                <a:ext uri="{FF2B5EF4-FFF2-40B4-BE49-F238E27FC236}">
                  <a16:creationId xmlns:a16="http://schemas.microsoft.com/office/drawing/2014/main" xmlns="" id="{4351D236-DB00-41B6-92B2-4F0294D8E94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Zegar">
              <a:extLst>
                <a:ext uri="{FF2B5EF4-FFF2-40B4-BE49-F238E27FC236}">
                  <a16:creationId xmlns:a16="http://schemas.microsoft.com/office/drawing/2014/main" xmlns="" id="{C054A274-E7C8-410D-94BE-20E1281C3A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1608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xmlns="" id="{72F3F969-6B9C-4026-97A7-BF8CD99D06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6425" y="2544763"/>
            <a:ext cx="7927975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Dziękujemy za uwagę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05164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xmlns="" id="{72F3F969-6B9C-4026-97A7-BF8CD99D06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6425" y="2544763"/>
            <a:ext cx="7927975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Metodologia</a:t>
            </a:r>
            <a:endParaRPr lang="en-US" altLang="pl-PL" dirty="0"/>
          </a:p>
        </p:txBody>
      </p:sp>
      <p:pic>
        <p:nvPicPr>
          <p:cNvPr id="15" name="Grafika 14" descr="Stoper">
            <a:extLst>
              <a:ext uri="{FF2B5EF4-FFF2-40B4-BE49-F238E27FC236}">
                <a16:creationId xmlns:a16="http://schemas.microsoft.com/office/drawing/2014/main" xmlns="" id="{F9C476A7-58A6-4E0C-A95B-8FCC16EC4E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113212" y="35575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2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ymbol zastępczy numeru slajdu 5">
            <a:extLst>
              <a:ext uri="{FF2B5EF4-FFF2-40B4-BE49-F238E27FC236}">
                <a16:creationId xmlns:a16="http://schemas.microsoft.com/office/drawing/2014/main" xmlns="" id="{F0077036-3E2B-4189-99B5-9DF5B9B4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1C1080-79A3-4DB1-9CC6-655647D990F0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xmlns="" id="{2365A7D7-A88D-497A-A2F8-2F4CD4F12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Nota metodologiczna</a:t>
            </a:r>
            <a:endParaRPr lang="en-GB" altLang="pl-PL" dirty="0"/>
          </a:p>
        </p:txBody>
      </p:sp>
      <p:graphicFrame>
        <p:nvGraphicFramePr>
          <p:cNvPr id="185462" name="Group 118">
            <a:extLst>
              <a:ext uri="{FF2B5EF4-FFF2-40B4-BE49-F238E27FC236}">
                <a16:creationId xmlns:a16="http://schemas.microsoft.com/office/drawing/2014/main" xmlns="" id="{E9BB3498-BDE3-4D53-B5AB-72CCB65ED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35306"/>
              </p:ext>
            </p:extLst>
          </p:nvPr>
        </p:nvGraphicFramePr>
        <p:xfrm>
          <a:off x="431799" y="1677571"/>
          <a:ext cx="8278813" cy="3207249"/>
        </p:xfrm>
        <a:graphic>
          <a:graphicData uri="http://schemas.openxmlformats.org/drawingml/2006/table">
            <a:tbl>
              <a:tblPr/>
              <a:tblGrid>
                <a:gridCol w="24936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5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574"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Czas realizacji badania: 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AE0F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27 listopada – 1 grudnia 2017</a:t>
                      </a: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AE0F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364"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Próba: 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Losowo – kwotowa, stanowiąca liczebną reprezentację cech demograficznych dla ogółu mieszkańców</a:t>
                      </a:r>
                      <a:r>
                        <a:rPr lang="pl-PL" sz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 Polski w wieku 18 do 60 lat (dane wg GUS).</a:t>
                      </a:r>
                      <a:endParaRPr lang="pl-PL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ea typeface="Blogger Sans" panose="02000506030000020004" pitchFamily="50" charset="0"/>
                        <a:cs typeface="Arial" panose="020B0604020202020204" pitchFamily="34" charset="0"/>
                      </a:endParaRP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4799"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Jednostka badania: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Osoby w wieku od 18 do 60 lat deklarujące posiadanie konta bankowego. </a:t>
                      </a:r>
                      <a:endParaRPr lang="pl-PL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ea typeface="Blogger Sans" panose="02000506030000020004" pitchFamily="50" charset="0"/>
                        <a:cs typeface="Arial" panose="020B0604020202020204" pitchFamily="34" charset="0"/>
                      </a:endParaRP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784"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Wielkość próby: 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latin typeface="+mj-lt"/>
                          <a:ea typeface="Blogger Sans" panose="02000506030000020004" pitchFamily="50" charset="0"/>
                          <a:cs typeface="Arial" pitchFamily="34" charset="0"/>
                        </a:rPr>
                        <a:t>n = 1000, błąd</a:t>
                      </a:r>
                      <a:r>
                        <a:rPr lang="pl-PL" sz="1200" baseline="0" dirty="0">
                          <a:solidFill>
                            <a:schemeClr val="tx1"/>
                          </a:solidFill>
                          <a:latin typeface="+mj-lt"/>
                          <a:ea typeface="Blogger Sans" panose="02000506030000020004" pitchFamily="50" charset="0"/>
                          <a:cs typeface="Arial" pitchFamily="34" charset="0"/>
                        </a:rPr>
                        <a:t> oszacowania = 3,1 proc.</a:t>
                      </a:r>
                      <a:endParaRPr lang="pl-PL" sz="1200" dirty="0">
                        <a:solidFill>
                          <a:schemeClr val="tx1"/>
                        </a:solidFill>
                        <a:latin typeface="+mj-lt"/>
                        <a:ea typeface="Blogger Sans" panose="02000506030000020004" pitchFamily="50" charset="0"/>
                        <a:cs typeface="Arial" pitchFamily="34" charset="0"/>
                      </a:endParaRP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364"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Technika badawcza: 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indent="-266700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2pPr>
                      <a:lvl3pPr marL="915988" indent="-250825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373188" indent="-328613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4pPr>
                      <a:lvl5pPr marL="1827213" indent="8167688" defTabSz="915988">
                        <a:spcBef>
                          <a:spcPct val="20000"/>
                        </a:spcBef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2844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7416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1988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656013" indent="8167688" defTabSz="9159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D0067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algn="just"/>
                      <a:r>
                        <a:rPr lang="pl-PL" sz="120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Badanie zrealizowane metodą wspomaganych komputerowo</a:t>
                      </a:r>
                      <a:r>
                        <a:rPr lang="pl-PL" sz="1200" baseline="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standaryzowanych wywiadów kwestionariuszowych</a:t>
                      </a:r>
                      <a:r>
                        <a:rPr lang="pl-PL" sz="1200" baseline="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(CATI).</a:t>
                      </a: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9364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Agencja badawcza: </a:t>
                      </a:r>
                    </a:p>
                  </a:txBody>
                  <a:tcPr marL="76200" marR="19050" marT="38100" marB="38100" horzOverflow="overflow">
                    <a:lnL cap="flat"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>
                          <a:latin typeface="+mj-lt"/>
                          <a:ea typeface="Blogger Sans" panose="02000506030000020004" pitchFamily="50" charset="0"/>
                          <a:cs typeface="Arial" panose="020B0604020202020204" pitchFamily="34" charset="0"/>
                        </a:rPr>
                        <a:t>Badanie zrealizowane przez Instytut Badań Rynkowych i Społecznych IBRiS na zlecenie Banku Millennium.</a:t>
                      </a:r>
                    </a:p>
                  </a:txBody>
                  <a:tcPr marL="76200" marR="19050" marT="38100" marB="3810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D00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65472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xmlns="" id="{72F3F969-6B9C-4026-97A7-BF8CD99D06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6425" y="2544763"/>
            <a:ext cx="7927975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Bankowanie nie w banku?</a:t>
            </a:r>
            <a:endParaRPr lang="en-US" altLang="pl-PL" dirty="0"/>
          </a:p>
        </p:txBody>
      </p:sp>
      <p:pic>
        <p:nvPicPr>
          <p:cNvPr id="13" name="Grafika 12" descr="Bank">
            <a:extLst>
              <a:ext uri="{FF2B5EF4-FFF2-40B4-BE49-F238E27FC236}">
                <a16:creationId xmlns:a16="http://schemas.microsoft.com/office/drawing/2014/main" xmlns="" id="{E9441392-09C5-4DBA-9199-82235EAFB5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472090" y="3429000"/>
            <a:ext cx="914400" cy="914400"/>
          </a:xfrm>
          <a:prstGeom prst="rect">
            <a:avLst/>
          </a:prstGeom>
        </p:spPr>
      </p:pic>
      <p:pic>
        <p:nvPicPr>
          <p:cNvPr id="15" name="Grafika 14" descr="Pomoc">
            <a:extLst>
              <a:ext uri="{FF2B5EF4-FFF2-40B4-BE49-F238E27FC236}">
                <a16:creationId xmlns:a16="http://schemas.microsoft.com/office/drawing/2014/main" xmlns="" id="{F4D41721-AB69-4938-ACFA-8C3E8328A5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690928" y="34290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1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xmlns="" id="{D4F0FE86-E2D3-4DBA-8D95-2CE64B2C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76292"/>
              </p:ext>
            </p:extLst>
          </p:nvPr>
        </p:nvGraphicFramePr>
        <p:xfrm>
          <a:off x="169864" y="1444625"/>
          <a:ext cx="4844448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492436"/>
            <a:ext cx="4266857" cy="588488"/>
            <a:chOff x="460" y="875"/>
            <a:chExt cx="1450" cy="399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875"/>
              <a:ext cx="142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100" dirty="0"/>
                <a:t>Czy słyszał/a Pan/i, że od tego roku usługi bankowe będą oferować również sklepy spożywcze, sieciowe kawiarnie lub operatorzy telekomunikacyjni? (dane w procentach)</a:t>
              </a:r>
              <a:endParaRPr lang="en-GB" altLang="pl-PL" sz="1100" dirty="0"/>
            </a:p>
          </p:txBody>
        </p:sp>
      </p:grpSp>
      <p:sp>
        <p:nvSpPr>
          <p:cNvPr id="23" name="Rectangle 1032">
            <a:extLst>
              <a:ext uri="{FF2B5EF4-FFF2-40B4-BE49-F238E27FC236}">
                <a16:creationId xmlns:a16="http://schemas.microsoft.com/office/drawing/2014/main" xmlns="" id="{E54D3CEB-3F9D-4D7C-B4BD-FA59A240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Wiedza na temat korzystania z usług bankowych w innych miejscach niż banki jest bardzo mała. Więcej niż trzy czwarte osób nie słyszało o takiej możliwości. Jedynie co piąty badany słyszał cokolwiek na ten temat. </a:t>
            </a:r>
            <a:endParaRPr lang="en-GB" altLang="pl-PL" sz="1400" b="0" dirty="0"/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FD7D5408-E8D3-4051-B9A4-BDB018D4412B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2" name="Grafika 11" descr="Stoper">
              <a:extLst>
                <a:ext uri="{FF2B5EF4-FFF2-40B4-BE49-F238E27FC236}">
                  <a16:creationId xmlns:a16="http://schemas.microsoft.com/office/drawing/2014/main" xmlns="" id="{52C7A43C-C897-41A1-A230-CEC1E0887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3" name="Grafika 12" descr="Budzik">
              <a:extLst>
                <a:ext uri="{FF2B5EF4-FFF2-40B4-BE49-F238E27FC236}">
                  <a16:creationId xmlns:a16="http://schemas.microsoft.com/office/drawing/2014/main" xmlns="" id="{087B18E0-CFBF-4B3C-871E-2D9EE7FE4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4" name="Grafika 13" descr="Pomoc">
              <a:extLst>
                <a:ext uri="{FF2B5EF4-FFF2-40B4-BE49-F238E27FC236}">
                  <a16:creationId xmlns:a16="http://schemas.microsoft.com/office/drawing/2014/main" xmlns="" id="{B4AD7892-EE7C-4906-9A79-35C55F2FD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5" name="Grafika 14" descr="Zegar">
              <a:extLst>
                <a:ext uri="{FF2B5EF4-FFF2-40B4-BE49-F238E27FC236}">
                  <a16:creationId xmlns:a16="http://schemas.microsoft.com/office/drawing/2014/main" xmlns="" id="{48F0E24C-67D7-49EF-9ABC-4B271D420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Stoper">
              <a:extLst>
                <a:ext uri="{FF2B5EF4-FFF2-40B4-BE49-F238E27FC236}">
                  <a16:creationId xmlns:a16="http://schemas.microsoft.com/office/drawing/2014/main" xmlns="" id="{8037889A-218C-4DFD-8C41-FCC9580222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Budzik">
              <a:extLst>
                <a:ext uri="{FF2B5EF4-FFF2-40B4-BE49-F238E27FC236}">
                  <a16:creationId xmlns:a16="http://schemas.microsoft.com/office/drawing/2014/main" xmlns="" id="{588C3455-0ABC-46BC-9EE3-11A5FD668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Pomoc">
              <a:extLst>
                <a:ext uri="{FF2B5EF4-FFF2-40B4-BE49-F238E27FC236}">
                  <a16:creationId xmlns:a16="http://schemas.microsoft.com/office/drawing/2014/main" xmlns="" id="{85B9EEEC-726E-404C-BDCA-EB5ED8AF8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Zegar">
              <a:extLst>
                <a:ext uri="{FF2B5EF4-FFF2-40B4-BE49-F238E27FC236}">
                  <a16:creationId xmlns:a16="http://schemas.microsoft.com/office/drawing/2014/main" xmlns="" id="{ABB40EE8-165B-4649-B658-5A4006CAA8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Stoper">
              <a:extLst>
                <a:ext uri="{FF2B5EF4-FFF2-40B4-BE49-F238E27FC236}">
                  <a16:creationId xmlns:a16="http://schemas.microsoft.com/office/drawing/2014/main" xmlns="" id="{3812607A-6785-441E-90A5-A17410FD8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Budzik">
              <a:extLst>
                <a:ext uri="{FF2B5EF4-FFF2-40B4-BE49-F238E27FC236}">
                  <a16:creationId xmlns:a16="http://schemas.microsoft.com/office/drawing/2014/main" xmlns="" id="{217A2F74-3D8B-4207-8252-809B6C9AC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Pomoc">
              <a:extLst>
                <a:ext uri="{FF2B5EF4-FFF2-40B4-BE49-F238E27FC236}">
                  <a16:creationId xmlns:a16="http://schemas.microsoft.com/office/drawing/2014/main" xmlns="" id="{184A6855-10D6-4290-B882-1D2C582A1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Zegar">
              <a:extLst>
                <a:ext uri="{FF2B5EF4-FFF2-40B4-BE49-F238E27FC236}">
                  <a16:creationId xmlns:a16="http://schemas.microsoft.com/office/drawing/2014/main" xmlns="" id="{358D210F-3EC4-4148-920F-9DE0EF138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Stoper">
              <a:extLst>
                <a:ext uri="{FF2B5EF4-FFF2-40B4-BE49-F238E27FC236}">
                  <a16:creationId xmlns:a16="http://schemas.microsoft.com/office/drawing/2014/main" xmlns="" id="{F3BB28BE-5471-4698-8031-89CF92FAF5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Budzik">
              <a:extLst>
                <a:ext uri="{FF2B5EF4-FFF2-40B4-BE49-F238E27FC236}">
                  <a16:creationId xmlns:a16="http://schemas.microsoft.com/office/drawing/2014/main" xmlns="" id="{72E87A3B-9272-485D-9162-66922B53E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Pomoc">
              <a:extLst>
                <a:ext uri="{FF2B5EF4-FFF2-40B4-BE49-F238E27FC236}">
                  <a16:creationId xmlns:a16="http://schemas.microsoft.com/office/drawing/2014/main" xmlns="" id="{5D02438A-4C94-4977-92DB-8E03A88EF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Zegar">
              <a:extLst>
                <a:ext uri="{FF2B5EF4-FFF2-40B4-BE49-F238E27FC236}">
                  <a16:creationId xmlns:a16="http://schemas.microsoft.com/office/drawing/2014/main" xmlns="" id="{0E8DAF57-C490-454B-A645-53D663350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372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xmlns="" id="{D4F0FE86-E2D3-4DBA-8D95-2CE64B2C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45867"/>
              </p:ext>
            </p:extLst>
          </p:nvPr>
        </p:nvGraphicFramePr>
        <p:xfrm>
          <a:off x="169864" y="1444625"/>
          <a:ext cx="4844448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400994"/>
            <a:ext cx="4266857" cy="679934"/>
            <a:chOff x="460" y="813"/>
            <a:chExt cx="1450" cy="461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813"/>
              <a:ext cx="1428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W przyszłym roku:</a:t>
              </a:r>
            </a:p>
            <a:p>
              <a:pPr eaLnBrk="1" hangingPunct="1"/>
              <a:r>
                <a:rPr lang="pl-PL" sz="1000" dirty="0"/>
                <a:t>Czy założyłby Pan/i swoje konto bankowe w instytucji nie będącej bankiem np. sklepie lub u operatora telekomunikacyjnego, portalu społecznościowym typu </a:t>
              </a:r>
              <a:r>
                <a:rPr lang="pl-PL" sz="1000" dirty="0" err="1"/>
                <a:t>facebook</a:t>
              </a:r>
              <a:r>
                <a:rPr lang="pl-PL" sz="1000" dirty="0"/>
                <a:t>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Blisko 74 proc. badanych nie zdecydowałoby się na założenie konta w instytucji niebędącej bankiem, jeśli miałoby się to stać w tym roku. Łącznie z nieprzekonanymi odsetek ten wzrasta do ponad 92 proc. Można zatem przypuszczać, że banki cieszą się w tym kontekście wciąż wysokim zaufaniem. </a:t>
            </a:r>
            <a:endParaRPr lang="en-GB" altLang="pl-PL" sz="1400" b="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A06931B2-05D8-4232-8088-B27F413A5E5E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3" name="Grafika 12" descr="Stoper">
              <a:extLst>
                <a:ext uri="{FF2B5EF4-FFF2-40B4-BE49-F238E27FC236}">
                  <a16:creationId xmlns:a16="http://schemas.microsoft.com/office/drawing/2014/main" xmlns="" id="{4CCEC301-420F-4FAB-8738-AEC60E303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4" name="Grafika 13" descr="Budzik">
              <a:extLst>
                <a:ext uri="{FF2B5EF4-FFF2-40B4-BE49-F238E27FC236}">
                  <a16:creationId xmlns:a16="http://schemas.microsoft.com/office/drawing/2014/main" xmlns="" id="{3DE582FD-91A5-4253-815E-DBB76083D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5" name="Grafika 14" descr="Pomoc">
              <a:extLst>
                <a:ext uri="{FF2B5EF4-FFF2-40B4-BE49-F238E27FC236}">
                  <a16:creationId xmlns:a16="http://schemas.microsoft.com/office/drawing/2014/main" xmlns="" id="{FD636F59-EB2B-4512-98D4-750BBBE15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Zegar">
              <a:extLst>
                <a:ext uri="{FF2B5EF4-FFF2-40B4-BE49-F238E27FC236}">
                  <a16:creationId xmlns:a16="http://schemas.microsoft.com/office/drawing/2014/main" xmlns="" id="{178E6DAE-3C6E-4C81-A8B1-3DB27F995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Stoper">
              <a:extLst>
                <a:ext uri="{FF2B5EF4-FFF2-40B4-BE49-F238E27FC236}">
                  <a16:creationId xmlns:a16="http://schemas.microsoft.com/office/drawing/2014/main" xmlns="" id="{CA2F5E4A-7ECF-4736-AB81-B273321753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Budzik">
              <a:extLst>
                <a:ext uri="{FF2B5EF4-FFF2-40B4-BE49-F238E27FC236}">
                  <a16:creationId xmlns:a16="http://schemas.microsoft.com/office/drawing/2014/main" xmlns="" id="{2996C051-424B-4D3F-B362-6382F3C48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Pomoc">
              <a:extLst>
                <a:ext uri="{FF2B5EF4-FFF2-40B4-BE49-F238E27FC236}">
                  <a16:creationId xmlns:a16="http://schemas.microsoft.com/office/drawing/2014/main" xmlns="" id="{5F4A5A3F-BCF5-4A41-8503-C14E13CB6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Zegar">
              <a:extLst>
                <a:ext uri="{FF2B5EF4-FFF2-40B4-BE49-F238E27FC236}">
                  <a16:creationId xmlns:a16="http://schemas.microsoft.com/office/drawing/2014/main" xmlns="" id="{E98F8823-9EE6-4E3A-9CAD-593162FFD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Stoper">
              <a:extLst>
                <a:ext uri="{FF2B5EF4-FFF2-40B4-BE49-F238E27FC236}">
                  <a16:creationId xmlns:a16="http://schemas.microsoft.com/office/drawing/2014/main" xmlns="" id="{42B1E470-054F-4EE1-850E-3BBC1327F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Budzik">
              <a:extLst>
                <a:ext uri="{FF2B5EF4-FFF2-40B4-BE49-F238E27FC236}">
                  <a16:creationId xmlns:a16="http://schemas.microsoft.com/office/drawing/2014/main" xmlns="" id="{06CC1BBC-E684-4620-90CE-AFA34862F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Pomoc">
              <a:extLst>
                <a:ext uri="{FF2B5EF4-FFF2-40B4-BE49-F238E27FC236}">
                  <a16:creationId xmlns:a16="http://schemas.microsoft.com/office/drawing/2014/main" xmlns="" id="{B940CE62-A972-4565-AD99-14D46DD19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Zegar">
              <a:extLst>
                <a:ext uri="{FF2B5EF4-FFF2-40B4-BE49-F238E27FC236}">
                  <a16:creationId xmlns:a16="http://schemas.microsoft.com/office/drawing/2014/main" xmlns="" id="{C8D22397-7497-4223-BFBE-6A6E4A286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Stoper">
              <a:extLst>
                <a:ext uri="{FF2B5EF4-FFF2-40B4-BE49-F238E27FC236}">
                  <a16:creationId xmlns:a16="http://schemas.microsoft.com/office/drawing/2014/main" xmlns="" id="{318AB4B3-03B2-4D37-8D50-82FD4E6C0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Budzik">
              <a:extLst>
                <a:ext uri="{FF2B5EF4-FFF2-40B4-BE49-F238E27FC236}">
                  <a16:creationId xmlns:a16="http://schemas.microsoft.com/office/drawing/2014/main" xmlns="" id="{8C7810A1-C854-4C48-A852-02BD259EB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Pomoc">
              <a:extLst>
                <a:ext uri="{FF2B5EF4-FFF2-40B4-BE49-F238E27FC236}">
                  <a16:creationId xmlns:a16="http://schemas.microsoft.com/office/drawing/2014/main" xmlns="" id="{6C0D93D0-0996-42E7-947C-5EA4AA4E0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Zegar">
              <a:extLst>
                <a:ext uri="{FF2B5EF4-FFF2-40B4-BE49-F238E27FC236}">
                  <a16:creationId xmlns:a16="http://schemas.microsoft.com/office/drawing/2014/main" xmlns="" id="{63CDE430-FBA9-49FE-B359-35A25CDB6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750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xmlns="" id="{D4F0FE86-E2D3-4DBA-8D95-2CE64B2C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850767"/>
              </p:ext>
            </p:extLst>
          </p:nvPr>
        </p:nvGraphicFramePr>
        <p:xfrm>
          <a:off x="169864" y="1444625"/>
          <a:ext cx="4844448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400994"/>
            <a:ext cx="4266857" cy="679934"/>
            <a:chOff x="460" y="813"/>
            <a:chExt cx="1450" cy="461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813"/>
              <a:ext cx="1428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Za 10 lat:</a:t>
              </a:r>
            </a:p>
            <a:p>
              <a:pPr eaLnBrk="1" hangingPunct="1"/>
              <a:r>
                <a:rPr lang="pl-PL" sz="1000" dirty="0"/>
                <a:t>Czy założyłby Pan/i swoje konto bankowe w instytucji nie będącej bankiem np. sklepie lub u operatora telekomunikacyjnego, portalu społecznościowym typu </a:t>
              </a:r>
              <a:r>
                <a:rPr lang="pl-PL" sz="1000" dirty="0" err="1"/>
                <a:t>facebook</a:t>
              </a:r>
              <a:r>
                <a:rPr lang="pl-PL" sz="1000" dirty="0"/>
                <a:t>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Gdyby tę decyzję odłożyć do roku 2028, wciąż przeważająca większość respondentów nie zdecydowałaby się na założenie konta bankowego poza tradycyjnymi bankami – łącznie blisko 87 proc. wskazań badanych. Raczej tak odpowiedziało niewiele ponad 6 proc. ankietowanych. </a:t>
            </a:r>
            <a:endParaRPr lang="en-GB" altLang="pl-PL" sz="1400" b="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FE78DABD-F148-4A64-83C3-FBD14DFE3EB7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3" name="Grafika 12" descr="Stoper">
              <a:extLst>
                <a:ext uri="{FF2B5EF4-FFF2-40B4-BE49-F238E27FC236}">
                  <a16:creationId xmlns:a16="http://schemas.microsoft.com/office/drawing/2014/main" xmlns="" id="{74F495C5-8437-4875-8B1E-B61ED6DF1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4" name="Grafika 13" descr="Budzik">
              <a:extLst>
                <a:ext uri="{FF2B5EF4-FFF2-40B4-BE49-F238E27FC236}">
                  <a16:creationId xmlns:a16="http://schemas.microsoft.com/office/drawing/2014/main" xmlns="" id="{89D1BA4F-BA5B-48B3-AE29-FF6BB5F53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5" name="Grafika 14" descr="Pomoc">
              <a:extLst>
                <a:ext uri="{FF2B5EF4-FFF2-40B4-BE49-F238E27FC236}">
                  <a16:creationId xmlns:a16="http://schemas.microsoft.com/office/drawing/2014/main" xmlns="" id="{D451FB77-DE4A-4C35-AEDE-B12BCC7BD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Zegar">
              <a:extLst>
                <a:ext uri="{FF2B5EF4-FFF2-40B4-BE49-F238E27FC236}">
                  <a16:creationId xmlns:a16="http://schemas.microsoft.com/office/drawing/2014/main" xmlns="" id="{03B3F246-BBA5-40E4-9B56-3692DA18D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Stoper">
              <a:extLst>
                <a:ext uri="{FF2B5EF4-FFF2-40B4-BE49-F238E27FC236}">
                  <a16:creationId xmlns:a16="http://schemas.microsoft.com/office/drawing/2014/main" xmlns="" id="{20AD93BD-C3E0-448A-BE6B-4F9A80843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Budzik">
              <a:extLst>
                <a:ext uri="{FF2B5EF4-FFF2-40B4-BE49-F238E27FC236}">
                  <a16:creationId xmlns:a16="http://schemas.microsoft.com/office/drawing/2014/main" xmlns="" id="{EC889431-0D4E-47D5-A2B0-3CD7FE8A2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Pomoc">
              <a:extLst>
                <a:ext uri="{FF2B5EF4-FFF2-40B4-BE49-F238E27FC236}">
                  <a16:creationId xmlns:a16="http://schemas.microsoft.com/office/drawing/2014/main" xmlns="" id="{EDD61CBC-111B-4ED0-9030-9D0EF9CA0B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Zegar">
              <a:extLst>
                <a:ext uri="{FF2B5EF4-FFF2-40B4-BE49-F238E27FC236}">
                  <a16:creationId xmlns:a16="http://schemas.microsoft.com/office/drawing/2014/main" xmlns="" id="{F5E2821A-36E2-42E6-9428-2DCED59DE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Stoper">
              <a:extLst>
                <a:ext uri="{FF2B5EF4-FFF2-40B4-BE49-F238E27FC236}">
                  <a16:creationId xmlns:a16="http://schemas.microsoft.com/office/drawing/2014/main" xmlns="" id="{35B0F782-EF51-4411-A6C8-CF624A3D8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Budzik">
              <a:extLst>
                <a:ext uri="{FF2B5EF4-FFF2-40B4-BE49-F238E27FC236}">
                  <a16:creationId xmlns:a16="http://schemas.microsoft.com/office/drawing/2014/main" xmlns="" id="{7ED032F0-8CCB-4516-B59E-F70C459A5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Pomoc">
              <a:extLst>
                <a:ext uri="{FF2B5EF4-FFF2-40B4-BE49-F238E27FC236}">
                  <a16:creationId xmlns:a16="http://schemas.microsoft.com/office/drawing/2014/main" xmlns="" id="{3B8C143D-7B1F-48F7-8F43-27B93873A1C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Zegar">
              <a:extLst>
                <a:ext uri="{FF2B5EF4-FFF2-40B4-BE49-F238E27FC236}">
                  <a16:creationId xmlns:a16="http://schemas.microsoft.com/office/drawing/2014/main" xmlns="" id="{B59EA18A-3F45-46FC-8734-4549B4778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Stoper">
              <a:extLst>
                <a:ext uri="{FF2B5EF4-FFF2-40B4-BE49-F238E27FC236}">
                  <a16:creationId xmlns:a16="http://schemas.microsoft.com/office/drawing/2014/main" xmlns="" id="{74E2F50F-1B52-4925-83A4-A225E39A4F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Budzik">
              <a:extLst>
                <a:ext uri="{FF2B5EF4-FFF2-40B4-BE49-F238E27FC236}">
                  <a16:creationId xmlns:a16="http://schemas.microsoft.com/office/drawing/2014/main" xmlns="" id="{A4126CE6-1053-4D8D-8074-F1FCA758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Pomoc">
              <a:extLst>
                <a:ext uri="{FF2B5EF4-FFF2-40B4-BE49-F238E27FC236}">
                  <a16:creationId xmlns:a16="http://schemas.microsoft.com/office/drawing/2014/main" xmlns="" id="{9F145F37-6B26-4208-ABFE-B4A84D8BE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Zegar">
              <a:extLst>
                <a:ext uri="{FF2B5EF4-FFF2-40B4-BE49-F238E27FC236}">
                  <a16:creationId xmlns:a16="http://schemas.microsoft.com/office/drawing/2014/main" xmlns="" id="{B39F6A24-951B-441D-9FF4-52DF7F7F2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336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707773"/>
            <a:ext cx="4266857" cy="373152"/>
            <a:chOff x="460" y="1021"/>
            <a:chExt cx="1450" cy="253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1021"/>
              <a:ext cx="1428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Dlaczego pozostałby Pan/i w banku, proszę o wybranie jednej odpowiedzi, która najlepiej do Pani/a pasuje?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Głównym powodem, dla którego respondenci skłonni są pozostać w banku jest zaufanie. Na taką odpowiedź wskazała więcej niż jedna czwarta badanych. Pozytywne doświadczenia posiada natomiast 22 proc., a bezpieczeństwo pieniędzy i danych osobowych jest najistotniejsze dla odpowiednio 21 i 20 proc. ankietowanych. Najmniej ważne okazało się poczucie lojalności w stosunku do banku – odczuwa je niespełna jeden na dziesięciu badanych. </a:t>
            </a:r>
            <a:endParaRPr lang="en-GB" altLang="pl-PL" sz="1400" b="0" dirty="0"/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xmlns="" id="{8C6CA06B-0C35-470E-9B1A-F4B2ADB67A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08467"/>
              </p:ext>
            </p:extLst>
          </p:nvPr>
        </p:nvGraphicFramePr>
        <p:xfrm>
          <a:off x="393787" y="2224135"/>
          <a:ext cx="4500562" cy="3508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031">
            <a:extLst>
              <a:ext uri="{FF2B5EF4-FFF2-40B4-BE49-F238E27FC236}">
                <a16:creationId xmlns:a16="http://schemas.microsoft.com/office/drawing/2014/main" xmlns="" id="{0CA67E0A-DACA-44B0-B8FF-F02D8951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6500123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             Odpowiedzi respondentów, którzy nie założyliby konta w instytucji niebędącej bankiem (92,5 proc. ogółu badanych)</a:t>
            </a:r>
            <a:endParaRPr lang="en-GB" altLang="pl-PL" sz="800" b="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04906AF3-5D93-4B53-A806-6103269EB05B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5" name="Grafika 14" descr="Stoper">
              <a:extLst>
                <a:ext uri="{FF2B5EF4-FFF2-40B4-BE49-F238E27FC236}">
                  <a16:creationId xmlns:a16="http://schemas.microsoft.com/office/drawing/2014/main" xmlns="" id="{EBEA6359-7218-496C-84A0-797824E38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Budzik">
              <a:extLst>
                <a:ext uri="{FF2B5EF4-FFF2-40B4-BE49-F238E27FC236}">
                  <a16:creationId xmlns:a16="http://schemas.microsoft.com/office/drawing/2014/main" xmlns="" id="{8935629D-8A1F-439D-A331-1561B0C1F8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Pomoc">
              <a:extLst>
                <a:ext uri="{FF2B5EF4-FFF2-40B4-BE49-F238E27FC236}">
                  <a16:creationId xmlns:a16="http://schemas.microsoft.com/office/drawing/2014/main" xmlns="" id="{37AC75CF-E41D-4AFD-9804-8438C61AB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Zegar">
              <a:extLst>
                <a:ext uri="{FF2B5EF4-FFF2-40B4-BE49-F238E27FC236}">
                  <a16:creationId xmlns:a16="http://schemas.microsoft.com/office/drawing/2014/main" xmlns="" id="{3EA999BD-A3B6-4669-AB2B-CEAE6B307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Stoper">
              <a:extLst>
                <a:ext uri="{FF2B5EF4-FFF2-40B4-BE49-F238E27FC236}">
                  <a16:creationId xmlns:a16="http://schemas.microsoft.com/office/drawing/2014/main" xmlns="" id="{CA0C33C8-AAE1-47F9-9100-0B0B06DBB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Budzik">
              <a:extLst>
                <a:ext uri="{FF2B5EF4-FFF2-40B4-BE49-F238E27FC236}">
                  <a16:creationId xmlns:a16="http://schemas.microsoft.com/office/drawing/2014/main" xmlns="" id="{123646EB-489B-4A4E-8065-D367F514ED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Pomoc">
              <a:extLst>
                <a:ext uri="{FF2B5EF4-FFF2-40B4-BE49-F238E27FC236}">
                  <a16:creationId xmlns:a16="http://schemas.microsoft.com/office/drawing/2014/main" xmlns="" id="{C0ADFF1C-F04E-40A4-8033-0C9334E2A2C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2" name="Grafika 21" descr="Zegar">
              <a:extLst>
                <a:ext uri="{FF2B5EF4-FFF2-40B4-BE49-F238E27FC236}">
                  <a16:creationId xmlns:a16="http://schemas.microsoft.com/office/drawing/2014/main" xmlns="" id="{FB5115DD-ECA0-47E2-89AF-A44D46EA6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Stoper">
              <a:extLst>
                <a:ext uri="{FF2B5EF4-FFF2-40B4-BE49-F238E27FC236}">
                  <a16:creationId xmlns:a16="http://schemas.microsoft.com/office/drawing/2014/main" xmlns="" id="{51E35EC3-D707-455F-8F08-AB804564C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Budzik">
              <a:extLst>
                <a:ext uri="{FF2B5EF4-FFF2-40B4-BE49-F238E27FC236}">
                  <a16:creationId xmlns:a16="http://schemas.microsoft.com/office/drawing/2014/main" xmlns="" id="{F885E628-7038-40FA-9AFF-FAE6276DD9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Pomoc">
              <a:extLst>
                <a:ext uri="{FF2B5EF4-FFF2-40B4-BE49-F238E27FC236}">
                  <a16:creationId xmlns:a16="http://schemas.microsoft.com/office/drawing/2014/main" xmlns="" id="{E15FD7BB-DAA6-4C60-8414-74AB40BEB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Zegar">
              <a:extLst>
                <a:ext uri="{FF2B5EF4-FFF2-40B4-BE49-F238E27FC236}">
                  <a16:creationId xmlns:a16="http://schemas.microsoft.com/office/drawing/2014/main" xmlns="" id="{A3F75BC3-8FA8-4124-BCBF-138624A2B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Stoper">
              <a:extLst>
                <a:ext uri="{FF2B5EF4-FFF2-40B4-BE49-F238E27FC236}">
                  <a16:creationId xmlns:a16="http://schemas.microsoft.com/office/drawing/2014/main" xmlns="" id="{DBCD6E01-671F-4818-9675-29BCA826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Budzik">
              <a:extLst>
                <a:ext uri="{FF2B5EF4-FFF2-40B4-BE49-F238E27FC236}">
                  <a16:creationId xmlns:a16="http://schemas.microsoft.com/office/drawing/2014/main" xmlns="" id="{6D256BE7-9B8A-4ABB-807F-64212B296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Pomoc">
              <a:extLst>
                <a:ext uri="{FF2B5EF4-FFF2-40B4-BE49-F238E27FC236}">
                  <a16:creationId xmlns:a16="http://schemas.microsoft.com/office/drawing/2014/main" xmlns="" id="{07C5F953-B2F2-44B5-A21C-960064F3C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Zegar">
              <a:extLst>
                <a:ext uri="{FF2B5EF4-FFF2-40B4-BE49-F238E27FC236}">
                  <a16:creationId xmlns:a16="http://schemas.microsoft.com/office/drawing/2014/main" xmlns="" id="{43F36114-B380-4C21-8B05-9D86BC80D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83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7">
            <a:extLst>
              <a:ext uri="{FF2B5EF4-FFF2-40B4-BE49-F238E27FC236}">
                <a16:creationId xmlns:a16="http://schemas.microsoft.com/office/drawing/2014/main" xmlns="" id="{D4F0FE86-E2D3-4DBA-8D95-2CE64B2C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858316"/>
              </p:ext>
            </p:extLst>
          </p:nvPr>
        </p:nvGraphicFramePr>
        <p:xfrm>
          <a:off x="169864" y="1444625"/>
          <a:ext cx="4844448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Symbol zastępczy numeru slajdu 5">
            <a:extLst>
              <a:ext uri="{FF2B5EF4-FFF2-40B4-BE49-F238E27FC236}">
                <a16:creationId xmlns:a16="http://schemas.microsoft.com/office/drawing/2014/main" xmlns="" id="{BD26628C-B09D-4DAD-A45A-7DE2835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7B3524-B983-4C06-B2DA-D7AF89B9457F}" type="slidenum">
              <a:rPr lang="pt-PT" altLang="pl-PL" sz="800">
                <a:solidFill>
                  <a:srgbClr val="CD0067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pt-PT" altLang="pl-PL" sz="800">
              <a:solidFill>
                <a:srgbClr val="CD0067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1569E1EE-78D6-4886-B546-BB260CDC8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Badanie #</a:t>
            </a:r>
            <a:r>
              <a:rPr lang="pl-PL" altLang="pl-PL" dirty="0" err="1"/>
              <a:t>finanseprzyszlosci</a:t>
            </a:r>
            <a:endParaRPr lang="en-GB" altLang="pl-PL" dirty="0"/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993629F-3415-4395-A380-D10253EA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502400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.</a:t>
            </a:r>
            <a:endParaRPr lang="en-GB" altLang="pl-PL" sz="800" b="0" dirty="0"/>
          </a:p>
        </p:txBody>
      </p:sp>
      <p:sp>
        <p:nvSpPr>
          <p:cNvPr id="19464" name="Rectangle 12">
            <a:extLst>
              <a:ext uri="{FF2B5EF4-FFF2-40B4-BE49-F238E27FC236}">
                <a16:creationId xmlns:a16="http://schemas.microsoft.com/office/drawing/2014/main" xmlns="" id="{DAFEDA1A-E8EA-4749-BBF2-513BD485F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1125538"/>
            <a:ext cx="82788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b="0" dirty="0"/>
              <a:t>Przejęcie funkcji banków przez sklepy spożywcze, operatorów telekomunikacyjnych itp. </a:t>
            </a:r>
            <a:endParaRPr lang="en-GB" altLang="pl-PL" b="0" dirty="0"/>
          </a:p>
        </p:txBody>
      </p:sp>
      <p:grpSp>
        <p:nvGrpSpPr>
          <p:cNvPr id="19465" name="Group 13">
            <a:extLst>
              <a:ext uri="{FF2B5EF4-FFF2-40B4-BE49-F238E27FC236}">
                <a16:creationId xmlns:a16="http://schemas.microsoft.com/office/drawing/2014/main" xmlns="" id="{901E0544-D127-4B49-B2D7-8E2BD7756EBF}"/>
              </a:ext>
            </a:extLst>
          </p:cNvPr>
          <p:cNvGrpSpPr>
            <a:grpSpLocks/>
          </p:cNvGrpSpPr>
          <p:nvPr/>
        </p:nvGrpSpPr>
        <p:grpSpPr bwMode="auto">
          <a:xfrm>
            <a:off x="393787" y="1564709"/>
            <a:ext cx="4266857" cy="516219"/>
            <a:chOff x="460" y="924"/>
            <a:chExt cx="1450" cy="350"/>
          </a:xfrm>
        </p:grpSpPr>
        <p:sp>
          <p:nvSpPr>
            <p:cNvPr id="19466" name="Line 14">
              <a:extLst>
                <a:ext uri="{FF2B5EF4-FFF2-40B4-BE49-F238E27FC236}">
                  <a16:creationId xmlns:a16="http://schemas.microsoft.com/office/drawing/2014/main" xmlns="" id="{40B19A4B-5DFB-4D71-ACC6-026AC59AA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" y="1274"/>
              <a:ext cx="1450" cy="0"/>
            </a:xfrm>
            <a:prstGeom prst="line">
              <a:avLst/>
            </a:prstGeom>
            <a:noFill/>
            <a:ln w="412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pl-PL"/>
            </a:p>
          </p:txBody>
        </p:sp>
        <p:sp>
          <p:nvSpPr>
            <p:cNvPr id="19467" name="Rectangle 15">
              <a:extLst>
                <a:ext uri="{FF2B5EF4-FFF2-40B4-BE49-F238E27FC236}">
                  <a16:creationId xmlns:a16="http://schemas.microsoft.com/office/drawing/2014/main" xmlns="" id="{D157A6B2-3F43-46B4-B636-62960BD94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924"/>
              <a:ext cx="1428" cy="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379413" indent="-188913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758825" indent="-185738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146175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1817688" indent="-193675" defTabSz="915988">
                <a:spcBef>
                  <a:spcPct val="20000"/>
                </a:spcBef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2748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7320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1892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646488" indent="-193675" defTabSz="9159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D0067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/>
              <a:r>
                <a:rPr lang="pl-PL" sz="1000" dirty="0"/>
                <a:t>Czy uważa Pan/i, że Pana/i pieniądze i dane osobowe będą przechowywane tak samo bezpiecznie jak w banku? (dane w procentach)</a:t>
              </a:r>
              <a:endParaRPr lang="en-GB" altLang="pl-PL" sz="1000" dirty="0"/>
            </a:p>
          </p:txBody>
        </p:sp>
      </p:grpSp>
      <p:sp>
        <p:nvSpPr>
          <p:cNvPr id="11" name="Rectangle 1032">
            <a:extLst>
              <a:ext uri="{FF2B5EF4-FFF2-40B4-BE49-F238E27FC236}">
                <a16:creationId xmlns:a16="http://schemas.microsoft.com/office/drawing/2014/main" xmlns="" id="{CDB74829-323E-4083-AA3D-D7DCF29E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528" y="2212148"/>
            <a:ext cx="3128734" cy="389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>
            <a:lvl1pPr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1588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381000" indent="28416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855663" indent="1889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0225088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06822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111394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15966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2053888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pl-PL" altLang="pl-PL" sz="1400" b="0" dirty="0"/>
              <a:t>Warto zauważyć, że blisko 53 proc. badanych twierdzi, że w momencie przejęcia funkcji banków przez inne podmioty, pieniądze i dane osobowe będą przechowywane raczej tak samo bezpiecznie jak w banku. Ponad 14 proc. twierdzi, że bezpieczeństwo będzie zdecydowanie na tym samym poziomie. Przeciwnego zadania jest blisko jeden na czterech respondentów. Wysoki poziom niezdecydowania w odpowiedziach może być wynikiem niewielkiej wiedzy na temat bezpieczeństwa przechowywania pieniędzy i danych osobowych w bankowości. </a:t>
            </a:r>
            <a:endParaRPr lang="en-GB" altLang="pl-PL" sz="1400" b="0" dirty="0"/>
          </a:p>
        </p:txBody>
      </p:sp>
      <p:sp>
        <p:nvSpPr>
          <p:cNvPr id="12" name="Rectangle 1031">
            <a:extLst>
              <a:ext uri="{FF2B5EF4-FFF2-40B4-BE49-F238E27FC236}">
                <a16:creationId xmlns:a16="http://schemas.microsoft.com/office/drawing/2014/main" xmlns="" id="{37B4FCDC-BEB6-482B-9B29-E5F09E611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6500123"/>
            <a:ext cx="473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81000" indent="-38100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857250" indent="-285750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74763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92275" indent="-227013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buChar char="§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112963" indent="-230188" defTabSz="915988">
              <a:spcBef>
                <a:spcPct val="20000"/>
              </a:spcBef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701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845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41763" indent="-230188" defTabSz="915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D0067"/>
              </a:buClr>
              <a:buFont typeface="Wingdings" panose="05000000000000000000" pitchFamily="2" charset="2"/>
              <a:tabLst>
                <a:tab pos="4953000" algn="l"/>
              </a:tabLst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pl-PL" altLang="pl-PL" sz="800" b="0" dirty="0"/>
              <a:t>             Odpowiedzi respondentów, którzy założyliby konto w instytucji niebędącej bankiem (6,6 proc. ogółu badanych)</a:t>
            </a:r>
            <a:endParaRPr lang="en-GB" altLang="pl-PL" sz="800" b="0" dirty="0"/>
          </a:p>
        </p:txBody>
      </p:sp>
      <p:grpSp>
        <p:nvGrpSpPr>
          <p:cNvPr id="13" name="Grupa 12">
            <a:extLst>
              <a:ext uri="{FF2B5EF4-FFF2-40B4-BE49-F238E27FC236}">
                <a16:creationId xmlns:a16="http://schemas.microsoft.com/office/drawing/2014/main" xmlns="" id="{6495FC21-5A0A-436A-91F4-C2AAF7C81A86}"/>
              </a:ext>
            </a:extLst>
          </p:cNvPr>
          <p:cNvGrpSpPr/>
          <p:nvPr/>
        </p:nvGrpSpPr>
        <p:grpSpPr>
          <a:xfrm>
            <a:off x="130273" y="6271798"/>
            <a:ext cx="872930" cy="548773"/>
            <a:chOff x="1039634" y="4808940"/>
            <a:chExt cx="2199331" cy="1382624"/>
          </a:xfrm>
        </p:grpSpPr>
        <p:pic>
          <p:nvPicPr>
            <p:cNvPr id="14" name="Grafika 13" descr="Stoper">
              <a:extLst>
                <a:ext uri="{FF2B5EF4-FFF2-40B4-BE49-F238E27FC236}">
                  <a16:creationId xmlns:a16="http://schemas.microsoft.com/office/drawing/2014/main" xmlns="" id="{ED9346A1-21AC-431B-97A6-4ED2A6A4E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337917" y="4856681"/>
              <a:ext cx="395838" cy="395838"/>
            </a:xfrm>
            <a:prstGeom prst="rect">
              <a:avLst/>
            </a:prstGeom>
          </p:spPr>
        </p:pic>
        <p:pic>
          <p:nvPicPr>
            <p:cNvPr id="15" name="Grafika 14" descr="Budzik">
              <a:extLst>
                <a:ext uri="{FF2B5EF4-FFF2-40B4-BE49-F238E27FC236}">
                  <a16:creationId xmlns:a16="http://schemas.microsoft.com/office/drawing/2014/main" xmlns="" id="{986D47C5-4BF4-4176-9CA8-6A5FBC8C3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6290" y="4856681"/>
              <a:ext cx="395838" cy="395838"/>
            </a:xfrm>
            <a:prstGeom prst="rect">
              <a:avLst/>
            </a:prstGeom>
          </p:spPr>
        </p:pic>
        <p:pic>
          <p:nvPicPr>
            <p:cNvPr id="16" name="Grafika 15" descr="Pomoc">
              <a:extLst>
                <a:ext uri="{FF2B5EF4-FFF2-40B4-BE49-F238E27FC236}">
                  <a16:creationId xmlns:a16="http://schemas.microsoft.com/office/drawing/2014/main" xmlns="" id="{DD1AE4ED-1355-48B6-9D28-FB5DF7255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337917" y="5771357"/>
              <a:ext cx="395838" cy="395838"/>
            </a:xfrm>
            <a:prstGeom prst="rect">
              <a:avLst/>
            </a:prstGeom>
          </p:spPr>
        </p:pic>
        <p:pic>
          <p:nvPicPr>
            <p:cNvPr id="17" name="Grafika 16" descr="Zegar">
              <a:extLst>
                <a:ext uri="{FF2B5EF4-FFF2-40B4-BE49-F238E27FC236}">
                  <a16:creationId xmlns:a16="http://schemas.microsoft.com/office/drawing/2014/main" xmlns="" id="{808E0C53-4DE8-4A04-90D2-C4C1C0EC2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252317" y="5771357"/>
              <a:ext cx="395838" cy="395838"/>
            </a:xfrm>
            <a:prstGeom prst="rect">
              <a:avLst/>
            </a:prstGeom>
          </p:spPr>
        </p:pic>
        <p:pic>
          <p:nvPicPr>
            <p:cNvPr id="18" name="Grafika 17" descr="Stoper">
              <a:extLst>
                <a:ext uri="{FF2B5EF4-FFF2-40B4-BE49-F238E27FC236}">
                  <a16:creationId xmlns:a16="http://schemas.microsoft.com/office/drawing/2014/main" xmlns="" id="{E8DC2576-18CC-4880-9C64-53ABEEA8F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2510982">
              <a:off x="2531794" y="5510732"/>
              <a:ext cx="395838" cy="395838"/>
            </a:xfrm>
            <a:prstGeom prst="rect">
              <a:avLst/>
            </a:prstGeom>
          </p:spPr>
        </p:pic>
        <p:pic>
          <p:nvPicPr>
            <p:cNvPr id="19" name="Grafika 18" descr="Budzik">
              <a:extLst>
                <a:ext uri="{FF2B5EF4-FFF2-40B4-BE49-F238E27FC236}">
                  <a16:creationId xmlns:a16="http://schemas.microsoft.com/office/drawing/2014/main" xmlns="" id="{47EA07E8-E180-477A-97B9-A48C20F43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2510982">
              <a:off x="2843127" y="5267490"/>
              <a:ext cx="395838" cy="395838"/>
            </a:xfrm>
            <a:prstGeom prst="rect">
              <a:avLst/>
            </a:prstGeom>
          </p:spPr>
        </p:pic>
        <p:pic>
          <p:nvPicPr>
            <p:cNvPr id="20" name="Grafika 19" descr="Pomoc">
              <a:extLst>
                <a:ext uri="{FF2B5EF4-FFF2-40B4-BE49-F238E27FC236}">
                  <a16:creationId xmlns:a16="http://schemas.microsoft.com/office/drawing/2014/main" xmlns="" id="{FF745293-3E7E-4FC0-8270-CC9F956CC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510982">
              <a:off x="2177131" y="5420084"/>
              <a:ext cx="395838" cy="395838"/>
            </a:xfrm>
            <a:prstGeom prst="rect">
              <a:avLst/>
            </a:prstGeom>
          </p:spPr>
        </p:pic>
        <p:pic>
          <p:nvPicPr>
            <p:cNvPr id="21" name="Grafika 20" descr="Zegar">
              <a:extLst>
                <a:ext uri="{FF2B5EF4-FFF2-40B4-BE49-F238E27FC236}">
                  <a16:creationId xmlns:a16="http://schemas.microsoft.com/office/drawing/2014/main" xmlns="" id="{020CB96C-F118-43F8-AE31-40FB9A091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2510982">
              <a:off x="1066639" y="5132392"/>
              <a:ext cx="395838" cy="395838"/>
            </a:xfrm>
            <a:prstGeom prst="rect">
              <a:avLst/>
            </a:prstGeom>
          </p:spPr>
        </p:pic>
        <p:pic>
          <p:nvPicPr>
            <p:cNvPr id="23" name="Grafika 22" descr="Stoper">
              <a:extLst>
                <a:ext uri="{FF2B5EF4-FFF2-40B4-BE49-F238E27FC236}">
                  <a16:creationId xmlns:a16="http://schemas.microsoft.com/office/drawing/2014/main" xmlns="" id="{1F8C1A79-2113-4F7D-9F7E-6123E55AC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8151319">
              <a:off x="1039634" y="5559823"/>
              <a:ext cx="395838" cy="395838"/>
            </a:xfrm>
            <a:prstGeom prst="rect">
              <a:avLst/>
            </a:prstGeom>
          </p:spPr>
        </p:pic>
        <p:pic>
          <p:nvPicPr>
            <p:cNvPr id="24" name="Grafika 23" descr="Budzik">
              <a:extLst>
                <a:ext uri="{FF2B5EF4-FFF2-40B4-BE49-F238E27FC236}">
                  <a16:creationId xmlns:a16="http://schemas.microsoft.com/office/drawing/2014/main" xmlns="" id="{25753CAF-A2E4-4DCF-8596-31F208477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8151319">
              <a:off x="1346507" y="5371357"/>
              <a:ext cx="395838" cy="395838"/>
            </a:xfrm>
            <a:prstGeom prst="rect">
              <a:avLst/>
            </a:prstGeom>
          </p:spPr>
        </p:pic>
        <p:pic>
          <p:nvPicPr>
            <p:cNvPr id="25" name="Grafika 24" descr="Pomoc">
              <a:extLst>
                <a:ext uri="{FF2B5EF4-FFF2-40B4-BE49-F238E27FC236}">
                  <a16:creationId xmlns:a16="http://schemas.microsoft.com/office/drawing/2014/main" xmlns="" id="{AC2B23DC-81F8-43AE-BD66-DE14FC57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8151319">
              <a:off x="1581050" y="5139229"/>
              <a:ext cx="395838" cy="395838"/>
            </a:xfrm>
            <a:prstGeom prst="rect">
              <a:avLst/>
            </a:prstGeom>
          </p:spPr>
        </p:pic>
        <p:pic>
          <p:nvPicPr>
            <p:cNvPr id="26" name="Grafika 25" descr="Zegar">
              <a:extLst>
                <a:ext uri="{FF2B5EF4-FFF2-40B4-BE49-F238E27FC236}">
                  <a16:creationId xmlns:a16="http://schemas.microsoft.com/office/drawing/2014/main" xmlns="" id="{CF803BB3-649A-4017-9BAF-255226DE4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8151319">
              <a:off x="1774529" y="5477353"/>
              <a:ext cx="395838" cy="395838"/>
            </a:xfrm>
            <a:prstGeom prst="rect">
              <a:avLst/>
            </a:prstGeom>
          </p:spPr>
        </p:pic>
        <p:pic>
          <p:nvPicPr>
            <p:cNvPr id="27" name="Grafika 26" descr="Stoper">
              <a:extLst>
                <a:ext uri="{FF2B5EF4-FFF2-40B4-BE49-F238E27FC236}">
                  <a16:creationId xmlns:a16="http://schemas.microsoft.com/office/drawing/2014/main" xmlns="" id="{A02EDE20-C33A-4EF2-8638-42E5BD772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rot="10800000">
              <a:off x="1958026" y="5124602"/>
              <a:ext cx="395838" cy="395838"/>
            </a:xfrm>
            <a:prstGeom prst="rect">
              <a:avLst/>
            </a:prstGeom>
          </p:spPr>
        </p:pic>
        <p:pic>
          <p:nvPicPr>
            <p:cNvPr id="28" name="Grafika 27" descr="Budzik">
              <a:extLst>
                <a:ext uri="{FF2B5EF4-FFF2-40B4-BE49-F238E27FC236}">
                  <a16:creationId xmlns:a16="http://schemas.microsoft.com/office/drawing/2014/main" xmlns="" id="{A1F4D6BB-B79B-4B9E-8B33-EA81399C8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0800000">
              <a:off x="1790275" y="5795726"/>
              <a:ext cx="395838" cy="395838"/>
            </a:xfrm>
            <a:prstGeom prst="rect">
              <a:avLst/>
            </a:prstGeom>
          </p:spPr>
        </p:pic>
        <p:pic>
          <p:nvPicPr>
            <p:cNvPr id="29" name="Grafika 28" descr="Pomoc">
              <a:extLst>
                <a:ext uri="{FF2B5EF4-FFF2-40B4-BE49-F238E27FC236}">
                  <a16:creationId xmlns:a16="http://schemas.microsoft.com/office/drawing/2014/main" xmlns="" id="{7B5EA3FC-A117-495D-80BE-3B4908416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0800000">
              <a:off x="1746931" y="4808940"/>
              <a:ext cx="395838" cy="395838"/>
            </a:xfrm>
            <a:prstGeom prst="rect">
              <a:avLst/>
            </a:prstGeom>
          </p:spPr>
        </p:pic>
        <p:pic>
          <p:nvPicPr>
            <p:cNvPr id="30" name="Grafika 29" descr="Zegar">
              <a:extLst>
                <a:ext uri="{FF2B5EF4-FFF2-40B4-BE49-F238E27FC236}">
                  <a16:creationId xmlns:a16="http://schemas.microsoft.com/office/drawing/2014/main" xmlns="" id="{69879C99-A81F-407A-933F-E8A084604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0800000">
              <a:off x="2495451" y="5105804"/>
              <a:ext cx="395838" cy="3958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7108165"/>
      </p:ext>
    </p:extLst>
  </p:cSld>
  <p:clrMapOvr>
    <a:masterClrMapping/>
  </p:clrMapOvr>
</p:sld>
</file>

<file path=ppt/theme/theme1.xml><?xml version="1.0" encoding="utf-8"?>
<a:theme xmlns:a="http://schemas.openxmlformats.org/drawingml/2006/main" name="BankMillennium">
  <a:themeElements>
    <a:clrScheme name="BankMillennium 2">
      <a:dk1>
        <a:srgbClr val="000000"/>
      </a:dk1>
      <a:lt1>
        <a:srgbClr val="FFFFFF"/>
      </a:lt1>
      <a:dk2>
        <a:srgbClr val="CD0067"/>
      </a:dk2>
      <a:lt2>
        <a:srgbClr val="DDDDDD"/>
      </a:lt2>
      <a:accent1>
        <a:srgbClr val="FBF2F6"/>
      </a:accent1>
      <a:accent2>
        <a:srgbClr val="CD0067"/>
      </a:accent2>
      <a:accent3>
        <a:srgbClr val="FFFFFF"/>
      </a:accent3>
      <a:accent4>
        <a:srgbClr val="000000"/>
      </a:accent4>
      <a:accent5>
        <a:srgbClr val="FDF7FA"/>
      </a:accent5>
      <a:accent6>
        <a:srgbClr val="BA005D"/>
      </a:accent6>
      <a:hlink>
        <a:srgbClr val="F7DBE8"/>
      </a:hlink>
      <a:folHlink>
        <a:srgbClr val="CD0067"/>
      </a:folHlink>
    </a:clrScheme>
    <a:fontScheme name="BankMillennium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BankMillennium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kMillennium 2">
        <a:dk1>
          <a:srgbClr val="000000"/>
        </a:dk1>
        <a:lt1>
          <a:srgbClr val="FFFFFF"/>
        </a:lt1>
        <a:dk2>
          <a:srgbClr val="CD0067"/>
        </a:dk2>
        <a:lt2>
          <a:srgbClr val="DDDDDD"/>
        </a:lt2>
        <a:accent1>
          <a:srgbClr val="FBF2F6"/>
        </a:accent1>
        <a:accent2>
          <a:srgbClr val="CD0067"/>
        </a:accent2>
        <a:accent3>
          <a:srgbClr val="FFFFFF"/>
        </a:accent3>
        <a:accent4>
          <a:srgbClr val="000000"/>
        </a:accent4>
        <a:accent5>
          <a:srgbClr val="FDF7FA"/>
        </a:accent5>
        <a:accent6>
          <a:srgbClr val="BA005D"/>
        </a:accent6>
        <a:hlink>
          <a:srgbClr val="F7DBE8"/>
        </a:hlink>
        <a:folHlink>
          <a:srgbClr val="CD00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98333087F49144799707085D8BA2083" ma:contentTypeVersion="0" ma:contentTypeDescription="Utwórz nowy dokument." ma:contentTypeScope="" ma:versionID="347fbe33ceda649e46bfaa6fa90ce3d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a4808c853e9eb948d4d7c462f60bb1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D73367-DADA-4B4F-A5F1-050DA45FF1B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5366D62-D859-41C4-89C1-955D41DBEA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D066DA2-2748-437E-80AB-084C2156470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5FD1435-4A8B-43BA-8297-5B148CC9BD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Settings\x082996\Application Data\Microsoft\Templates\BankMillennium.pot</Template>
  <TotalTime>9027</TotalTime>
  <Words>1103</Words>
  <Application>Microsoft Office PowerPoint</Application>
  <PresentationFormat>Pokaz na ekranie (4:3)</PresentationFormat>
  <Paragraphs>94</Paragraphs>
  <Slides>14</Slides>
  <Notes>14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BankMillennium</vt:lpstr>
      <vt:lpstr>Obraz - mapa bitowa</vt:lpstr>
      <vt:lpstr>Badanie #finanseprzyszlosci 3 - Czy jesteśmy gotowi udostępnić informacje o sobie i swoim koncie firmie niebędącej bankiem </vt:lpstr>
      <vt:lpstr>Metodologia</vt:lpstr>
      <vt:lpstr>Nota metodologiczna</vt:lpstr>
      <vt:lpstr>Bankowanie nie w banku?</vt:lpstr>
      <vt:lpstr>Badanie #finanseprzyszlosci</vt:lpstr>
      <vt:lpstr>Badanie #finanseprzyszlosci</vt:lpstr>
      <vt:lpstr>Badanie #finanseprzyszlosci</vt:lpstr>
      <vt:lpstr>Badanie #finanseprzyszlosci</vt:lpstr>
      <vt:lpstr>Badanie #finanseprzyszlosci</vt:lpstr>
      <vt:lpstr>Badanie #finanseprzyszlosci</vt:lpstr>
      <vt:lpstr>Badanie #finanseprzyszlosci</vt:lpstr>
      <vt:lpstr>Badanie #finanseprzyszlosci</vt:lpstr>
      <vt:lpstr>Badanie #finanseprzyszlosci</vt:lpstr>
      <vt:lpstr>Dziękujemy za uwagę</vt:lpstr>
    </vt:vector>
  </TitlesOfParts>
  <Company>MILLENNIUM BANK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- rozbudowany</dc:title>
  <dc:creator>ANNA SZCZYGIEL</dc:creator>
  <cp:lastModifiedBy>NASILOWSKA MALGORZATA-DPU</cp:lastModifiedBy>
  <cp:revision>305</cp:revision>
  <cp:lastPrinted>2017-12-05T16:52:54Z</cp:lastPrinted>
  <dcterms:created xsi:type="dcterms:W3CDTF">2009-04-21T07:29:50Z</dcterms:created>
  <dcterms:modified xsi:type="dcterms:W3CDTF">2018-03-05T11:10:03Z</dcterms:modified>
  <cp:category>INTERNAL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kt">
    <vt:lpwstr>Bank Millennium Template</vt:lpwstr>
  </property>
  <property fmtid="{D5CDD505-2E9C-101B-9397-08002B2CF9AE}" pid="3" name="Order">
    <vt:lpwstr>600.000000000000</vt:lpwstr>
  </property>
</Properties>
</file>